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7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3" d="100"/>
          <a:sy n="83" d="100"/>
        </p:scale>
        <p:origin x="610"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421669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8" name="Rectangle 5">
            <a:extLst>
              <a:ext uri="{FF2B5EF4-FFF2-40B4-BE49-F238E27FC236}">
                <a16:creationId xmlns:a16="http://schemas.microsoft.com/office/drawing/2014/main" id="{ACE6A49C-4DC0-5F81-D9AD-3956D239D163}"/>
              </a:ext>
            </a:extLst>
          </p:cNvPr>
          <p:cNvSpPr/>
          <p:nvPr userDrawn="1"/>
        </p:nvSpPr>
        <p:spPr>
          <a:xfrm>
            <a:off x="152952" y="3368487"/>
            <a:ext cx="8484881" cy="16813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dirty="0"/>
              <a:t>07 | Using Table Expressions</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a:solidFill>
                  <a:schemeClr val="bg1">
                    <a:lumMod val="50000"/>
                  </a:schemeClr>
                </a:solidFill>
              </a:rPr>
              <a:t>Introduction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3765755"/>
            <a:ext cx="11525250" cy="2912858"/>
          </a:xfrm>
        </p:spPr>
        <p:txBody>
          <a:bodyPr/>
          <a:lstStyle/>
          <a:p>
            <a:pPr lvl="0"/>
            <a:r>
              <a:rPr lang="en-US" dirty="0">
                <a:solidFill>
                  <a:srgbClr val="000000"/>
                </a:solidFill>
              </a:rPr>
              <a:t>Derived tables are named query expressions created within an outer SELECT statement</a:t>
            </a:r>
          </a:p>
          <a:p>
            <a:pPr lvl="0"/>
            <a:r>
              <a:rPr lang="en-US" dirty="0">
                <a:solidFill>
                  <a:srgbClr val="000000"/>
                </a:solidFill>
              </a:rPr>
              <a:t>Not stored in database – represents a virtual relational table</a:t>
            </a:r>
          </a:p>
          <a:p>
            <a:pPr lvl="0"/>
            <a:r>
              <a:rPr lang="en-US" dirty="0">
                <a:solidFill>
                  <a:srgbClr val="000000"/>
                </a:solidFill>
              </a:rPr>
              <a:t>Scope of a derived table is the query in which it is defined</a:t>
            </a:r>
          </a:p>
          <a:p>
            <a:pPr marL="0" indent="0">
              <a:buNone/>
            </a:pPr>
            <a:endParaRPr lang="en-GB" dirty="0"/>
          </a:p>
        </p:txBody>
      </p:sp>
      <p:sp>
        <p:nvSpPr>
          <p:cNvPr id="5" name="AutoShape 3"/>
          <p:cNvSpPr>
            <a:spLocks noChangeArrowheads="1"/>
          </p:cNvSpPr>
          <p:nvPr/>
        </p:nvSpPr>
        <p:spPr bwMode="auto">
          <a:xfrm>
            <a:off x="2460364" y="1658570"/>
            <a:ext cx="7574692"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SELECT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 COUNT(DISTINCT </a:t>
            </a:r>
            <a:r>
              <a:rPr lang="en-US" sz="2000" kern="0" dirty="0" err="1">
                <a:latin typeface="Lucida Sans Unicode" panose="020B0602030504020204" pitchFamily="34" charset="0"/>
                <a:cs typeface="Lucida Sans Unicode" panose="020B0602030504020204" pitchFamily="34" charset="0"/>
              </a:rPr>
              <a:t>custid</a:t>
            </a:r>
            <a:r>
              <a:rPr lang="en-US" sz="2000" kern="0" dirty="0">
                <a:latin typeface="Lucida Sans Unicode" panose="020B0602030504020204" pitchFamily="34" charset="0"/>
                <a:cs typeface="Lucida Sans Unicode" panose="020B0602030504020204" pitchFamily="34" charset="0"/>
              </a:rPr>
              <a:t>) AS </a:t>
            </a:r>
            <a:r>
              <a:rPr lang="en-US" sz="2000" kern="0" dirty="0" err="1">
                <a:latin typeface="Lucida Sans Unicode" panose="020B0602030504020204" pitchFamily="34" charset="0"/>
                <a:cs typeface="Lucida Sans Unicode" panose="020B0602030504020204" pitchFamily="34" charset="0"/>
              </a:rPr>
              <a:t>cust_count</a:t>
            </a:r>
            <a:endParaRPr lang="en-US"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FROM</a:t>
            </a:r>
          </a:p>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	(</a:t>
            </a:r>
            <a:r>
              <a:rPr lang="en-US" sz="2000" b="1" kern="0" dirty="0">
                <a:latin typeface="Lucida Sans Unicode" panose="020B0602030504020204" pitchFamily="34" charset="0"/>
                <a:cs typeface="Lucida Sans Unicode" panose="020B0602030504020204" pitchFamily="34" charset="0"/>
              </a:rPr>
              <a:t>SELECT YEAR(</a:t>
            </a:r>
            <a:r>
              <a:rPr lang="en-US" sz="2000" b="1" kern="0" dirty="0" err="1">
                <a:latin typeface="Lucida Sans Unicode" panose="020B0602030504020204" pitchFamily="34" charset="0"/>
                <a:cs typeface="Lucida Sans Unicode" panose="020B0602030504020204" pitchFamily="34" charset="0"/>
              </a:rPr>
              <a:t>orderdate</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orderyear</a:t>
            </a:r>
            <a:r>
              <a:rPr lang="en-US" sz="2000" b="1" kern="0" dirty="0">
                <a:latin typeface="Lucida Sans Unicode" panose="020B0602030504020204" pitchFamily="34" charset="0"/>
                <a:cs typeface="Lucida Sans Unicode" panose="020B0602030504020204" pitchFamily="34" charset="0"/>
              </a:rPr>
              <a:t>, </a:t>
            </a:r>
            <a:r>
              <a:rPr lang="en-US" sz="2000" b="1" kern="0" dirty="0" err="1">
                <a:latin typeface="Lucida Sans Unicode" panose="020B0602030504020204" pitchFamily="34" charset="0"/>
                <a:cs typeface="Lucida Sans Unicode" panose="020B0602030504020204" pitchFamily="34" charset="0"/>
              </a:rPr>
              <a:t>custid</a:t>
            </a:r>
            <a:r>
              <a:rPr lang="en-US" sz="2000" b="1" kern="0" dirty="0">
                <a:latin typeface="Lucida Sans Unicode" panose="020B0602030504020204" pitchFamily="34" charset="0"/>
                <a:cs typeface="Lucida Sans Unicode" panose="020B0602030504020204" pitchFamily="34" charset="0"/>
              </a:rPr>
              <a:t> </a:t>
            </a:r>
          </a:p>
          <a:p>
            <a:pPr lvl="0" fontAlgn="base">
              <a:spcBef>
                <a:spcPct val="0"/>
              </a:spcBef>
              <a:spcAft>
                <a:spcPct val="0"/>
              </a:spcAft>
              <a:defRPr/>
            </a:pPr>
            <a:r>
              <a:rPr lang="en-US" sz="2000" b="1" kern="0" dirty="0">
                <a:latin typeface="Lucida Sans Unicode" panose="020B0602030504020204" pitchFamily="34" charset="0"/>
                <a:cs typeface="Lucida Sans Unicode" panose="020B0602030504020204" pitchFamily="34" charset="0"/>
              </a:rPr>
              <a:t>	FROM </a:t>
            </a:r>
            <a:r>
              <a:rPr lang="en-US" sz="2000" b="1" kern="0" dirty="0" err="1">
                <a:latin typeface="Lucida Sans Unicode" panose="020B0602030504020204" pitchFamily="34" charset="0"/>
                <a:cs typeface="Lucida Sans Unicode" panose="020B0602030504020204" pitchFamily="34" charset="0"/>
              </a:rPr>
              <a:t>Sales.Orders</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derived_year</a:t>
            </a:r>
            <a:endParaRPr lang="en-US" sz="2000" b="1"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GROUP BY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276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a:solidFill>
                  <a:schemeClr val="bg1">
                    <a:lumMod val="50000"/>
                  </a:schemeClr>
                </a:solidFill>
              </a:rPr>
              <a:t>Guidelines</a:t>
            </a:r>
            <a:endParaRPr lang="en-GB" dirty="0"/>
          </a:p>
        </p:txBody>
      </p:sp>
      <p:sp>
        <p:nvSpPr>
          <p:cNvPr id="3" name="Content Placeholder 2"/>
          <p:cNvSpPr>
            <a:spLocks noGrp="1"/>
          </p:cNvSpPr>
          <p:nvPr>
            <p:ph sz="quarter" idx="10"/>
          </p:nvPr>
        </p:nvSpPr>
        <p:spPr/>
        <p:txBody>
          <a:bodyPr/>
          <a:lstStyle/>
          <a:p>
            <a:r>
              <a:rPr lang="en-GB" dirty="0"/>
              <a:t>Derived tables </a:t>
            </a:r>
            <a:r>
              <a:rPr lang="en-GB" b="1" u="sng" dirty="0"/>
              <a:t>must</a:t>
            </a:r>
            <a:r>
              <a:rPr lang="en-GB" dirty="0"/>
              <a:t>:</a:t>
            </a:r>
          </a:p>
          <a:p>
            <a:pPr lvl="1"/>
            <a:r>
              <a:rPr lang="en-GB" dirty="0"/>
              <a:t>Have an alias</a:t>
            </a:r>
          </a:p>
          <a:p>
            <a:pPr lvl="1"/>
            <a:r>
              <a:rPr lang="en-GB" dirty="0"/>
              <a:t>Have unique names for all columns</a:t>
            </a:r>
          </a:p>
          <a:p>
            <a:pPr lvl="1"/>
            <a:r>
              <a:rPr lang="en-GB" dirty="0"/>
              <a:t>Not use an ORDER BY clause (without TOP or OFFSET/FETCH)</a:t>
            </a:r>
          </a:p>
          <a:p>
            <a:pPr lvl="1"/>
            <a:r>
              <a:rPr lang="en-GB" dirty="0"/>
              <a:t>Not be referred to multiple times in the same query</a:t>
            </a:r>
          </a:p>
          <a:p>
            <a:r>
              <a:rPr lang="en-GB" dirty="0"/>
              <a:t>Derived tables </a:t>
            </a:r>
            <a:r>
              <a:rPr lang="en-GB" b="1" dirty="0"/>
              <a:t>may</a:t>
            </a:r>
            <a:r>
              <a:rPr lang="en-GB" dirty="0"/>
              <a:t>:</a:t>
            </a:r>
          </a:p>
          <a:p>
            <a:pPr lvl="1"/>
            <a:r>
              <a:rPr lang="en-GB" dirty="0"/>
              <a:t>Use internal or external aliases for columns</a:t>
            </a:r>
          </a:p>
          <a:p>
            <a:pPr lvl="1"/>
            <a:r>
              <a:rPr lang="en-GB" dirty="0"/>
              <a:t>Refer to parameters and/or variables</a:t>
            </a:r>
          </a:p>
          <a:p>
            <a:pPr lvl="1"/>
            <a:r>
              <a:rPr lang="en-GB" dirty="0"/>
              <a:t>Be nested within other derived tables</a:t>
            </a:r>
          </a:p>
          <a:p>
            <a:pPr lvl="1"/>
            <a:endParaRPr lang="en-GB" dirty="0"/>
          </a:p>
        </p:txBody>
      </p:sp>
    </p:spTree>
    <p:extLst>
      <p:ext uri="{BB962C8B-B14F-4D97-AF65-F5344CB8AC3E}">
        <p14:creationId xmlns:p14="http://schemas.microsoft.com/office/powerpoint/2010/main" val="35105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a:solidFill>
                  <a:schemeClr val="bg1">
                    <a:lumMod val="50000"/>
                  </a:schemeClr>
                </a:solidFill>
              </a:rPr>
              <a:t>Specifying Column Aliases</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Column aliases may be defined inline:</a:t>
            </a:r>
          </a:p>
          <a:p>
            <a:pPr lvl="0"/>
            <a:endParaRPr lang="en-US" dirty="0">
              <a:solidFill>
                <a:srgbClr val="000000"/>
              </a:solidFill>
            </a:endParaRPr>
          </a:p>
          <a:p>
            <a:pPr lvl="0"/>
            <a:endParaRPr lang="en-US" dirty="0">
              <a:solidFill>
                <a:srgbClr val="000000"/>
              </a:solidFill>
            </a:endParaRPr>
          </a:p>
          <a:p>
            <a:pPr lvl="0"/>
            <a:endParaRPr lang="en-US" dirty="0">
              <a:solidFill>
                <a:srgbClr val="000000"/>
              </a:solidFill>
            </a:endParaRPr>
          </a:p>
          <a:p>
            <a:pPr lvl="0"/>
            <a:r>
              <a:rPr lang="en-US" dirty="0">
                <a:solidFill>
                  <a:srgbClr val="000000"/>
                </a:solidFill>
              </a:rPr>
              <a:t>Or externally:</a:t>
            </a:r>
          </a:p>
          <a:p>
            <a:pPr lvl="1"/>
            <a:endParaRPr lang="en-GB" dirty="0"/>
          </a:p>
        </p:txBody>
      </p:sp>
      <p:sp>
        <p:nvSpPr>
          <p:cNvPr id="6" name="AutoShape 3"/>
          <p:cNvSpPr>
            <a:spLocks noChangeArrowheads="1"/>
          </p:cNvSpPr>
          <p:nvPr/>
        </p:nvSpPr>
        <p:spPr bwMode="auto">
          <a:xfrm>
            <a:off x="1744642" y="2196102"/>
            <a:ext cx="7983580"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FROM (	SELECT YEAR(orderdate) </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AS orderyear</a:t>
            </a: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custid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FROM Sales.Orders) AS derived_year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GROUP BY orderyear;</a:t>
            </a:r>
          </a:p>
        </p:txBody>
      </p:sp>
      <p:sp>
        <p:nvSpPr>
          <p:cNvPr id="7" name="AutoShape 3"/>
          <p:cNvSpPr>
            <a:spLocks noChangeArrowheads="1"/>
          </p:cNvSpPr>
          <p:nvPr/>
        </p:nvSpPr>
        <p:spPr bwMode="auto">
          <a:xfrm>
            <a:off x="1744642" y="4865474"/>
            <a:ext cx="7983580"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FROM (	SELECT YEAR(orderdate), 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FROM Sales.Orders) AS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derived_year(</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orderyear, custid</a:t>
            </a: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23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Derived Tables</a:t>
            </a:r>
          </a:p>
        </p:txBody>
      </p:sp>
    </p:spTree>
    <p:extLst>
      <p:ext uri="{BB962C8B-B14F-4D97-AF65-F5344CB8AC3E}">
        <p14:creationId xmlns:p14="http://schemas.microsoft.com/office/powerpoint/2010/main" val="260479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Table Expressions (CTEs)</a:t>
            </a:r>
          </a:p>
        </p:txBody>
      </p:sp>
      <p:sp>
        <p:nvSpPr>
          <p:cNvPr id="3" name="Content Placeholder 2"/>
          <p:cNvSpPr>
            <a:spLocks noGrp="1"/>
          </p:cNvSpPr>
          <p:nvPr>
            <p:ph sz="quarter" idx="10"/>
          </p:nvPr>
        </p:nvSpPr>
        <p:spPr>
          <a:xfrm>
            <a:off x="379413" y="3928948"/>
            <a:ext cx="11525250" cy="2749665"/>
          </a:xfrm>
        </p:spPr>
        <p:txBody>
          <a:bodyPr/>
          <a:lstStyle/>
          <a:p>
            <a:pPr lvl="0"/>
            <a:r>
              <a:rPr lang="en-US" dirty="0">
                <a:solidFill>
                  <a:srgbClr val="000000"/>
                </a:solidFill>
              </a:rPr>
              <a:t>CTEs are named table expressions defined in a query</a:t>
            </a:r>
          </a:p>
          <a:p>
            <a:pPr lvl="0"/>
            <a:r>
              <a:rPr lang="en-US" dirty="0">
                <a:solidFill>
                  <a:srgbClr val="000000"/>
                </a:solidFill>
              </a:rPr>
              <a:t>CTEs are similar to derived tables in scope and naming requirements</a:t>
            </a:r>
          </a:p>
          <a:p>
            <a:pPr lvl="0"/>
            <a:r>
              <a:rPr lang="en-US" dirty="0">
                <a:solidFill>
                  <a:srgbClr val="000000"/>
                </a:solidFill>
              </a:rPr>
              <a:t>Unlike derived tables, CTEs support multiple references and recursion</a:t>
            </a:r>
          </a:p>
          <a:p>
            <a:endParaRPr lang="en-GB" dirty="0"/>
          </a:p>
        </p:txBody>
      </p:sp>
      <p:sp>
        <p:nvSpPr>
          <p:cNvPr id="5" name="AutoShape 3"/>
          <p:cNvSpPr>
            <a:spLocks noChangeArrowheads="1"/>
          </p:cNvSpPr>
          <p:nvPr/>
        </p:nvSpPr>
        <p:spPr bwMode="auto">
          <a:xfrm>
            <a:off x="2322752" y="1004012"/>
            <a:ext cx="7983580"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WITH </a:t>
            </a:r>
            <a:r>
              <a:rPr kumimoji="0" lang="en-US" sz="1800" b="1"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CTE_year</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OrderYear</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CustID</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SELECT YEAR(</a:t>
            </a:r>
            <a:r>
              <a:rPr kumimoji="0" lang="en-US" sz="1800" b="1"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orderdate</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FROM Sales.Orders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a:t>
            </a:r>
            <a:r>
              <a:rPr kumimoji="0" lang="en-US" sz="18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OrderYear</a:t>
            </a: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COUNT(DISTINCT </a:t>
            </a:r>
            <a:r>
              <a:rPr kumimoji="0" lang="en-US" sz="18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CustID</a:t>
            </a: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AS </a:t>
            </a:r>
            <a:r>
              <a:rPr kumimoji="0" lang="en-US" sz="18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Cust_Count</a:t>
            </a:r>
            <a:endPar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FROM </a:t>
            </a:r>
            <a:r>
              <a:rPr kumimoji="0" lang="en-US" sz="1800" b="1"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CTE_year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16792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Common Table Expressions</a:t>
            </a:r>
            <a:br>
              <a:rPr lang="en-GB" dirty="0"/>
            </a:br>
            <a:r>
              <a:rPr lang="en-GB" sz="4000" dirty="0">
                <a:solidFill>
                  <a:schemeClr val="bg1">
                    <a:lumMod val="50000"/>
                  </a:schemeClr>
                </a:solidFill>
              </a:rPr>
              <a:t>Recursion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4815944"/>
            <a:ext cx="11525250" cy="1862669"/>
          </a:xfrm>
        </p:spPr>
        <p:txBody>
          <a:bodyPr/>
          <a:lstStyle/>
          <a:p>
            <a:r>
              <a:rPr lang="en-GB" dirty="0"/>
              <a:t>Specify a query for the anchor (root) level</a:t>
            </a:r>
          </a:p>
          <a:p>
            <a:r>
              <a:rPr lang="en-GB" dirty="0"/>
              <a:t>Use UNION ALL to add a recursive query for other levels</a:t>
            </a:r>
          </a:p>
          <a:p>
            <a:r>
              <a:rPr lang="en-GB" dirty="0"/>
              <a:t>Query the CTE, with optional MAXRECURSION option</a:t>
            </a:r>
          </a:p>
        </p:txBody>
      </p:sp>
      <p:sp>
        <p:nvSpPr>
          <p:cNvPr id="4" name="AutoShape 3"/>
          <p:cNvSpPr>
            <a:spLocks noChangeArrowheads="1"/>
          </p:cNvSpPr>
          <p:nvPr/>
        </p:nvSpPr>
        <p:spPr bwMode="auto">
          <a:xfrm>
            <a:off x="1590249" y="1173774"/>
            <a:ext cx="8949932" cy="362840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WITH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Level)</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0</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a:latin typeface="Lucida Sans Unicode" panose="020B0602030504020204" pitchFamily="34" charset="0"/>
                <a:cs typeface="Lucida Sans Unicode" panose="020B0602030504020204" pitchFamily="34" charset="0"/>
              </a:rPr>
              <a:t>HR.Employee</a:t>
            </a:r>
            <a:r>
              <a:rPr lang="en-US" sz="1700" kern="0" dirty="0">
                <a:latin typeface="Lucida Sans Unicode" panose="020B0602030504020204" pitchFamily="34" charset="0"/>
                <a:cs typeface="Lucida Sans Unicode" panose="020B0602030504020204" pitchFamily="34" charset="0"/>
              </a:rPr>
              <a:t> AS 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WHERE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IS NULL</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UNION ALL</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e.EmployeeName</a:t>
            </a:r>
            <a:r>
              <a:rPr lang="en-US" sz="1700" kern="0" dirty="0">
                <a:latin typeface="Lucida Sans Unicode" panose="020B0602030504020204" pitchFamily="34" charset="0"/>
                <a:cs typeface="Lucida Sans Unicode" panose="020B0602030504020204" pitchFamily="34" charset="0"/>
              </a:rPr>
              <a:t>, Level + 1</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a:latin typeface="Lucida Sans Unicode" panose="020B0602030504020204" pitchFamily="34" charset="0"/>
                <a:cs typeface="Lucida Sans Unicode" panose="020B0602030504020204" pitchFamily="34" charset="0"/>
              </a:rPr>
              <a:t>HR.Employee</a:t>
            </a:r>
            <a:r>
              <a:rPr lang="en-US" sz="1700" kern="0" dirty="0">
                <a:latin typeface="Lucida Sans Unicode" panose="020B0602030504020204" pitchFamily="34" charset="0"/>
                <a:cs typeface="Lucida Sans Unicode" panose="020B0602030504020204" pitchFamily="34" charset="0"/>
              </a:rPr>
              <a:t> AS 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INNER JOIN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AS o ON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 </a:t>
            </a:r>
            <a:r>
              <a:rPr lang="en-US" sz="1700" kern="0" dirty="0" err="1">
                <a:latin typeface="Lucida Sans Unicode" panose="020B0602030504020204" pitchFamily="34" charset="0"/>
                <a:cs typeface="Lucida Sans Unicode" panose="020B0602030504020204" pitchFamily="34" charset="0"/>
              </a:rPr>
              <a:t>o.EmployeeID</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SELECT * FROM </a:t>
            </a:r>
            <a:r>
              <a:rPr lang="en-US" sz="1700" kern="0" dirty="0" err="1">
                <a:latin typeface="Lucida Sans Unicode" panose="020B0602030504020204" pitchFamily="34" charset="0"/>
                <a:cs typeface="Lucida Sans Unicode" panose="020B0602030504020204" pitchFamily="34" charset="0"/>
              </a:rPr>
              <a:t>OrgReport</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OPTION (MAXRECURSION 3);</a:t>
            </a:r>
            <a:endParaRPr kumimoji="0" lang="en-US" sz="17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442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Common Table Expressions</a:t>
            </a:r>
          </a:p>
        </p:txBody>
      </p:sp>
    </p:spTree>
    <p:extLst>
      <p:ext uri="{BB962C8B-B14F-4D97-AF65-F5344CB8AC3E}">
        <p14:creationId xmlns:p14="http://schemas.microsoft.com/office/powerpoint/2010/main" val="239510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57288"/>
            <a:ext cx="11525250" cy="5521326"/>
          </a:xfrm>
        </p:spPr>
        <p:txBody>
          <a:bodyPr>
            <a:normAutofit/>
          </a:bodyPr>
          <a:lstStyle/>
          <a:p>
            <a:r>
              <a:rPr lang="en-GB" dirty="0"/>
              <a:t>Views</a:t>
            </a:r>
          </a:p>
          <a:p>
            <a:r>
              <a:rPr lang="en-GB" dirty="0"/>
              <a:t>Temporary Tables</a:t>
            </a:r>
          </a:p>
          <a:p>
            <a:r>
              <a:rPr lang="en-GB" dirty="0"/>
              <a:t>Table Variables</a:t>
            </a:r>
          </a:p>
          <a:p>
            <a:r>
              <a:rPr lang="en-GB" dirty="0"/>
              <a:t>Table-Valued Functions</a:t>
            </a:r>
          </a:p>
          <a:p>
            <a:r>
              <a:rPr lang="en-GB" dirty="0"/>
              <a:t>Derived Tables</a:t>
            </a:r>
          </a:p>
          <a:p>
            <a:r>
              <a:rPr lang="en-GB" dirty="0"/>
              <a:t>Common Table Expressions</a:t>
            </a:r>
          </a:p>
          <a:p>
            <a:endParaRPr lang="en-GB" dirty="0"/>
          </a:p>
          <a:p>
            <a:r>
              <a:rPr lang="en-GB" dirty="0"/>
              <a:t>Lab: </a:t>
            </a:r>
            <a:r>
              <a:rPr lang="en-US" dirty="0"/>
              <a:t>Using Table Expressions</a:t>
            </a:r>
            <a:endParaRPr lang="en-GB" dirty="0"/>
          </a:p>
        </p:txBody>
      </p:sp>
      <p:sp>
        <p:nvSpPr>
          <p:cNvPr id="2" name="Title 1"/>
          <p:cNvSpPr>
            <a:spLocks noGrp="1"/>
          </p:cNvSpPr>
          <p:nvPr>
            <p:ph type="title"/>
          </p:nvPr>
        </p:nvSpPr>
        <p:spPr/>
        <p:txBody>
          <a:bodyPr/>
          <a:lstStyle/>
          <a:p>
            <a:r>
              <a:rPr lang="en-US" dirty="0"/>
              <a:t>Using Table Expressions</a:t>
            </a:r>
          </a:p>
        </p:txBody>
      </p:sp>
    </p:spTree>
    <p:extLst>
      <p:ext uri="{BB962C8B-B14F-4D97-AF65-F5344CB8AC3E}">
        <p14:creationId xmlns:p14="http://schemas.microsoft.com/office/powerpoint/2010/main" val="379985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Views</a:t>
            </a:r>
          </a:p>
          <a:p>
            <a:r>
              <a:rPr lang="en-GB" dirty="0"/>
              <a:t>Temporary Tables</a:t>
            </a:r>
          </a:p>
          <a:p>
            <a:r>
              <a:rPr lang="en-GB" dirty="0"/>
              <a:t>Table Variables</a:t>
            </a:r>
          </a:p>
          <a:p>
            <a:r>
              <a:rPr lang="en-GB" dirty="0"/>
              <a:t>Table-Valued Functions</a:t>
            </a:r>
          </a:p>
          <a:p>
            <a:r>
              <a:rPr lang="en-GB" dirty="0"/>
              <a:t>Derived Tables</a:t>
            </a:r>
          </a:p>
          <a:p>
            <a:r>
              <a:rPr lang="en-GB" dirty="0"/>
              <a:t>Common Table Expressions</a:t>
            </a:r>
          </a:p>
        </p:txBody>
      </p:sp>
      <p:sp>
        <p:nvSpPr>
          <p:cNvPr id="2" name="Title 1"/>
          <p:cNvSpPr>
            <a:spLocks noGrp="1"/>
          </p:cNvSpPr>
          <p:nvPr>
            <p:ph type="title"/>
          </p:nvPr>
        </p:nvSpPr>
        <p:spPr/>
        <p:txBody>
          <a:bodyPr/>
          <a:lstStyle/>
          <a:p>
            <a:r>
              <a:rPr lang="en-US" dirty="0"/>
              <a:t>Module Overview</a:t>
            </a:r>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Querying Views</a:t>
            </a:r>
          </a:p>
        </p:txBody>
      </p:sp>
      <p:sp>
        <p:nvSpPr>
          <p:cNvPr id="3" name="Content Placeholder 2"/>
          <p:cNvSpPr>
            <a:spLocks noGrp="1"/>
          </p:cNvSpPr>
          <p:nvPr>
            <p:ph sz="quarter" idx="10"/>
          </p:nvPr>
        </p:nvSpPr>
        <p:spPr/>
        <p:txBody>
          <a:bodyPr/>
          <a:lstStyle/>
          <a:p>
            <a:r>
              <a:rPr lang="en-US" dirty="0">
                <a:solidFill>
                  <a:srgbClr val="000000"/>
                </a:solidFill>
              </a:rPr>
              <a:t>Views are named queries with definitions stored in a database</a:t>
            </a:r>
          </a:p>
          <a:p>
            <a:pPr lvl="1"/>
            <a:r>
              <a:rPr lang="en-US" dirty="0">
                <a:solidFill>
                  <a:srgbClr val="000000"/>
                </a:solidFill>
              </a:rPr>
              <a:t>Views can provide abstraction, encapsulation and simplification</a:t>
            </a:r>
          </a:p>
          <a:p>
            <a:pPr lvl="1"/>
            <a:r>
              <a:rPr lang="en-US" dirty="0">
                <a:solidFill>
                  <a:srgbClr val="000000"/>
                </a:solidFill>
              </a:rPr>
              <a:t>From an administrative perspective, views can provide a security layer to a database</a:t>
            </a:r>
          </a:p>
          <a:p>
            <a:pPr lvl="0"/>
            <a:r>
              <a:rPr lang="en-US" dirty="0">
                <a:solidFill>
                  <a:srgbClr val="000000"/>
                </a:solidFill>
              </a:rPr>
              <a:t>Views may be referenced in a SELECT statement just like a table</a:t>
            </a:r>
          </a:p>
          <a:p>
            <a:endParaRPr lang="en-GB" dirty="0"/>
          </a:p>
        </p:txBody>
      </p:sp>
      <p:sp>
        <p:nvSpPr>
          <p:cNvPr id="5" name="AutoShape 3"/>
          <p:cNvSpPr>
            <a:spLocks noChangeArrowheads="1"/>
          </p:cNvSpPr>
          <p:nvPr/>
        </p:nvSpPr>
        <p:spPr bwMode="auto">
          <a:xfrm>
            <a:off x="799132" y="4157135"/>
            <a:ext cx="6604559" cy="233368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CREATE VIEW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Sales.vSalesOrders</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AS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oh.Orderdate</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oh.CustomerID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od.LineItemNo</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od.ProductID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od.Quantity</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FROM </a:t>
            </a:r>
            <a:r>
              <a:rPr lang="en-US" sz="2000" kern="0" dirty="0" err="1">
                <a:latin typeface="Lucida Sans Unicode" panose="020B0602030504020204" pitchFamily="34" charset="0"/>
                <a:cs typeface="Lucida Sans Unicode" panose="020B0602030504020204" pitchFamily="34" charset="0"/>
              </a:rPr>
              <a:t>Sales.OrderHeaders</a:t>
            </a:r>
            <a:r>
              <a:rPr lang="en-US" sz="2000" kern="0" dirty="0">
                <a:latin typeface="Lucida Sans Unicode" panose="020B0602030504020204" pitchFamily="34" charset="0"/>
                <a:cs typeface="Lucida Sans Unicode" panose="020B0602030504020204" pitchFamily="34" charset="0"/>
              </a:rPr>
              <a:t> AS oh</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JOIN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Sales.OrderDetails</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AS od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ON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od.OrderID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6359274" y="5623661"/>
            <a:ext cx="5164133"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SELECT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a:ln>
                  <a:noFill/>
                </a:ln>
                <a:effectLst/>
                <a:uLnTx/>
                <a:uFillTx/>
                <a:latin typeface="Lucida Sans Unicode" panose="020B0602030504020204" pitchFamily="34" charset="0"/>
                <a:cs typeface="Lucida Sans Unicode" panose="020B0602030504020204" pitchFamily="34" charset="0"/>
              </a:rPr>
              <a:t>ProductID</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FROM </a:t>
            </a:r>
            <a:r>
              <a:rPr lang="en-US" sz="2000" b="1" kern="0" dirty="0" err="1">
                <a:latin typeface="Lucida Sans Unicode" panose="020B0602030504020204" pitchFamily="34" charset="0"/>
                <a:cs typeface="Lucida Sans Unicode" panose="020B0602030504020204" pitchFamily="34" charset="0"/>
              </a:rPr>
              <a:t>Sales.vSalesOrder</a:t>
            </a:r>
            <a:endParaRPr lang="en-US" sz="2000" b="1" kern="0" dirty="0">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rPr>
              <a:t>ORDER</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 BY </a:t>
            </a:r>
            <a:r>
              <a:rPr kumimoji="0" lang="en-US" sz="2000" i="0" u="none" strike="noStrike" kern="0" cap="none" spc="0" normalizeH="0" noProof="0" dirty="0" err="1">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noProof="0" dirty="0">
                <a:ln>
                  <a:noFill/>
                </a:ln>
                <a:effectLst/>
                <a:uLnTx/>
                <a:uFillTx/>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09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1- Querying Views</a:t>
            </a:r>
          </a:p>
        </p:txBody>
      </p:sp>
    </p:spTree>
    <p:extLst>
      <p:ext uri="{BB962C8B-B14F-4D97-AF65-F5344CB8AC3E}">
        <p14:creationId xmlns:p14="http://schemas.microsoft.com/office/powerpoint/2010/main" val="472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Temporary Tables</a:t>
            </a:r>
          </a:p>
        </p:txBody>
      </p:sp>
      <p:sp>
        <p:nvSpPr>
          <p:cNvPr id="4" name="Content Placeholder 3"/>
          <p:cNvSpPr>
            <a:spLocks noGrp="1"/>
          </p:cNvSpPr>
          <p:nvPr>
            <p:ph sz="quarter" idx="10"/>
          </p:nvPr>
        </p:nvSpPr>
        <p:spPr>
          <a:xfrm>
            <a:off x="379413" y="3409627"/>
            <a:ext cx="11525250" cy="3268987"/>
          </a:xfrm>
        </p:spPr>
        <p:txBody>
          <a:bodyPr/>
          <a:lstStyle/>
          <a:p>
            <a:r>
              <a:rPr lang="en-GB" dirty="0"/>
              <a:t>Temporary tables are used to hold temporary result sets within a user’s session</a:t>
            </a:r>
          </a:p>
          <a:p>
            <a:pPr lvl="1"/>
            <a:r>
              <a:rPr lang="en-GB" dirty="0"/>
              <a:t>Created in </a:t>
            </a:r>
            <a:r>
              <a:rPr lang="en-GB" dirty="0" err="1"/>
              <a:t>tempdb</a:t>
            </a:r>
            <a:r>
              <a:rPr lang="en-GB" dirty="0"/>
              <a:t> and deleted automatically</a:t>
            </a:r>
          </a:p>
          <a:p>
            <a:pPr lvl="1"/>
            <a:r>
              <a:rPr lang="en-GB" dirty="0"/>
              <a:t>Created with a # prefix</a:t>
            </a:r>
          </a:p>
          <a:p>
            <a:pPr lvl="1"/>
            <a:r>
              <a:rPr lang="en-GB" dirty="0"/>
              <a:t>Global temporary tables are created with ## prefix</a:t>
            </a:r>
          </a:p>
          <a:p>
            <a:pPr marL="0" indent="0">
              <a:buNone/>
            </a:pPr>
            <a:endParaRPr lang="en-GB" dirty="0"/>
          </a:p>
        </p:txBody>
      </p:sp>
      <p:sp>
        <p:nvSpPr>
          <p:cNvPr id="5" name="AutoShape 3"/>
          <p:cNvSpPr>
            <a:spLocks noChangeArrowheads="1"/>
          </p:cNvSpPr>
          <p:nvPr/>
        </p:nvSpPr>
        <p:spPr bwMode="auto">
          <a:xfrm>
            <a:off x="3277278" y="1245702"/>
            <a:ext cx="4947822"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CREATE TABLE #</a:t>
            </a:r>
            <a:r>
              <a:rPr lang="en-GB" sz="2000" kern="0" dirty="0" err="1">
                <a:latin typeface="Lucida Sans Unicode" panose="020B0602030504020204" pitchFamily="34" charset="0"/>
                <a:cs typeface="Lucida Sans Unicode" panose="020B0602030504020204" pitchFamily="34" charset="0"/>
              </a:rPr>
              <a:t>tmpProducts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 FROM #</a:t>
            </a:r>
            <a:r>
              <a:rPr lang="en-GB" sz="2000" kern="0" dirty="0" err="1">
                <a:latin typeface="Lucida Sans Unicode" panose="020B0602030504020204" pitchFamily="34" charset="0"/>
                <a:cs typeface="Lucida Sans Unicode" panose="020B0602030504020204" pitchFamily="34" charset="0"/>
              </a:rPr>
              <a:t>tmpProducts</a:t>
            </a:r>
            <a:r>
              <a:rPr lang="en-GB"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676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Variables</a:t>
            </a:r>
          </a:p>
        </p:txBody>
      </p:sp>
      <p:sp>
        <p:nvSpPr>
          <p:cNvPr id="3" name="Content Placeholder 2"/>
          <p:cNvSpPr>
            <a:spLocks noGrp="1"/>
          </p:cNvSpPr>
          <p:nvPr>
            <p:ph sz="quarter" idx="10"/>
          </p:nvPr>
        </p:nvSpPr>
        <p:spPr>
          <a:xfrm>
            <a:off x="379413" y="3378631"/>
            <a:ext cx="11525250" cy="3299983"/>
          </a:xfrm>
        </p:spPr>
        <p:txBody>
          <a:bodyPr/>
          <a:lstStyle/>
          <a:p>
            <a:r>
              <a:rPr lang="en-GB" dirty="0"/>
              <a:t>Introduced because temporary tables can cause recompilations</a:t>
            </a:r>
          </a:p>
          <a:p>
            <a:r>
              <a:rPr lang="en-GB" dirty="0"/>
              <a:t>Used similarly to temporary tables but scoped to the batch</a:t>
            </a:r>
          </a:p>
          <a:p>
            <a:r>
              <a:rPr lang="en-GB" dirty="0"/>
              <a:t>Use only on very small datasets</a:t>
            </a:r>
          </a:p>
        </p:txBody>
      </p:sp>
      <p:sp>
        <p:nvSpPr>
          <p:cNvPr id="4" name="AutoShape 3"/>
          <p:cNvSpPr>
            <a:spLocks noChangeArrowheads="1"/>
          </p:cNvSpPr>
          <p:nvPr/>
        </p:nvSpPr>
        <p:spPr bwMode="auto">
          <a:xfrm>
            <a:off x="3323303" y="1245702"/>
            <a:ext cx="5289755"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DECLARE @</a:t>
            </a:r>
            <a:r>
              <a:rPr lang="en-GB" sz="2000" kern="0" dirty="0" err="1">
                <a:latin typeface="Lucida Sans Unicode" panose="020B0602030504020204" pitchFamily="34" charset="0"/>
                <a:cs typeface="Lucida Sans Unicode" panose="020B0602030504020204" pitchFamily="34" charset="0"/>
              </a:rPr>
              <a:t>varProducts</a:t>
            </a:r>
            <a:r>
              <a:rPr lang="en-GB" sz="2000" kern="0" dirty="0">
                <a:latin typeface="Lucida Sans Unicode" panose="020B0602030504020204" pitchFamily="34" charset="0"/>
                <a:cs typeface="Lucida Sans Unicode" panose="020B0602030504020204" pitchFamily="34" charset="0"/>
              </a:rPr>
              <a:t> table</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 FROM @</a:t>
            </a:r>
            <a:r>
              <a:rPr lang="en-GB" sz="2000" kern="0" dirty="0" err="1">
                <a:latin typeface="Lucida Sans Unicode" panose="020B0602030504020204" pitchFamily="34" charset="0"/>
                <a:cs typeface="Lucida Sans Unicode" panose="020B0602030504020204" pitchFamily="34" charset="0"/>
              </a:rPr>
              <a:t>varProducts</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332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Temporary Tables and Table Variables</a:t>
            </a:r>
          </a:p>
        </p:txBody>
      </p:sp>
    </p:spTree>
    <p:extLst>
      <p:ext uri="{BB962C8B-B14F-4D97-AF65-F5344CB8AC3E}">
        <p14:creationId xmlns:p14="http://schemas.microsoft.com/office/powerpoint/2010/main" val="297808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Table-Valued Functions</a:t>
            </a:r>
          </a:p>
        </p:txBody>
      </p:sp>
      <p:sp>
        <p:nvSpPr>
          <p:cNvPr id="4" name="Content Placeholder 3"/>
          <p:cNvSpPr>
            <a:spLocks noGrp="1"/>
          </p:cNvSpPr>
          <p:nvPr>
            <p:ph sz="quarter" idx="10"/>
          </p:nvPr>
        </p:nvSpPr>
        <p:spPr>
          <a:xfrm>
            <a:off x="379413" y="4247534"/>
            <a:ext cx="11525250" cy="2431079"/>
          </a:xfrm>
        </p:spPr>
        <p:txBody>
          <a:bodyPr/>
          <a:lstStyle/>
          <a:p>
            <a:pPr lvl="0"/>
            <a:r>
              <a:rPr lang="en-US" dirty="0">
                <a:solidFill>
                  <a:srgbClr val="000000"/>
                </a:solidFill>
              </a:rPr>
              <a:t>TVFs are named objects with definitions stored in a database</a:t>
            </a:r>
          </a:p>
          <a:p>
            <a:pPr lvl="0"/>
            <a:r>
              <a:rPr lang="en-US" dirty="0">
                <a:solidFill>
                  <a:srgbClr val="000000"/>
                </a:solidFill>
              </a:rPr>
              <a:t>TVFs return a virtual table to the calling query</a:t>
            </a:r>
          </a:p>
          <a:p>
            <a:pPr lvl="0"/>
            <a:r>
              <a:rPr lang="en-US" dirty="0">
                <a:solidFill>
                  <a:srgbClr val="000000"/>
                </a:solidFill>
              </a:rPr>
              <a:t>Unlike views, TVFs support input parameters</a:t>
            </a:r>
          </a:p>
          <a:p>
            <a:pPr lvl="1"/>
            <a:r>
              <a:rPr lang="en-US" dirty="0">
                <a:solidFill>
                  <a:srgbClr val="000000"/>
                </a:solidFill>
              </a:rPr>
              <a:t>TVFs may be thought of as parameterized views</a:t>
            </a:r>
          </a:p>
          <a:p>
            <a:endParaRPr lang="en-GB" dirty="0"/>
          </a:p>
        </p:txBody>
      </p:sp>
      <p:sp>
        <p:nvSpPr>
          <p:cNvPr id="5" name="AutoShape 3"/>
          <p:cNvSpPr>
            <a:spLocks noChangeArrowheads="1"/>
          </p:cNvSpPr>
          <p:nvPr/>
        </p:nvSpPr>
        <p:spPr bwMode="auto">
          <a:xfrm>
            <a:off x="920801" y="996909"/>
            <a:ext cx="10441857" cy="297305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CREATE FUNCTION </a:t>
            </a:r>
            <a:r>
              <a:rPr lang="en-GB" sz="2000" kern="0" dirty="0" err="1">
                <a:latin typeface="Lucida Sans Unicode" panose="020B0602030504020204" pitchFamily="34" charset="0"/>
                <a:cs typeface="Lucida Sans Unicode" panose="020B0602030504020204" pitchFamily="34" charset="0"/>
              </a:rPr>
              <a:t>Sales.fn_GetOrderItems</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OrderID</a:t>
            </a:r>
            <a:r>
              <a:rPr lang="en-GB" sz="2000" kern="0" dirty="0">
                <a:latin typeface="Lucida Sans Unicode" panose="020B0602030504020204" pitchFamily="34" charset="0"/>
                <a:cs typeface="Lucida Sans Unicode" panose="020B0602030504020204" pitchFamily="34" charset="0"/>
              </a:rPr>
              <a:t> AS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RETURNS TABLE</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RETURN</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UnitPrice</a:t>
            </a:r>
            <a:r>
              <a:rPr lang="en-GB" sz="2000" kern="0" dirty="0">
                <a:latin typeface="Lucida Sans Unicode" panose="020B0602030504020204" pitchFamily="34" charset="0"/>
                <a:cs typeface="Lucida Sans Unicode" panose="020B0602030504020204" pitchFamily="34" charset="0"/>
              </a:rPr>
              <a:t>, Quantity</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a:latin typeface="Lucida Sans Unicode" panose="020B0602030504020204" pitchFamily="34" charset="0"/>
                <a:cs typeface="Lucida Sans Unicode" panose="020B0602030504020204" pitchFamily="34" charset="0"/>
              </a:rPr>
              <a:t>Sales.OrderDetails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WHERE </a:t>
            </a:r>
            <a:r>
              <a:rPr lang="en-GB" sz="2000" kern="0" dirty="0" err="1">
                <a:latin typeface="Lucida Sans Unicode" panose="020B0602030504020204" pitchFamily="34" charset="0"/>
                <a:cs typeface="Lucida Sans Unicode" panose="020B0602030504020204" pitchFamily="34" charset="0"/>
              </a:rPr>
              <a:t>OrderID</a:t>
            </a:r>
            <a:r>
              <a:rPr lang="en-GB" sz="2000" kern="0" dirty="0">
                <a:latin typeface="Lucida Sans Unicode" panose="020B0602030504020204" pitchFamily="34" charset="0"/>
                <a:cs typeface="Lucida Sans Unicode" panose="020B0602030504020204" pitchFamily="34" charset="0"/>
              </a:rPr>
              <a:t> = @</a:t>
            </a:r>
            <a:r>
              <a:rPr lang="en-GB" sz="2000" kern="0" dirty="0" err="1">
                <a:latin typeface="Lucida Sans Unicode" panose="020B0602030504020204" pitchFamily="34" charset="0"/>
                <a:cs typeface="Lucida Sans Unicode" panose="020B0602030504020204" pitchFamily="34" charset="0"/>
              </a:rPr>
              <a:t>OrderID</a:t>
            </a: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 FROM </a:t>
            </a:r>
            <a:r>
              <a:rPr lang="en-GB" sz="2000" b="1" kern="0" dirty="0" err="1">
                <a:latin typeface="Lucida Sans Unicode" panose="020B0602030504020204" pitchFamily="34" charset="0"/>
                <a:cs typeface="Lucida Sans Unicode" panose="020B0602030504020204" pitchFamily="34" charset="0"/>
              </a:rPr>
              <a:t>Sales.fn_GetOrderItems</a:t>
            </a:r>
            <a:r>
              <a:rPr lang="en-GB" sz="2000" b="1" kern="0" dirty="0">
                <a:latin typeface="Lucida Sans Unicode" panose="020B0602030504020204" pitchFamily="34" charset="0"/>
                <a:cs typeface="Lucida Sans Unicode" panose="020B0602030504020204" pitchFamily="34" charset="0"/>
              </a:rPr>
              <a:t> (1025) </a:t>
            </a:r>
            <a:r>
              <a:rPr lang="en-GB" sz="2000" kern="0" dirty="0">
                <a:latin typeface="Lucida Sans Unicode" panose="020B0602030504020204" pitchFamily="34" charset="0"/>
                <a:cs typeface="Lucida Sans Unicode" panose="020B0602030504020204" pitchFamily="34" charset="0"/>
              </a:rPr>
              <a:t>AS </a:t>
            </a:r>
            <a:r>
              <a:rPr lang="en-GB" sz="2000" kern="0" dirty="0" err="1">
                <a:latin typeface="Lucida Sans Unicode" panose="020B0602030504020204" pitchFamily="34" charset="0"/>
                <a:cs typeface="Lucida Sans Unicode" panose="020B0602030504020204" pitchFamily="34" charset="0"/>
              </a:rPr>
              <a:t>LineItems</a:t>
            </a:r>
            <a:r>
              <a:rPr lang="en-GB"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22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Table-Valued Functions</a:t>
            </a:r>
          </a:p>
        </p:txBody>
      </p:sp>
    </p:spTree>
    <p:extLst>
      <p:ext uri="{BB962C8B-B14F-4D97-AF65-F5344CB8AC3E}">
        <p14:creationId xmlns:p14="http://schemas.microsoft.com/office/powerpoint/2010/main" val="233590206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cee562b2-a1d2-4025-98f7-4342ab8845c9"/>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4871</TotalTime>
  <Words>798</Words>
  <Application>Microsoft Office PowerPoint</Application>
  <PresentationFormat>Widescreen</PresentationFormat>
  <Paragraphs>138</Paragraphs>
  <Slides>18</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vt:i4>
      </vt:variant>
    </vt:vector>
  </HeadingPairs>
  <TitlesOfParts>
    <vt:vector size="25" baseType="lpstr">
      <vt:lpstr>Arial</vt:lpstr>
      <vt:lpstr>Calibri</vt:lpstr>
      <vt:lpstr>Lucida Sans Unicode</vt:lpstr>
      <vt:lpstr>Segoe</vt:lpstr>
      <vt:lpstr>Segoe UI</vt:lpstr>
      <vt:lpstr>Segoe UI Light</vt:lpstr>
      <vt:lpstr>1_Office Theme</vt:lpstr>
      <vt:lpstr>Presentazione standard di PowerPoint</vt:lpstr>
      <vt:lpstr>Module Overview</vt:lpstr>
      <vt:lpstr>Querying Views</vt:lpstr>
      <vt:lpstr>1- Querying Views</vt:lpstr>
      <vt:lpstr>Temporary Tables</vt:lpstr>
      <vt:lpstr>Table Variables</vt:lpstr>
      <vt:lpstr>Temporary Tables and Table Variables</vt:lpstr>
      <vt:lpstr>Table-Valued Functions</vt:lpstr>
      <vt:lpstr>Using Table-Valued Functions</vt:lpstr>
      <vt:lpstr>Derived Tables Introduction</vt:lpstr>
      <vt:lpstr>Derived Tables Guidelines</vt:lpstr>
      <vt:lpstr>Derived Tables Specifying Column Aliases</vt:lpstr>
      <vt:lpstr>Using Derived Tables</vt:lpstr>
      <vt:lpstr>Common Table Expressions (CTEs)</vt:lpstr>
      <vt:lpstr>Common Table Expressions Recursion</vt:lpstr>
      <vt:lpstr>Using Common Table Expressions</vt:lpstr>
      <vt:lpstr>Using Table Expressions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114</cp:revision>
  <dcterms:created xsi:type="dcterms:W3CDTF">2013-02-15T23:12:42Z</dcterms:created>
  <dcterms:modified xsi:type="dcterms:W3CDTF">2022-05-29T10:30:30Z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