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5" r:id="rId8"/>
    <p:sldId id="281" r:id="rId9"/>
    <p:sldId id="282" r:id="rId10"/>
    <p:sldId id="286" r:id="rId11"/>
    <p:sldId id="283" r:id="rId12"/>
    <p:sldId id="284" r:id="rId13"/>
    <p:sldId id="287"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3032" autoAdjust="0"/>
  </p:normalViewPr>
  <p:slideViewPr>
    <p:cSldViewPr snapToGrid="0">
      <p:cViewPr varScale="1">
        <p:scale>
          <a:sx n="61" d="100"/>
          <a:sy n="61" d="100"/>
        </p:scale>
        <p:origin x="1445" y="4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171717"/>
                </a:solidFill>
                <a:effectLst/>
                <a:latin typeface="Segoe UI" panose="020B0502040204020203" pitchFamily="34" charset="0"/>
              </a:rPr>
              <a:t>ROLLUP Crea un gruppo per ogni combinazione di espressioni di colonna. Esegue anche il </a:t>
            </a:r>
            <a:r>
              <a:rPr lang="it-IT" b="0" i="0" dirty="0" err="1">
                <a:solidFill>
                  <a:srgbClr val="171717"/>
                </a:solidFill>
                <a:effectLst/>
                <a:latin typeface="Segoe UI" panose="020B0502040204020203" pitchFamily="34" charset="0"/>
              </a:rPr>
              <a:t>rollup</a:t>
            </a:r>
            <a:r>
              <a:rPr lang="it-IT" b="0" i="0" dirty="0">
                <a:solidFill>
                  <a:srgbClr val="171717"/>
                </a:solidFill>
                <a:effectLst/>
                <a:latin typeface="Segoe UI" panose="020B0502040204020203" pitchFamily="34" charset="0"/>
              </a:rPr>
              <a:t> dei risultati in subtotali e totali complessivi. Per eseguire questa operazione, esegue uno spostamento da destra a sinistra riducendo il numero di espressioni di colonna su cui crea gruppi e aggregazioni.</a:t>
            </a:r>
          </a:p>
          <a:p>
            <a:pPr algn="l"/>
            <a:r>
              <a:rPr lang="it-IT" b="0" i="0" dirty="0">
                <a:solidFill>
                  <a:srgbClr val="171717"/>
                </a:solidFill>
                <a:effectLst/>
                <a:latin typeface="Segoe UI" panose="020B0502040204020203" pitchFamily="34" charset="0"/>
              </a:rPr>
              <a:t>L'ordine delle colonne ha effetto sull'output di ROLLUP e può avere effetto sul numero di righe nel set di risultati.</a:t>
            </a:r>
          </a:p>
          <a:p>
            <a:pPr algn="l"/>
            <a:r>
              <a:rPr lang="it-IT" b="0" i="0" dirty="0">
                <a:solidFill>
                  <a:srgbClr val="171717"/>
                </a:solidFill>
                <a:effectLst/>
                <a:latin typeface="Segoe UI" panose="020B0502040204020203" pitchFamily="34" charset="0"/>
              </a:rPr>
              <a:t>Ad esempio, GROUP BY ROLLUP (col1, col2, col3, col4) crea gruppi per ogni combinazione di espressioni di colonna negli elenchi seguenti.</a:t>
            </a:r>
          </a:p>
          <a:p>
            <a:pPr algn="l">
              <a:buFont typeface="Arial" panose="020B0604020202020204" pitchFamily="34" charset="0"/>
              <a:buChar char="•"/>
            </a:pPr>
            <a:r>
              <a:rPr lang="it-IT" b="0" i="0" dirty="0">
                <a:solidFill>
                  <a:srgbClr val="171717"/>
                </a:solidFill>
                <a:effectLst/>
                <a:latin typeface="Segoe UI" panose="020B0502040204020203" pitchFamily="34" charset="0"/>
              </a:rPr>
              <a:t>col1, col2, col3, col4</a:t>
            </a:r>
          </a:p>
          <a:p>
            <a:pPr algn="l">
              <a:buFont typeface="Arial" panose="020B0604020202020204" pitchFamily="34" charset="0"/>
              <a:buChar char="•"/>
            </a:pPr>
            <a:r>
              <a:rPr lang="it-IT" b="0" i="0" dirty="0">
                <a:solidFill>
                  <a:srgbClr val="171717"/>
                </a:solidFill>
                <a:effectLst/>
                <a:latin typeface="Segoe UI" panose="020B0502040204020203" pitchFamily="34" charset="0"/>
              </a:rPr>
              <a:t>col1, col2, col3, NULL</a:t>
            </a:r>
          </a:p>
          <a:p>
            <a:pPr algn="l">
              <a:buFont typeface="Arial" panose="020B0604020202020204" pitchFamily="34" charset="0"/>
              <a:buChar char="•"/>
            </a:pPr>
            <a:r>
              <a:rPr lang="it-IT" b="0" i="0" dirty="0">
                <a:solidFill>
                  <a:srgbClr val="171717"/>
                </a:solidFill>
                <a:effectLst/>
                <a:latin typeface="Segoe UI" panose="020B0502040204020203" pitchFamily="34" charset="0"/>
              </a:rPr>
              <a:t>col1, col2, NULL, NULL</a:t>
            </a:r>
          </a:p>
          <a:p>
            <a:pPr algn="l">
              <a:buFont typeface="Arial" panose="020B0604020202020204" pitchFamily="34" charset="0"/>
              <a:buChar char="•"/>
            </a:pPr>
            <a:r>
              <a:rPr lang="it-IT" b="0" i="0" dirty="0">
                <a:solidFill>
                  <a:srgbClr val="171717"/>
                </a:solidFill>
                <a:effectLst/>
                <a:latin typeface="Segoe UI" panose="020B0502040204020203" pitchFamily="34" charset="0"/>
              </a:rPr>
              <a:t>col1, NULL, NULL, NULL</a:t>
            </a:r>
          </a:p>
          <a:p>
            <a:pPr algn="l">
              <a:buFont typeface="Arial" panose="020B0604020202020204" pitchFamily="34" charset="0"/>
              <a:buChar char="•"/>
            </a:pPr>
            <a:r>
              <a:rPr lang="it-IT" b="0" i="0" dirty="0">
                <a:solidFill>
                  <a:srgbClr val="171717"/>
                </a:solidFill>
                <a:effectLst/>
                <a:latin typeface="Segoe UI" panose="020B0502040204020203" pitchFamily="34" charset="0"/>
              </a:rPr>
              <a:t>NULL, NULL, NULL, NULL --Totale complessivo</a:t>
            </a:r>
          </a:p>
          <a:p>
            <a:pPr algn="l">
              <a:buFont typeface="Arial" panose="020B0604020202020204" pitchFamily="34" charset="0"/>
              <a:buChar char="•"/>
            </a:pPr>
            <a:endParaRPr lang="it-IT" b="0" i="0" dirty="0">
              <a:solidFill>
                <a:srgbClr val="171717"/>
              </a:solidFill>
              <a:effectLst/>
              <a:latin typeface="Segoe UI" panose="020B0502040204020203" pitchFamily="34" charset="0"/>
            </a:endParaRPr>
          </a:p>
          <a:p>
            <a:pPr algn="l">
              <a:buFont typeface="Arial" panose="020B0604020202020204" pitchFamily="34" charset="0"/>
              <a:buNone/>
            </a:pPr>
            <a:r>
              <a:rPr lang="it-IT" b="0" i="0" dirty="0">
                <a:solidFill>
                  <a:srgbClr val="171717"/>
                </a:solidFill>
                <a:effectLst/>
                <a:latin typeface="Segoe UI" panose="020B0502040204020203" pitchFamily="34" charset="0"/>
              </a:rPr>
              <a:t>CUBE: GROUP BY CUBE crea gruppi per tutte le possibili combinazioni di colonne. Per GROUP BY CUBE (a, b) il risultato include gruppi per i valori univoci di (a, b), (NULL, b), (a, NULL) e (NULL, NULL).</a:t>
            </a:r>
          </a:p>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6211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19174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582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222968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8" name="Rectangle 5">
            <a:extLst>
              <a:ext uri="{FF2B5EF4-FFF2-40B4-BE49-F238E27FC236}">
                <a16:creationId xmlns:a16="http://schemas.microsoft.com/office/drawing/2014/main" id="{48EE3F12-28C2-E50E-E72D-21B1824640B7}"/>
              </a:ext>
            </a:extLst>
          </p:cNvPr>
          <p:cNvSpPr/>
          <p:nvPr userDrawn="1"/>
        </p:nvSpPr>
        <p:spPr>
          <a:xfrm>
            <a:off x="110462" y="3387926"/>
            <a:ext cx="8484881" cy="1681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a:t>08 </a:t>
            </a:r>
            <a:r>
              <a:rPr lang="en-US" dirty="0"/>
              <a:t>| Grouping Sets and Pivoting Data</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Pivoting and </a:t>
            </a:r>
            <a:r>
              <a:rPr lang="en-GB" dirty="0" err="1"/>
              <a:t>Unpivoting</a:t>
            </a:r>
            <a:r>
              <a:rPr lang="en-GB" dirty="0"/>
              <a:t> Data</a:t>
            </a:r>
          </a:p>
        </p:txBody>
      </p:sp>
    </p:spTree>
    <p:extLst>
      <p:ext uri="{BB962C8B-B14F-4D97-AF65-F5344CB8AC3E}">
        <p14:creationId xmlns:p14="http://schemas.microsoft.com/office/powerpoint/2010/main" val="4099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Grouping Sets</a:t>
            </a:r>
          </a:p>
          <a:p>
            <a:r>
              <a:rPr lang="en-GB" dirty="0"/>
              <a:t>ROLLUP and CUBE</a:t>
            </a:r>
          </a:p>
          <a:p>
            <a:r>
              <a:rPr lang="en-GB" dirty="0"/>
              <a:t>Identifying Groupings in Results</a:t>
            </a:r>
          </a:p>
          <a:p>
            <a:r>
              <a:rPr lang="en-GB" dirty="0"/>
              <a:t>Pivoting Data</a:t>
            </a:r>
          </a:p>
          <a:p>
            <a:r>
              <a:rPr lang="en-GB" dirty="0" err="1"/>
              <a:t>Unpivoting</a:t>
            </a:r>
            <a:r>
              <a:rPr lang="en-GB" dirty="0"/>
              <a:t> Data</a:t>
            </a:r>
          </a:p>
          <a:p>
            <a:endParaRPr lang="en-GB" dirty="0"/>
          </a:p>
          <a:p>
            <a:r>
              <a:rPr lang="en-GB" dirty="0"/>
              <a:t>Lab: </a:t>
            </a:r>
            <a:r>
              <a:rPr lang="en-US" dirty="0"/>
              <a:t>Grouping and Pivoting Data</a:t>
            </a:r>
            <a:endParaRPr lang="en-GB" dirty="0"/>
          </a:p>
        </p:txBody>
      </p:sp>
      <p:sp>
        <p:nvSpPr>
          <p:cNvPr id="2" name="Title 1"/>
          <p:cNvSpPr>
            <a:spLocks noGrp="1"/>
          </p:cNvSpPr>
          <p:nvPr>
            <p:ph type="title"/>
          </p:nvPr>
        </p:nvSpPr>
        <p:spPr/>
        <p:txBody>
          <a:bodyPr/>
          <a:lstStyle/>
          <a:p>
            <a:r>
              <a:rPr lang="en-US" dirty="0"/>
              <a:t>Grouping and Pivoting Data</a:t>
            </a:r>
          </a:p>
        </p:txBody>
      </p:sp>
    </p:spTree>
    <p:extLst>
      <p:ext uri="{BB962C8B-B14F-4D97-AF65-F5344CB8AC3E}">
        <p14:creationId xmlns:p14="http://schemas.microsoft.com/office/powerpoint/2010/main" val="221632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Grouping Sets</a:t>
            </a:r>
          </a:p>
          <a:p>
            <a:r>
              <a:rPr lang="en-GB" dirty="0"/>
              <a:t>ROLLUP and CUBE</a:t>
            </a:r>
          </a:p>
          <a:p>
            <a:r>
              <a:rPr lang="en-GB" dirty="0"/>
              <a:t>Identifying Groupings in Results</a:t>
            </a:r>
          </a:p>
          <a:p>
            <a:r>
              <a:rPr lang="en-GB" dirty="0"/>
              <a:t>Pivoting Data</a:t>
            </a:r>
          </a:p>
          <a:p>
            <a:r>
              <a:rPr lang="en-GB" dirty="0"/>
              <a:t>Using PIVOT and UNPIVOT</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Grouping Sets</a:t>
            </a:r>
            <a:br>
              <a:rPr lang="en-GB" dirty="0"/>
            </a:br>
            <a:r>
              <a:rPr lang="en-GB" sz="4000" dirty="0">
                <a:solidFill>
                  <a:schemeClr val="tx1">
                    <a:lumMod val="50000"/>
                    <a:lumOff val="50000"/>
                  </a:schemeClr>
                </a:solidFill>
              </a:rPr>
              <a:t>Syntax</a:t>
            </a:r>
            <a:endParaRPr lang="en-GB" dirty="0">
              <a:solidFill>
                <a:schemeClr val="tx1">
                  <a:lumMod val="50000"/>
                  <a:lumOff val="50000"/>
                </a:schemeClr>
              </a:solidFill>
            </a:endParaRPr>
          </a:p>
        </p:txBody>
      </p:sp>
      <p:sp>
        <p:nvSpPr>
          <p:cNvPr id="3" name="Content Placeholder 2"/>
          <p:cNvSpPr>
            <a:spLocks noGrp="1"/>
          </p:cNvSpPr>
          <p:nvPr>
            <p:ph sz="quarter" idx="10"/>
          </p:nvPr>
        </p:nvSpPr>
        <p:spPr>
          <a:xfrm>
            <a:off x="379413" y="1524000"/>
            <a:ext cx="11525250" cy="5154614"/>
          </a:xfrm>
        </p:spPr>
        <p:txBody>
          <a:bodyPr/>
          <a:lstStyle/>
          <a:p>
            <a:pPr lvl="0"/>
            <a:r>
              <a:rPr lang="en-US" dirty="0">
                <a:solidFill>
                  <a:srgbClr val="000000"/>
                </a:solidFill>
              </a:rPr>
              <a:t>GROUPING SETS </a:t>
            </a:r>
            <a:r>
              <a:rPr lang="en-US" dirty="0" err="1">
                <a:solidFill>
                  <a:srgbClr val="000000"/>
                </a:solidFill>
              </a:rPr>
              <a:t>subclause</a:t>
            </a:r>
            <a:r>
              <a:rPr lang="en-US" dirty="0">
                <a:solidFill>
                  <a:srgbClr val="000000"/>
                </a:solidFill>
              </a:rPr>
              <a:t> builds on GROUP BY clause</a:t>
            </a:r>
          </a:p>
          <a:p>
            <a:pPr lvl="0"/>
            <a:r>
              <a:rPr lang="en-US" dirty="0">
                <a:solidFill>
                  <a:srgbClr val="000000"/>
                </a:solidFill>
              </a:rPr>
              <a:t>Allows multiple groupings to be defined in same query</a:t>
            </a:r>
          </a:p>
          <a:p>
            <a:endParaRPr lang="en-GB" dirty="0"/>
          </a:p>
        </p:txBody>
      </p:sp>
      <p:sp>
        <p:nvSpPr>
          <p:cNvPr id="6" name="AutoShape 3"/>
          <p:cNvSpPr>
            <a:spLocks noChangeArrowheads="1"/>
          </p:cNvSpPr>
          <p:nvPr/>
        </p:nvSpPr>
        <p:spPr bwMode="auto">
          <a:xfrm>
            <a:off x="1502892" y="3000860"/>
            <a:ext cx="9511008" cy="354847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&lt;column list with aggregate(s)&gt;</a:t>
            </a:r>
          </a:p>
          <a:p>
            <a:r>
              <a:rPr lang="en-GB" sz="2400" dirty="0"/>
              <a:t>FROM &lt;source&gt;</a:t>
            </a:r>
          </a:p>
          <a:p>
            <a:r>
              <a:rPr lang="en-GB" sz="2400" dirty="0"/>
              <a:t>GROUP BY </a:t>
            </a:r>
          </a:p>
          <a:p>
            <a:r>
              <a:rPr lang="en-GB" sz="2400" dirty="0"/>
              <a:t>GROUPING SETS</a:t>
            </a:r>
          </a:p>
          <a:p>
            <a:r>
              <a:rPr lang="en-GB" sz="2400" dirty="0"/>
              <a:t>(</a:t>
            </a:r>
          </a:p>
          <a:p>
            <a:r>
              <a:rPr lang="en-GB" sz="2400" dirty="0"/>
              <a:t>	&lt;</a:t>
            </a:r>
            <a:r>
              <a:rPr lang="en-GB" sz="2400" dirty="0" err="1"/>
              <a:t>column_name</a:t>
            </a:r>
            <a:r>
              <a:rPr lang="en-GB" sz="2400" dirty="0"/>
              <a:t>&gt;,--one or more columns</a:t>
            </a:r>
          </a:p>
          <a:p>
            <a:r>
              <a:rPr lang="en-GB" sz="2400" dirty="0"/>
              <a:t>	&lt;</a:t>
            </a:r>
            <a:r>
              <a:rPr lang="en-GB" sz="2400" dirty="0" err="1"/>
              <a:t>column_name</a:t>
            </a:r>
            <a:r>
              <a:rPr lang="en-GB" sz="2400" dirty="0"/>
              <a:t>&gt;,--one or more columns</a:t>
            </a:r>
          </a:p>
          <a:p>
            <a:r>
              <a:rPr lang="en-GB" sz="2400" dirty="0"/>
              <a:t>	() -- empty parentheses if aggregating all rows</a:t>
            </a:r>
          </a:p>
          <a:p>
            <a:r>
              <a:rPr lang="en-GB" sz="2400" dirty="0"/>
              <a:t>);</a:t>
            </a:r>
          </a:p>
        </p:txBody>
      </p:sp>
    </p:spTree>
    <p:extLst>
      <p:ext uri="{BB962C8B-B14F-4D97-AF65-F5344CB8AC3E}">
        <p14:creationId xmlns:p14="http://schemas.microsoft.com/office/powerpoint/2010/main" val="31811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Grouping Sets</a:t>
            </a:r>
            <a:br>
              <a:rPr lang="en-GB" dirty="0"/>
            </a:br>
            <a:r>
              <a:rPr lang="en-GB" sz="4000" dirty="0">
                <a:solidFill>
                  <a:schemeClr val="tx1">
                    <a:lumMod val="50000"/>
                    <a:lumOff val="50000"/>
                  </a:schemeClr>
                </a:solidFill>
              </a:rPr>
              <a:t>Example</a:t>
            </a:r>
            <a:endParaRPr lang="en-GB" dirty="0">
              <a:solidFill>
                <a:schemeClr val="tx1">
                  <a:lumMod val="50000"/>
                  <a:lumOff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31189616"/>
              </p:ext>
            </p:extLst>
          </p:nvPr>
        </p:nvGraphicFramePr>
        <p:xfrm>
          <a:off x="5591330" y="3225946"/>
          <a:ext cx="4857134" cy="3409805"/>
        </p:xfrm>
        <a:graphic>
          <a:graphicData uri="http://schemas.openxmlformats.org/drawingml/2006/table">
            <a:tbl>
              <a:tblPr firstRow="1" bandRow="1">
                <a:tableStyleId>{5C22544A-7EE6-4342-B048-85BDC9FD1C3A}</a:tableStyleId>
              </a:tblPr>
              <a:tblGrid>
                <a:gridCol w="1646894">
                  <a:extLst>
                    <a:ext uri="{9D8B030D-6E8A-4147-A177-3AD203B41FA5}">
                      <a16:colId xmlns:a16="http://schemas.microsoft.com/office/drawing/2014/main" val="20001"/>
                    </a:ext>
                  </a:extLst>
                </a:gridCol>
                <a:gridCol w="1605120">
                  <a:extLst>
                    <a:ext uri="{9D8B030D-6E8A-4147-A177-3AD203B41FA5}">
                      <a16:colId xmlns:a16="http://schemas.microsoft.com/office/drawing/2014/main" val="20002"/>
                    </a:ext>
                  </a:extLst>
                </a:gridCol>
                <a:gridCol w="1605120">
                  <a:extLst>
                    <a:ext uri="{9D8B030D-6E8A-4147-A177-3AD203B41FA5}">
                      <a16:colId xmlns:a16="http://schemas.microsoft.com/office/drawing/2014/main" val="20003"/>
                    </a:ext>
                  </a:extLst>
                </a:gridCol>
              </a:tblGrid>
              <a:tr h="487115">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CustomerID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TotalAmount</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487115">
                <a:tc>
                  <a:txBody>
                    <a:bodyPr/>
                    <a:lstStyle/>
                    <a:p>
                      <a:r>
                        <a:rPr lang="en-GB" sz="1600" i="1" dirty="0">
                          <a:solidFill>
                            <a:schemeClr val="bg1">
                              <a:lumMod val="50000"/>
                            </a:schemeClr>
                          </a:solidFill>
                        </a:rPr>
                        <a:t>NULL</a:t>
                      </a:r>
                      <a:endParaRPr lang="en-GB" sz="1600" dirty="0"/>
                    </a:p>
                  </a:txBody>
                  <a:tcPr/>
                </a:tc>
                <a:tc>
                  <a:txBody>
                    <a:bodyPr/>
                    <a:lstStyle/>
                    <a:p>
                      <a:r>
                        <a:rPr lang="en-GB" sz="1600" i="1" dirty="0">
                          <a:solidFill>
                            <a:schemeClr val="bg1">
                              <a:lumMod val="50000"/>
                            </a:schemeClr>
                          </a:solidFill>
                        </a:rPr>
                        <a:t>NULL</a:t>
                      </a:r>
                    </a:p>
                  </a:txBody>
                  <a:tcPr/>
                </a:tc>
                <a:tc>
                  <a:txBody>
                    <a:bodyPr/>
                    <a:lstStyle/>
                    <a:p>
                      <a:r>
                        <a:rPr lang="en-GB" sz="1600" i="0" dirty="0">
                          <a:solidFill>
                            <a:schemeClr val="tx1"/>
                          </a:solidFill>
                        </a:rPr>
                        <a:t>256.23</a:t>
                      </a:r>
                    </a:p>
                  </a:txBody>
                  <a:tcPr/>
                </a:tc>
                <a:extLst>
                  <a:ext uri="{0D108BD9-81ED-4DB2-BD59-A6C34878D82A}">
                    <a16:rowId xmlns:a16="http://schemas.microsoft.com/office/drawing/2014/main" val="10002"/>
                  </a:ext>
                </a:extLst>
              </a:tr>
              <a:tr h="487115">
                <a:tc>
                  <a:txBody>
                    <a:bodyPr/>
                    <a:lstStyle/>
                    <a:p>
                      <a:r>
                        <a:rPr lang="en-GB" sz="1600" i="1" dirty="0">
                          <a:solidFill>
                            <a:schemeClr val="bg1">
                              <a:lumMod val="50000"/>
                            </a:schemeClr>
                          </a:solidFill>
                        </a:rPr>
                        <a:t>NULL</a:t>
                      </a:r>
                      <a:endParaRPr lang="en-GB" sz="1600" dirty="0"/>
                    </a:p>
                  </a:txBody>
                  <a:tcPr/>
                </a:tc>
                <a:tc>
                  <a:txBody>
                    <a:bodyPr/>
                    <a:lstStyle/>
                    <a:p>
                      <a:r>
                        <a:rPr lang="en-GB" sz="1600" dirty="0"/>
                        <a:t>1</a:t>
                      </a:r>
                    </a:p>
                  </a:txBody>
                  <a:tcPr/>
                </a:tc>
                <a:tc>
                  <a:txBody>
                    <a:bodyPr/>
                    <a:lstStyle/>
                    <a:p>
                      <a:r>
                        <a:rPr lang="en-GB" sz="1600" dirty="0"/>
                        <a:t>49.99</a:t>
                      </a:r>
                    </a:p>
                  </a:txBody>
                  <a:tcPr/>
                </a:tc>
                <a:extLst>
                  <a:ext uri="{0D108BD9-81ED-4DB2-BD59-A6C34878D82A}">
                    <a16:rowId xmlns:a16="http://schemas.microsoft.com/office/drawing/2014/main" val="10003"/>
                  </a:ext>
                </a:extLst>
              </a:tr>
              <a:tr h="487115">
                <a:tc>
                  <a:txBody>
                    <a:bodyPr/>
                    <a:lstStyle/>
                    <a:p>
                      <a:r>
                        <a:rPr lang="en-GB" sz="1600" i="1" dirty="0">
                          <a:solidFill>
                            <a:schemeClr val="bg1">
                              <a:lumMod val="50000"/>
                            </a:schemeClr>
                          </a:solidFill>
                        </a:rPr>
                        <a:t>NULL</a:t>
                      </a:r>
                      <a:endParaRPr lang="en-GB" sz="1600" dirty="0"/>
                    </a:p>
                  </a:txBody>
                  <a:tcPr/>
                </a:tc>
                <a:tc>
                  <a:txBody>
                    <a:bodyPr/>
                    <a:lstStyle/>
                    <a:p>
                      <a:r>
                        <a:rPr lang="en-GB" sz="1600" dirty="0"/>
                        <a:t>2</a:t>
                      </a:r>
                    </a:p>
                  </a:txBody>
                  <a:tcPr/>
                </a:tc>
                <a:tc>
                  <a:txBody>
                    <a:bodyPr/>
                    <a:lstStyle/>
                    <a:p>
                      <a:r>
                        <a:rPr lang="en-GB" sz="1600" dirty="0"/>
                        <a:t>107.49</a:t>
                      </a:r>
                    </a:p>
                  </a:txBody>
                  <a:tcPr/>
                </a:tc>
                <a:extLst>
                  <a:ext uri="{0D108BD9-81ED-4DB2-BD59-A6C34878D82A}">
                    <a16:rowId xmlns:a16="http://schemas.microsoft.com/office/drawing/2014/main" val="10004"/>
                  </a:ext>
                </a:extLst>
              </a:tr>
              <a:tr h="487115">
                <a:tc>
                  <a:txBody>
                    <a:bodyPr/>
                    <a:lstStyle/>
                    <a:p>
                      <a:r>
                        <a:rPr lang="en-GB" sz="1600" i="1" dirty="0">
                          <a:solidFill>
                            <a:schemeClr val="bg1">
                              <a:lumMod val="50000"/>
                            </a:schemeClr>
                          </a:solidFill>
                        </a:rPr>
                        <a:t>NULL</a:t>
                      </a:r>
                      <a:endParaRPr lang="en-GB" sz="1600" dirty="0"/>
                    </a:p>
                  </a:txBody>
                  <a:tcPr/>
                </a:tc>
                <a:tc>
                  <a:txBody>
                    <a:bodyPr/>
                    <a:lstStyle/>
                    <a:p>
                      <a:r>
                        <a:rPr lang="en-GB" sz="1600" i="0" dirty="0">
                          <a:solidFill>
                            <a:schemeClr val="tx1"/>
                          </a:solidFill>
                        </a:rPr>
                        <a:t>3</a:t>
                      </a:r>
                    </a:p>
                  </a:txBody>
                  <a:tcPr/>
                </a:tc>
                <a:tc>
                  <a:txBody>
                    <a:bodyPr/>
                    <a:lstStyle/>
                    <a:p>
                      <a:r>
                        <a:rPr lang="en-GB" sz="1600" dirty="0"/>
                        <a:t>98.75</a:t>
                      </a:r>
                    </a:p>
                  </a:txBody>
                  <a:tcPr/>
                </a:tc>
                <a:extLst>
                  <a:ext uri="{0D108BD9-81ED-4DB2-BD59-A6C34878D82A}">
                    <a16:rowId xmlns:a16="http://schemas.microsoft.com/office/drawing/2014/main" val="10005"/>
                  </a:ext>
                </a:extLst>
              </a:tr>
              <a:tr h="487115">
                <a:tc>
                  <a:txBody>
                    <a:bodyPr/>
                    <a:lstStyle/>
                    <a:p>
                      <a:r>
                        <a:rPr lang="en-GB" sz="1600" dirty="0"/>
                        <a:t>1</a:t>
                      </a:r>
                    </a:p>
                  </a:txBody>
                  <a:tcPr/>
                </a:tc>
                <a:tc>
                  <a:txBody>
                    <a:bodyPr/>
                    <a:lstStyle/>
                    <a:p>
                      <a:r>
                        <a:rPr lang="en-GB" sz="1600" i="1" dirty="0">
                          <a:solidFill>
                            <a:schemeClr val="bg1">
                              <a:lumMod val="50000"/>
                            </a:schemeClr>
                          </a:solidFill>
                        </a:rPr>
                        <a:t>NULL</a:t>
                      </a:r>
                      <a:endParaRPr lang="en-GB" sz="1600" dirty="0"/>
                    </a:p>
                  </a:txBody>
                  <a:tcPr/>
                </a:tc>
                <a:tc>
                  <a:txBody>
                    <a:bodyPr/>
                    <a:lstStyle/>
                    <a:p>
                      <a:r>
                        <a:rPr lang="en-GB" sz="1600" dirty="0"/>
                        <a:t>107.49</a:t>
                      </a:r>
                    </a:p>
                  </a:txBody>
                  <a:tcPr/>
                </a:tc>
                <a:extLst>
                  <a:ext uri="{0D108BD9-81ED-4DB2-BD59-A6C34878D82A}">
                    <a16:rowId xmlns:a16="http://schemas.microsoft.com/office/drawing/2014/main" val="10006"/>
                  </a:ext>
                </a:extLst>
              </a:tr>
              <a:tr h="487115">
                <a:tc>
                  <a:txBody>
                    <a:bodyPr/>
                    <a:lstStyle/>
                    <a:p>
                      <a:r>
                        <a:rPr lang="en-GB" sz="1600" dirty="0"/>
                        <a:t>2</a:t>
                      </a:r>
                    </a:p>
                  </a:txBody>
                  <a:tcPr/>
                </a:tc>
                <a:tc>
                  <a:txBody>
                    <a:bodyPr/>
                    <a:lstStyle/>
                    <a:p>
                      <a:r>
                        <a:rPr lang="en-GB" sz="1600" i="1" dirty="0">
                          <a:solidFill>
                            <a:schemeClr val="bg1">
                              <a:lumMod val="50000"/>
                            </a:schemeClr>
                          </a:solidFill>
                        </a:rPr>
                        <a:t>NULL</a:t>
                      </a:r>
                      <a:endParaRPr lang="en-GB" sz="1600" dirty="0"/>
                    </a:p>
                  </a:txBody>
                  <a:tcPr/>
                </a:tc>
                <a:tc>
                  <a:txBody>
                    <a:bodyPr/>
                    <a:lstStyle/>
                    <a:p>
                      <a:r>
                        <a:rPr lang="en-GB" sz="1600" dirty="0"/>
                        <a:t>148.74</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17326" y="3760396"/>
            <a:ext cx="1913473" cy="400110"/>
          </a:xfrm>
          <a:prstGeom prst="rect">
            <a:avLst/>
          </a:prstGeom>
          <a:noFill/>
        </p:spPr>
        <p:txBody>
          <a:bodyPr wrap="none" rtlCol="0">
            <a:spAutoFit/>
          </a:bodyPr>
          <a:lstStyle/>
          <a:p>
            <a:r>
              <a:rPr lang="en-GB" sz="2000" dirty="0"/>
              <a:t>Total for all sales</a:t>
            </a:r>
          </a:p>
        </p:txBody>
      </p:sp>
      <p:sp>
        <p:nvSpPr>
          <p:cNvPr id="6" name="TextBox 5"/>
          <p:cNvSpPr txBox="1"/>
          <p:nvPr/>
        </p:nvSpPr>
        <p:spPr>
          <a:xfrm>
            <a:off x="2235144" y="4754656"/>
            <a:ext cx="3107004" cy="400110"/>
          </a:xfrm>
          <a:prstGeom prst="rect">
            <a:avLst/>
          </a:prstGeom>
          <a:noFill/>
        </p:spPr>
        <p:txBody>
          <a:bodyPr wrap="none" rtlCol="0">
            <a:spAutoFit/>
          </a:bodyPr>
          <a:lstStyle/>
          <a:p>
            <a:r>
              <a:rPr lang="en-GB" sz="2000" dirty="0"/>
              <a:t>Subtotals for each customer</a:t>
            </a:r>
          </a:p>
        </p:txBody>
      </p:sp>
      <p:sp>
        <p:nvSpPr>
          <p:cNvPr id="7" name="TextBox 6"/>
          <p:cNvSpPr txBox="1"/>
          <p:nvPr/>
        </p:nvSpPr>
        <p:spPr>
          <a:xfrm>
            <a:off x="2191094" y="5968986"/>
            <a:ext cx="3152786" cy="400110"/>
          </a:xfrm>
          <a:prstGeom prst="rect">
            <a:avLst/>
          </a:prstGeom>
          <a:noFill/>
        </p:spPr>
        <p:txBody>
          <a:bodyPr wrap="none" rtlCol="0">
            <a:spAutoFit/>
          </a:bodyPr>
          <a:lstStyle/>
          <a:p>
            <a:r>
              <a:rPr lang="en-GB" sz="2000" dirty="0"/>
              <a:t>Subtotals for each employee</a:t>
            </a:r>
          </a:p>
        </p:txBody>
      </p:sp>
      <p:sp>
        <p:nvSpPr>
          <p:cNvPr id="8" name="Left Brace 7"/>
          <p:cNvSpPr/>
          <p:nvPr/>
        </p:nvSpPr>
        <p:spPr>
          <a:xfrm>
            <a:off x="5330799" y="4253833"/>
            <a:ext cx="169270" cy="13783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9" name="Left Brace 8"/>
          <p:cNvSpPr/>
          <p:nvPr/>
        </p:nvSpPr>
        <p:spPr>
          <a:xfrm>
            <a:off x="5343880" y="5701685"/>
            <a:ext cx="143107" cy="93406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0" name="Left Brace 9"/>
          <p:cNvSpPr/>
          <p:nvPr/>
        </p:nvSpPr>
        <p:spPr>
          <a:xfrm>
            <a:off x="5343880" y="3760396"/>
            <a:ext cx="143107" cy="37921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1" name="AutoShape 3"/>
          <p:cNvSpPr>
            <a:spLocks noChangeArrowheads="1"/>
          </p:cNvSpPr>
          <p:nvPr/>
        </p:nvSpPr>
        <p:spPr bwMode="auto">
          <a:xfrm>
            <a:off x="1524323" y="1331008"/>
            <a:ext cx="9511008" cy="163038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a:t>
            </a:r>
            <a:r>
              <a:rPr lang="en-GB" sz="2400" dirty="0" err="1"/>
              <a:t>EmployeeID</a:t>
            </a:r>
            <a:r>
              <a:rPr lang="en-GB" sz="2400" dirty="0"/>
              <a:t>, </a:t>
            </a:r>
            <a:r>
              <a:rPr lang="en-GB" sz="2400" dirty="0" err="1"/>
              <a:t>CustomerID</a:t>
            </a:r>
            <a:r>
              <a:rPr lang="en-GB" sz="2400" dirty="0"/>
              <a:t>, SUM(Amount) AS </a:t>
            </a:r>
            <a:r>
              <a:rPr lang="en-GB" sz="2400" dirty="0" err="1"/>
              <a:t>TotalAmount</a:t>
            </a:r>
            <a:endParaRPr lang="en-GB" sz="2400" dirty="0"/>
          </a:p>
          <a:p>
            <a:r>
              <a:rPr lang="en-GB" sz="2400" dirty="0"/>
              <a:t>FROM </a:t>
            </a:r>
            <a:r>
              <a:rPr lang="en-GB" sz="2400" dirty="0" err="1"/>
              <a:t>Sales.SalesOrder</a:t>
            </a:r>
            <a:endParaRPr lang="en-GB" sz="2400" dirty="0"/>
          </a:p>
          <a:p>
            <a:r>
              <a:rPr lang="en-GB" sz="2400" dirty="0"/>
              <a:t>GROUP BY </a:t>
            </a:r>
          </a:p>
          <a:p>
            <a:r>
              <a:rPr lang="en-GB" sz="2400" dirty="0"/>
              <a:t>GROUPING SETS(</a:t>
            </a:r>
            <a:r>
              <a:rPr lang="en-GB" sz="2400" dirty="0" err="1"/>
              <a:t>EmployeeID</a:t>
            </a:r>
            <a:r>
              <a:rPr lang="en-GB" sz="2400" dirty="0"/>
              <a:t>, </a:t>
            </a:r>
            <a:r>
              <a:rPr lang="en-GB" sz="2400" dirty="0" err="1"/>
              <a:t>CustomerID</a:t>
            </a:r>
            <a:r>
              <a:rPr lang="en-GB" sz="2400" dirty="0"/>
              <a:t>,());</a:t>
            </a:r>
          </a:p>
        </p:txBody>
      </p:sp>
    </p:spTree>
    <p:extLst>
      <p:ext uri="{BB962C8B-B14F-4D97-AF65-F5344CB8AC3E}">
        <p14:creationId xmlns:p14="http://schemas.microsoft.com/office/powerpoint/2010/main" val="36334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ROLLUP and CUBE</a:t>
            </a:r>
          </a:p>
        </p:txBody>
      </p:sp>
      <p:sp>
        <p:nvSpPr>
          <p:cNvPr id="3" name="Content Placeholder 2"/>
          <p:cNvSpPr>
            <a:spLocks noGrp="1"/>
          </p:cNvSpPr>
          <p:nvPr>
            <p:ph sz="quarter" idx="10"/>
          </p:nvPr>
        </p:nvSpPr>
        <p:spPr>
          <a:xfrm>
            <a:off x="379413" y="1002890"/>
            <a:ext cx="11525250" cy="5675724"/>
          </a:xfrm>
        </p:spPr>
        <p:txBody>
          <a:bodyPr/>
          <a:lstStyle/>
          <a:p>
            <a:r>
              <a:rPr lang="en-US" dirty="0">
                <a:solidFill>
                  <a:srgbClr val="000000"/>
                </a:solidFill>
              </a:rPr>
              <a:t>ROLLUP provides shortcut for defining grouping sets with combinations that assume input columns form a hierarchy</a:t>
            </a:r>
          </a:p>
          <a:p>
            <a:endParaRPr lang="en-US" dirty="0">
              <a:solidFill>
                <a:srgbClr val="000000"/>
              </a:solidFill>
            </a:endParaRPr>
          </a:p>
          <a:p>
            <a:endParaRPr lang="en-US" dirty="0">
              <a:solidFill>
                <a:srgbClr val="000000"/>
              </a:solidFill>
            </a:endParaRPr>
          </a:p>
          <a:p>
            <a:endParaRPr lang="en-US" sz="1800" dirty="0">
              <a:solidFill>
                <a:srgbClr val="000000"/>
              </a:solidFill>
            </a:endParaRPr>
          </a:p>
          <a:p>
            <a:pPr lvl="0"/>
            <a:r>
              <a:rPr lang="en-US" dirty="0">
                <a:solidFill>
                  <a:srgbClr val="000000"/>
                </a:solidFill>
              </a:rPr>
              <a:t>CUBE provides shortcut for defining grouping sets in which all possible combinations of grouping sets created</a:t>
            </a:r>
          </a:p>
          <a:p>
            <a:pPr lvl="0"/>
            <a:endParaRPr lang="en-US" dirty="0">
              <a:solidFill>
                <a:srgbClr val="000000"/>
              </a:solidFill>
            </a:endParaRPr>
          </a:p>
          <a:p>
            <a:pPr lvl="0"/>
            <a:endParaRPr lang="en-US" dirty="0">
              <a:solidFill>
                <a:srgbClr val="000000"/>
              </a:solidFill>
            </a:endParaRPr>
          </a:p>
          <a:p>
            <a:endParaRPr lang="en-GB" dirty="0"/>
          </a:p>
        </p:txBody>
      </p:sp>
      <p:sp>
        <p:nvSpPr>
          <p:cNvPr id="5" name="AutoShape 3"/>
          <p:cNvSpPr>
            <a:spLocks noChangeArrowheads="1"/>
          </p:cNvSpPr>
          <p:nvPr/>
        </p:nvSpPr>
        <p:spPr bwMode="auto">
          <a:xfrm>
            <a:off x="1518942" y="5202972"/>
            <a:ext cx="9511008"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GB" sz="2000" kern="0" dirty="0">
                <a:latin typeface="Lucida Sans Unicode" panose="020B0602030504020204" pitchFamily="34" charset="0"/>
                <a:cs typeface="Lucida Sans Unicode" panose="020B0602030504020204" pitchFamily="34" charset="0"/>
              </a:rPr>
              <a:t>, SUM(Amount) AS </a:t>
            </a:r>
            <a:r>
              <a:rPr lang="en-GB" sz="2000" kern="0" dirty="0" err="1">
                <a:latin typeface="Lucida Sans Unicode" panose="020B0602030504020204" pitchFamily="34" charset="0"/>
                <a:cs typeface="Lucida Sans Unicode" panose="020B0602030504020204" pitchFamily="34" charset="0"/>
              </a:rPr>
              <a:t>TotalAmount</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a:latin typeface="Lucida Sans Unicode" panose="020B0602030504020204" pitchFamily="34" charset="0"/>
                <a:cs typeface="Lucida Sans Unicode" panose="020B0602030504020204" pitchFamily="34" charset="0"/>
              </a:rPr>
              <a:t>Sales.vSalesOrders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GROUP </a:t>
            </a:r>
            <a:r>
              <a:rPr lang="en-US" sz="2000" kern="0" dirty="0">
                <a:latin typeface="Lucida Sans Unicode" panose="020B0602030504020204" pitchFamily="34" charset="0"/>
                <a:cs typeface="Lucida Sans Unicode" panose="020B0602030504020204" pitchFamily="34" charset="0"/>
              </a:rPr>
              <a:t>BY CUBE(</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ORDER </a:t>
            </a:r>
            <a:r>
              <a:rPr lang="en-US"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
        <p:nvSpPr>
          <p:cNvPr id="7" name="AutoShape 3"/>
          <p:cNvSpPr>
            <a:spLocks noChangeArrowheads="1"/>
          </p:cNvSpPr>
          <p:nvPr/>
        </p:nvSpPr>
        <p:spPr bwMode="auto">
          <a:xfrm>
            <a:off x="1518942" y="2131677"/>
            <a:ext cx="9511008"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 COUNT(</a:t>
            </a:r>
            <a:r>
              <a:rPr lang="en-GB" sz="2000" kern="0" dirty="0" err="1">
                <a:latin typeface="Lucida Sans Unicode" panose="020B0602030504020204" pitchFamily="34" charset="0"/>
                <a:cs typeface="Lucida Sans Unicode" panose="020B0602030504020204" pitchFamily="34" charset="0"/>
              </a:rPr>
              <a:t>CustomerID</a:t>
            </a:r>
            <a:r>
              <a:rPr lang="en-GB" sz="2000" kern="0" dirty="0">
                <a:latin typeface="Lucida Sans Unicode" panose="020B0602030504020204" pitchFamily="34" charset="0"/>
                <a:cs typeface="Lucida Sans Unicode" panose="020B0602030504020204" pitchFamily="34" charset="0"/>
              </a:rPr>
              <a:t>) AS Customers</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a:latin typeface="Lucida Sans Unicode" panose="020B0602030504020204" pitchFamily="34" charset="0"/>
                <a:cs typeface="Lucida Sans Unicode" panose="020B0602030504020204" pitchFamily="34" charset="0"/>
              </a:rPr>
              <a:t>Sales.vCustomerDetails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GROUP BY ROLLUP(</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ORDER BY </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a:t>
            </a:r>
          </a:p>
        </p:txBody>
      </p:sp>
    </p:spTree>
    <p:extLst>
      <p:ext uri="{BB962C8B-B14F-4D97-AF65-F5344CB8AC3E}">
        <p14:creationId xmlns:p14="http://schemas.microsoft.com/office/powerpoint/2010/main" val="4217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Identifying Groupings in Results</a:t>
            </a:r>
          </a:p>
        </p:txBody>
      </p:sp>
      <p:sp>
        <p:nvSpPr>
          <p:cNvPr id="3" name="Content Placeholder 2"/>
          <p:cNvSpPr>
            <a:spLocks noGrp="1"/>
          </p:cNvSpPr>
          <p:nvPr>
            <p:ph sz="quarter" idx="10"/>
          </p:nvPr>
        </p:nvSpPr>
        <p:spPr>
          <a:xfrm>
            <a:off x="379413" y="864394"/>
            <a:ext cx="11525250" cy="5814220"/>
          </a:xfrm>
        </p:spPr>
        <p:txBody>
          <a:bodyPr/>
          <a:lstStyle/>
          <a:p>
            <a:pPr lvl="0"/>
            <a:r>
              <a:rPr lang="en-US" dirty="0">
                <a:solidFill>
                  <a:srgbClr val="000000"/>
                </a:solidFill>
              </a:rPr>
              <a:t>Multiple grouping sets present a problem in identifying the source of each row in the result set</a:t>
            </a:r>
          </a:p>
          <a:p>
            <a:pPr lvl="0"/>
            <a:r>
              <a:rPr lang="en-US" dirty="0">
                <a:solidFill>
                  <a:srgbClr val="000000"/>
                </a:solidFill>
              </a:rPr>
              <a:t>NULLs could come from the source data or could be a placeholder in the grouping set</a:t>
            </a:r>
          </a:p>
          <a:p>
            <a:pPr lvl="0"/>
            <a:r>
              <a:rPr lang="en-US" dirty="0">
                <a:solidFill>
                  <a:srgbClr val="000000"/>
                </a:solidFill>
              </a:rPr>
              <a:t>The GROUPING_ID function provides a method to mark a row with a 1 or 0 to identify which grouping set for the row</a:t>
            </a:r>
            <a:endParaRPr lang="en-GB" dirty="0"/>
          </a:p>
        </p:txBody>
      </p:sp>
      <p:sp>
        <p:nvSpPr>
          <p:cNvPr id="4" name="AutoShape 3"/>
          <p:cNvSpPr>
            <a:spLocks noChangeArrowheads="1"/>
          </p:cNvSpPr>
          <p:nvPr/>
        </p:nvSpPr>
        <p:spPr bwMode="auto">
          <a:xfrm>
            <a:off x="1497511" y="4361796"/>
            <a:ext cx="9511008"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GROUPING_ID(</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AS </a:t>
            </a:r>
            <a:r>
              <a:rPr lang="en-GB" sz="2000" kern="0" dirty="0" err="1">
                <a:latin typeface="Lucida Sans Unicode" panose="020B0602030504020204" pitchFamily="34" charset="0"/>
                <a:cs typeface="Lucida Sans Unicode" panose="020B0602030504020204" pitchFamily="34" charset="0"/>
              </a:rPr>
              <a:t>SalesPersonGroup</a:t>
            </a: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GROUPING_ID(</a:t>
            </a:r>
            <a:r>
              <a:rPr lang="en-GB" sz="2000" kern="0" dirty="0" err="1">
                <a:latin typeface="Lucida Sans Unicode" panose="020B0602030504020204" pitchFamily="34" charset="0"/>
                <a:cs typeface="Lucida Sans Unicode" panose="020B0602030504020204" pitchFamily="34" charset="0"/>
              </a:rPr>
              <a:t>CustomerName</a:t>
            </a:r>
            <a:r>
              <a:rPr lang="en-GB" sz="2000" kern="0" dirty="0">
                <a:latin typeface="Lucida Sans Unicode" panose="020B0602030504020204" pitchFamily="34" charset="0"/>
                <a:cs typeface="Lucida Sans Unicode" panose="020B0602030504020204" pitchFamily="34" charset="0"/>
              </a:rPr>
              <a:t>) AS </a:t>
            </a:r>
            <a:r>
              <a:rPr lang="en-GB" sz="2000" kern="0" dirty="0" err="1">
                <a:latin typeface="Lucida Sans Unicode" panose="020B0602030504020204" pitchFamily="34" charset="0"/>
                <a:cs typeface="Lucida Sans Unicode" panose="020B0602030504020204" pitchFamily="34" charset="0"/>
              </a:rPr>
              <a:t>CustomerGroup</a:t>
            </a: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GB" sz="2000" kern="0" dirty="0">
                <a:latin typeface="Lucida Sans Unicode" panose="020B0602030504020204" pitchFamily="34" charset="0"/>
                <a:cs typeface="Lucida Sans Unicode" panose="020B0602030504020204" pitchFamily="34" charset="0"/>
              </a:rPr>
              <a:t>, SUM(Amount) AS </a:t>
            </a:r>
            <a:r>
              <a:rPr lang="en-GB" sz="2000" kern="0" dirty="0" err="1">
                <a:latin typeface="Lucida Sans Unicode" panose="020B0602030504020204" pitchFamily="34" charset="0"/>
                <a:cs typeface="Lucida Sans Unicode" panose="020B0602030504020204" pitchFamily="34" charset="0"/>
              </a:rPr>
              <a:t>TotalAmount</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a:latin typeface="Lucida Sans Unicode" panose="020B0602030504020204" pitchFamily="34" charset="0"/>
                <a:cs typeface="Lucida Sans Unicode" panose="020B0602030504020204" pitchFamily="34" charset="0"/>
              </a:rPr>
              <a:t>Sales.vSalesOrders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GROUP </a:t>
            </a:r>
            <a:r>
              <a:rPr lang="en-US" sz="2000" kern="0" dirty="0">
                <a:latin typeface="Lucida Sans Unicode" panose="020B0602030504020204" pitchFamily="34" charset="0"/>
                <a:cs typeface="Lucida Sans Unicode" panose="020B0602030504020204" pitchFamily="34" charset="0"/>
              </a:rPr>
              <a:t>BY CUBE(</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ORDER </a:t>
            </a:r>
            <a:r>
              <a:rPr lang="en-US"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4539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Grouping Sets</a:t>
            </a:r>
          </a:p>
        </p:txBody>
      </p:sp>
    </p:spTree>
    <p:extLst>
      <p:ext uri="{BB962C8B-B14F-4D97-AF65-F5344CB8AC3E}">
        <p14:creationId xmlns:p14="http://schemas.microsoft.com/office/powerpoint/2010/main" val="21224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Pivoting Data</a:t>
            </a:r>
          </a:p>
        </p:txBody>
      </p:sp>
      <p:sp>
        <p:nvSpPr>
          <p:cNvPr id="3" name="Content Placeholder 2"/>
          <p:cNvSpPr>
            <a:spLocks noGrp="1"/>
          </p:cNvSpPr>
          <p:nvPr>
            <p:ph sz="quarter" idx="10"/>
          </p:nvPr>
        </p:nvSpPr>
        <p:spPr>
          <a:xfrm>
            <a:off x="378696" y="941625"/>
            <a:ext cx="11525250" cy="5721351"/>
          </a:xfrm>
        </p:spPr>
        <p:txBody>
          <a:bodyPr/>
          <a:lstStyle/>
          <a:p>
            <a:r>
              <a:rPr lang="en-US" dirty="0"/>
              <a:t>Pivoting data is rotating data from a rows-based orientation to a columns-based orientation</a:t>
            </a:r>
          </a:p>
          <a:p>
            <a:r>
              <a:rPr lang="en-US" dirty="0"/>
              <a:t>Distinct values from a single column are projected across as headings for other columns—may include aggregation</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44920382"/>
              </p:ext>
            </p:extLst>
          </p:nvPr>
        </p:nvGraphicFramePr>
        <p:xfrm>
          <a:off x="96042" y="3330496"/>
          <a:ext cx="4532504" cy="3332480"/>
        </p:xfrm>
        <a:graphic>
          <a:graphicData uri="http://schemas.openxmlformats.org/drawingml/2006/table">
            <a:tbl>
              <a:tblPr firstRow="1" bandRow="1">
                <a:tableStyleId>{5C22544A-7EE6-4342-B048-85BDC9FD1C3A}</a:tableStyleId>
              </a:tblPr>
              <a:tblGrid>
                <a:gridCol w="989711">
                  <a:extLst>
                    <a:ext uri="{9D8B030D-6E8A-4147-A177-3AD203B41FA5}">
                      <a16:colId xmlns:a16="http://schemas.microsoft.com/office/drawing/2014/main" val="20000"/>
                    </a:ext>
                  </a:extLst>
                </a:gridCol>
                <a:gridCol w="1181799">
                  <a:extLst>
                    <a:ext uri="{9D8B030D-6E8A-4147-A177-3AD203B41FA5}">
                      <a16:colId xmlns:a16="http://schemas.microsoft.com/office/drawing/2014/main" val="20001"/>
                    </a:ext>
                  </a:extLst>
                </a:gridCol>
                <a:gridCol w="1308418">
                  <a:extLst>
                    <a:ext uri="{9D8B030D-6E8A-4147-A177-3AD203B41FA5}">
                      <a16:colId xmlns:a16="http://schemas.microsoft.com/office/drawing/2014/main" val="20002"/>
                    </a:ext>
                  </a:extLst>
                </a:gridCol>
                <a:gridCol w="1052576">
                  <a:extLst>
                    <a:ext uri="{9D8B030D-6E8A-4147-A177-3AD203B41FA5}">
                      <a16:colId xmlns:a16="http://schemas.microsoft.com/office/drawing/2014/main" val="20003"/>
                    </a:ext>
                  </a:extLst>
                </a:gridCol>
              </a:tblGrid>
              <a:tr h="318981">
                <a:tc>
                  <a:txBody>
                    <a:bodyPr/>
                    <a:lstStyle/>
                    <a:p>
                      <a:r>
                        <a:rPr lang="en-GB" dirty="0" err="1"/>
                        <a:t>OrderID</a:t>
                      </a:r>
                      <a:endParaRPr lang="en-GB" dirty="0"/>
                    </a:p>
                  </a:txBody>
                  <a:tcPr/>
                </a:tc>
                <a:tc>
                  <a:txBody>
                    <a:bodyPr/>
                    <a:lstStyle/>
                    <a:p>
                      <a:r>
                        <a:rPr lang="en-GB" dirty="0" err="1"/>
                        <a:t>ProductID</a:t>
                      </a:r>
                      <a:endParaRPr lang="en-GB" dirty="0"/>
                    </a:p>
                  </a:txBody>
                  <a:tcPr/>
                </a:tc>
                <a:tc>
                  <a:txBody>
                    <a:bodyPr/>
                    <a:lstStyle/>
                    <a:p>
                      <a:r>
                        <a:rPr lang="en-GB" dirty="0"/>
                        <a:t>Category</a:t>
                      </a:r>
                    </a:p>
                  </a:txBody>
                  <a:tcPr/>
                </a:tc>
                <a:tc>
                  <a:txBody>
                    <a:bodyPr/>
                    <a:lstStyle/>
                    <a:p>
                      <a:r>
                        <a:rPr lang="en-GB" dirty="0"/>
                        <a:t>Revenue</a:t>
                      </a:r>
                    </a:p>
                  </a:txBody>
                  <a:tcPr/>
                </a:tc>
                <a:extLst>
                  <a:ext uri="{0D108BD9-81ED-4DB2-BD59-A6C34878D82A}">
                    <a16:rowId xmlns:a16="http://schemas.microsoft.com/office/drawing/2014/main" val="10000"/>
                  </a:ext>
                </a:extLst>
              </a:tr>
              <a:tr h="370840">
                <a:tc>
                  <a:txBody>
                    <a:bodyPr/>
                    <a:lstStyle/>
                    <a:p>
                      <a:r>
                        <a:rPr lang="en-GB" dirty="0"/>
                        <a:t>1023</a:t>
                      </a:r>
                    </a:p>
                  </a:txBody>
                  <a:tcPr/>
                </a:tc>
                <a:tc>
                  <a:txBody>
                    <a:bodyPr/>
                    <a:lstStyle/>
                    <a:p>
                      <a:r>
                        <a:rPr lang="en-GB" dirty="0"/>
                        <a:t>1</a:t>
                      </a:r>
                    </a:p>
                  </a:txBody>
                  <a:tcPr/>
                </a:tc>
                <a:tc>
                  <a:txBody>
                    <a:bodyPr/>
                    <a:lstStyle/>
                    <a:p>
                      <a:r>
                        <a:rPr lang="en-GB" dirty="0"/>
                        <a:t>Bikes</a:t>
                      </a:r>
                    </a:p>
                  </a:txBody>
                  <a:tcPr/>
                </a:tc>
                <a:tc>
                  <a:txBody>
                    <a:bodyPr/>
                    <a:lstStyle/>
                    <a:p>
                      <a:r>
                        <a:rPr lang="en-GB" dirty="0"/>
                        <a:t>1078.75</a:t>
                      </a:r>
                    </a:p>
                  </a:txBody>
                  <a:tcPr/>
                </a:tc>
                <a:extLst>
                  <a:ext uri="{0D108BD9-81ED-4DB2-BD59-A6C34878D82A}">
                    <a16:rowId xmlns:a16="http://schemas.microsoft.com/office/drawing/2014/main" val="10001"/>
                  </a:ext>
                </a:extLst>
              </a:tr>
              <a:tr h="370840">
                <a:tc>
                  <a:txBody>
                    <a:bodyPr/>
                    <a:lstStyle/>
                    <a:p>
                      <a:r>
                        <a:rPr lang="en-GB" dirty="0"/>
                        <a:t>1023</a:t>
                      </a:r>
                    </a:p>
                  </a:txBody>
                  <a:tcPr/>
                </a:tc>
                <a:tc>
                  <a:txBody>
                    <a:bodyPr/>
                    <a:lstStyle/>
                    <a:p>
                      <a:r>
                        <a:rPr lang="en-GB" dirty="0"/>
                        <a:t>15</a:t>
                      </a:r>
                    </a:p>
                  </a:txBody>
                  <a:tcPr/>
                </a:tc>
                <a:tc>
                  <a:txBody>
                    <a:bodyPr/>
                    <a:lstStyle/>
                    <a:p>
                      <a:r>
                        <a:rPr lang="en-GB" dirty="0"/>
                        <a:t>Accessories</a:t>
                      </a:r>
                    </a:p>
                  </a:txBody>
                  <a:tcPr/>
                </a:tc>
                <a:tc>
                  <a:txBody>
                    <a:bodyPr/>
                    <a:lstStyle/>
                    <a:p>
                      <a:r>
                        <a:rPr lang="en-GB" dirty="0"/>
                        <a:t>52.00</a:t>
                      </a:r>
                    </a:p>
                  </a:txBody>
                  <a:tcPr/>
                </a:tc>
                <a:extLst>
                  <a:ext uri="{0D108BD9-81ED-4DB2-BD59-A6C34878D82A}">
                    <a16:rowId xmlns:a16="http://schemas.microsoft.com/office/drawing/2014/main" val="10002"/>
                  </a:ext>
                </a:extLst>
              </a:tr>
              <a:tr h="370840">
                <a:tc>
                  <a:txBody>
                    <a:bodyPr/>
                    <a:lstStyle/>
                    <a:p>
                      <a:r>
                        <a:rPr lang="en-GB" dirty="0"/>
                        <a:t>1023</a:t>
                      </a:r>
                    </a:p>
                  </a:txBody>
                  <a:tcPr/>
                </a:tc>
                <a:tc>
                  <a:txBody>
                    <a:bodyPr/>
                    <a:lstStyle/>
                    <a:p>
                      <a:r>
                        <a:rPr lang="en-GB" dirty="0"/>
                        <a:t>21</a:t>
                      </a:r>
                    </a:p>
                  </a:txBody>
                  <a:tcPr/>
                </a:tc>
                <a:tc>
                  <a:txBody>
                    <a:bodyPr/>
                    <a:lstStyle/>
                    <a:p>
                      <a:r>
                        <a:rPr lang="en-GB" dirty="0"/>
                        <a:t>Accessories</a:t>
                      </a:r>
                    </a:p>
                  </a:txBody>
                  <a:tcPr/>
                </a:tc>
                <a:tc>
                  <a:txBody>
                    <a:bodyPr/>
                    <a:lstStyle/>
                    <a:p>
                      <a:r>
                        <a:rPr lang="en-GB" dirty="0"/>
                        <a:t>124.90</a:t>
                      </a:r>
                    </a:p>
                  </a:txBody>
                  <a:tcPr/>
                </a:tc>
                <a:extLst>
                  <a:ext uri="{0D108BD9-81ED-4DB2-BD59-A6C34878D82A}">
                    <a16:rowId xmlns:a16="http://schemas.microsoft.com/office/drawing/2014/main" val="10003"/>
                  </a:ext>
                </a:extLst>
              </a:tr>
              <a:tr h="370840">
                <a:tc>
                  <a:txBody>
                    <a:bodyPr/>
                    <a:lstStyle/>
                    <a:p>
                      <a:r>
                        <a:rPr lang="en-GB" dirty="0"/>
                        <a:t>1024</a:t>
                      </a:r>
                    </a:p>
                  </a:txBody>
                  <a:tcPr/>
                </a:tc>
                <a:tc>
                  <a:txBody>
                    <a:bodyPr/>
                    <a:lstStyle/>
                    <a:p>
                      <a:r>
                        <a:rPr lang="en-GB" dirty="0"/>
                        <a:t>1</a:t>
                      </a:r>
                    </a:p>
                  </a:txBody>
                  <a:tcPr/>
                </a:tc>
                <a:tc>
                  <a:txBody>
                    <a:bodyPr/>
                    <a:lstStyle/>
                    <a:p>
                      <a:r>
                        <a:rPr lang="en-GB" dirty="0"/>
                        <a:t>Bikes</a:t>
                      </a:r>
                    </a:p>
                  </a:txBody>
                  <a:tcPr/>
                </a:tc>
                <a:tc>
                  <a:txBody>
                    <a:bodyPr/>
                    <a:lstStyle/>
                    <a:p>
                      <a:r>
                        <a:rPr lang="en-GB" dirty="0"/>
                        <a:t>2491.00</a:t>
                      </a:r>
                    </a:p>
                  </a:txBody>
                  <a:tcPr/>
                </a:tc>
                <a:extLst>
                  <a:ext uri="{0D108BD9-81ED-4DB2-BD59-A6C34878D82A}">
                    <a16:rowId xmlns:a16="http://schemas.microsoft.com/office/drawing/2014/main" val="10004"/>
                  </a:ext>
                </a:extLst>
              </a:tr>
              <a:tr h="370840">
                <a:tc>
                  <a:txBody>
                    <a:bodyPr/>
                    <a:lstStyle/>
                    <a:p>
                      <a:r>
                        <a:rPr lang="en-GB" dirty="0"/>
                        <a:t>1025</a:t>
                      </a:r>
                    </a:p>
                  </a:txBody>
                  <a:tcPr/>
                </a:tc>
                <a:tc>
                  <a:txBody>
                    <a:bodyPr/>
                    <a:lstStyle/>
                    <a:p>
                      <a:r>
                        <a:rPr lang="en-GB" dirty="0"/>
                        <a:t>3</a:t>
                      </a:r>
                    </a:p>
                  </a:txBody>
                  <a:tcPr/>
                </a:tc>
                <a:tc>
                  <a:txBody>
                    <a:bodyPr/>
                    <a:lstStyle/>
                    <a:p>
                      <a:r>
                        <a:rPr lang="en-GB" dirty="0"/>
                        <a:t>Bikes</a:t>
                      </a:r>
                    </a:p>
                  </a:txBody>
                  <a:tcPr/>
                </a:tc>
                <a:tc>
                  <a:txBody>
                    <a:bodyPr/>
                    <a:lstStyle/>
                    <a:p>
                      <a:r>
                        <a:rPr lang="en-GB" dirty="0"/>
                        <a:t>1067.49</a:t>
                      </a:r>
                    </a:p>
                  </a:txBody>
                  <a:tcPr/>
                </a:tc>
                <a:extLst>
                  <a:ext uri="{0D108BD9-81ED-4DB2-BD59-A6C34878D82A}">
                    <a16:rowId xmlns:a16="http://schemas.microsoft.com/office/drawing/2014/main" val="10005"/>
                  </a:ext>
                </a:extLst>
              </a:tr>
              <a:tr h="370840">
                <a:tc>
                  <a:txBody>
                    <a:bodyPr/>
                    <a:lstStyle/>
                    <a:p>
                      <a:r>
                        <a:rPr lang="en-GB" dirty="0"/>
                        <a:t>1025</a:t>
                      </a:r>
                    </a:p>
                  </a:txBody>
                  <a:tcPr/>
                </a:tc>
                <a:tc>
                  <a:txBody>
                    <a:bodyPr/>
                    <a:lstStyle/>
                    <a:p>
                      <a:r>
                        <a:rPr lang="en-GB" dirty="0"/>
                        <a:t>15</a:t>
                      </a:r>
                    </a:p>
                  </a:txBody>
                  <a:tcPr/>
                </a:tc>
                <a:tc>
                  <a:txBody>
                    <a:bodyPr/>
                    <a:lstStyle/>
                    <a:p>
                      <a:r>
                        <a:rPr lang="en-GB" dirty="0"/>
                        <a:t>Accessories</a:t>
                      </a:r>
                    </a:p>
                  </a:txBody>
                  <a:tcPr/>
                </a:tc>
                <a:tc>
                  <a:txBody>
                    <a:bodyPr/>
                    <a:lstStyle/>
                    <a:p>
                      <a:r>
                        <a:rPr lang="en-GB" dirty="0"/>
                        <a:t>125.99</a:t>
                      </a:r>
                    </a:p>
                  </a:txBody>
                  <a:tcPr/>
                </a:tc>
                <a:extLst>
                  <a:ext uri="{0D108BD9-81ED-4DB2-BD59-A6C34878D82A}">
                    <a16:rowId xmlns:a16="http://schemas.microsoft.com/office/drawing/2014/main" val="10006"/>
                  </a:ext>
                </a:extLst>
              </a:tr>
              <a:tr h="370840">
                <a:tc>
                  <a:txBody>
                    <a:bodyPr/>
                    <a:lstStyle/>
                    <a:p>
                      <a:r>
                        <a:rPr lang="en-GB" dirty="0"/>
                        <a:t>1025</a:t>
                      </a:r>
                    </a:p>
                  </a:txBody>
                  <a:tcPr/>
                </a:tc>
                <a:tc>
                  <a:txBody>
                    <a:bodyPr/>
                    <a:lstStyle/>
                    <a:p>
                      <a:r>
                        <a:rPr lang="en-GB" dirty="0"/>
                        <a:t>35</a:t>
                      </a:r>
                    </a:p>
                  </a:txBody>
                  <a:tcPr/>
                </a:tc>
                <a:tc>
                  <a:txBody>
                    <a:bodyPr/>
                    <a:lstStyle/>
                    <a:p>
                      <a:r>
                        <a:rPr lang="en-GB" dirty="0"/>
                        <a:t>Clothing</a:t>
                      </a:r>
                    </a:p>
                  </a:txBody>
                  <a:tcPr/>
                </a:tc>
                <a:tc>
                  <a:txBody>
                    <a:bodyPr/>
                    <a:lstStyle/>
                    <a:p>
                      <a:r>
                        <a:rPr lang="en-GB" dirty="0"/>
                        <a:t>26.57</a:t>
                      </a:r>
                    </a:p>
                  </a:txBody>
                  <a:tcPr/>
                </a:tc>
                <a:extLst>
                  <a:ext uri="{0D108BD9-81ED-4DB2-BD59-A6C34878D82A}">
                    <a16:rowId xmlns:a16="http://schemas.microsoft.com/office/drawing/2014/main" val="10007"/>
                  </a:ext>
                </a:extLst>
              </a:tr>
              <a:tr h="370840">
                <a:tc>
                  <a:txBody>
                    <a:bodyPr/>
                    <a:lstStyle/>
                    <a:p>
                      <a:r>
                        <a:rPr lang="en-GB" dirty="0"/>
                        <a:t>1025</a:t>
                      </a:r>
                    </a:p>
                  </a:txBody>
                  <a:tcPr/>
                </a:tc>
                <a:tc>
                  <a:txBody>
                    <a:bodyPr/>
                    <a:lstStyle/>
                    <a:p>
                      <a:r>
                        <a:rPr lang="en-GB" dirty="0"/>
                        <a:t>36</a:t>
                      </a:r>
                    </a:p>
                  </a:txBody>
                  <a:tcPr/>
                </a:tc>
                <a:tc>
                  <a:txBody>
                    <a:bodyPr/>
                    <a:lstStyle/>
                    <a:p>
                      <a:r>
                        <a:rPr lang="en-GB" dirty="0"/>
                        <a:t>Clothing</a:t>
                      </a:r>
                    </a:p>
                  </a:txBody>
                  <a:tcPr/>
                </a:tc>
                <a:tc>
                  <a:txBody>
                    <a:bodyPr/>
                    <a:lstStyle/>
                    <a:p>
                      <a:r>
                        <a:rPr lang="en-GB" dirty="0"/>
                        <a:t>5.78</a:t>
                      </a: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7125102"/>
              </p:ext>
            </p:extLst>
          </p:nvPr>
        </p:nvGraphicFramePr>
        <p:xfrm>
          <a:off x="6999288" y="3315229"/>
          <a:ext cx="4956303" cy="1483360"/>
        </p:xfrm>
        <a:graphic>
          <a:graphicData uri="http://schemas.openxmlformats.org/drawingml/2006/table">
            <a:tbl>
              <a:tblPr firstRow="1" bandRow="1">
                <a:tableStyleId>{5C22544A-7EE6-4342-B048-85BDC9FD1C3A}</a:tableStyleId>
              </a:tblPr>
              <a:tblGrid>
                <a:gridCol w="1308418">
                  <a:extLst>
                    <a:ext uri="{9D8B030D-6E8A-4147-A177-3AD203B41FA5}">
                      <a16:colId xmlns:a16="http://schemas.microsoft.com/office/drawing/2014/main" val="20000"/>
                    </a:ext>
                  </a:extLst>
                </a:gridCol>
                <a:gridCol w="987743">
                  <a:extLst>
                    <a:ext uri="{9D8B030D-6E8A-4147-A177-3AD203B41FA5}">
                      <a16:colId xmlns:a16="http://schemas.microsoft.com/office/drawing/2014/main" val="20001"/>
                    </a:ext>
                  </a:extLst>
                </a:gridCol>
                <a:gridCol w="1322705">
                  <a:extLst>
                    <a:ext uri="{9D8B030D-6E8A-4147-A177-3AD203B41FA5}">
                      <a16:colId xmlns:a16="http://schemas.microsoft.com/office/drawing/2014/main" val="20002"/>
                    </a:ext>
                  </a:extLst>
                </a:gridCol>
                <a:gridCol w="1337437">
                  <a:extLst>
                    <a:ext uri="{9D8B030D-6E8A-4147-A177-3AD203B41FA5}">
                      <a16:colId xmlns:a16="http://schemas.microsoft.com/office/drawing/2014/main" val="20003"/>
                    </a:ext>
                  </a:extLst>
                </a:gridCol>
              </a:tblGrid>
              <a:tr h="370840">
                <a:tc>
                  <a:txBody>
                    <a:bodyPr/>
                    <a:lstStyle/>
                    <a:p>
                      <a:r>
                        <a:rPr lang="en-GB" dirty="0" err="1"/>
                        <a:t>OrderID</a:t>
                      </a:r>
                      <a:endParaRPr lang="en-GB" dirty="0"/>
                    </a:p>
                  </a:txBody>
                  <a:tcPr/>
                </a:tc>
                <a:tc>
                  <a:txBody>
                    <a:bodyPr/>
                    <a:lstStyle/>
                    <a:p>
                      <a:r>
                        <a:rPr lang="en-GB" dirty="0"/>
                        <a:t>Bikes</a:t>
                      </a:r>
                    </a:p>
                  </a:txBody>
                  <a:tcPr/>
                </a:tc>
                <a:tc>
                  <a:txBody>
                    <a:bodyPr/>
                    <a:lstStyle/>
                    <a:p>
                      <a:r>
                        <a:rPr lang="en-GB" dirty="0"/>
                        <a:t>Accessories</a:t>
                      </a:r>
                    </a:p>
                  </a:txBody>
                  <a:tcPr/>
                </a:tc>
                <a:tc>
                  <a:txBody>
                    <a:bodyPr/>
                    <a:lstStyle/>
                    <a:p>
                      <a:r>
                        <a:rPr lang="en-GB" dirty="0"/>
                        <a:t>Clothing</a:t>
                      </a:r>
                    </a:p>
                  </a:txBody>
                  <a:tcPr/>
                </a:tc>
                <a:extLst>
                  <a:ext uri="{0D108BD9-81ED-4DB2-BD59-A6C34878D82A}">
                    <a16:rowId xmlns:a16="http://schemas.microsoft.com/office/drawing/2014/main" val="10000"/>
                  </a:ext>
                </a:extLst>
              </a:tr>
              <a:tr h="370840">
                <a:tc>
                  <a:txBody>
                    <a:bodyPr/>
                    <a:lstStyle/>
                    <a:p>
                      <a:r>
                        <a:rPr lang="en-GB" dirty="0"/>
                        <a:t>1023</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dirty="0"/>
                        <a:t>1078.75</a:t>
                      </a:r>
                    </a:p>
                  </a:txBody>
                  <a:tcPr/>
                </a:tc>
                <a:tc>
                  <a:txBody>
                    <a:bodyPr/>
                    <a:lstStyle/>
                    <a:p>
                      <a:r>
                        <a:rPr lang="en-GB" dirty="0"/>
                        <a:t>176.90</a:t>
                      </a:r>
                    </a:p>
                  </a:txBody>
                  <a:tcPr/>
                </a:tc>
                <a:tc>
                  <a:txBody>
                    <a:bodyPr/>
                    <a:lstStyle/>
                    <a:p>
                      <a:r>
                        <a:rPr lang="en-GB" i="1" dirty="0">
                          <a:solidFill>
                            <a:schemeClr val="bg1">
                              <a:lumMod val="50000"/>
                            </a:schemeClr>
                          </a:solidFill>
                        </a:rPr>
                        <a:t>NULL</a:t>
                      </a:r>
                    </a:p>
                  </a:txBody>
                  <a:tcPr/>
                </a:tc>
                <a:extLst>
                  <a:ext uri="{0D108BD9-81ED-4DB2-BD59-A6C34878D82A}">
                    <a16:rowId xmlns:a16="http://schemas.microsoft.com/office/drawing/2014/main" val="10001"/>
                  </a:ext>
                </a:extLst>
              </a:tr>
              <a:tr h="370840">
                <a:tc>
                  <a:txBody>
                    <a:bodyPr/>
                    <a:lstStyle/>
                    <a:p>
                      <a:r>
                        <a:rPr lang="en-GB" dirty="0"/>
                        <a:t>1024</a:t>
                      </a:r>
                    </a:p>
                  </a:txBody>
                  <a:tcPr/>
                </a:tc>
                <a:tc>
                  <a:txBody>
                    <a:bodyPr/>
                    <a:lstStyle/>
                    <a:p>
                      <a:r>
                        <a:rPr lang="en-GB" dirty="0"/>
                        <a:t>2491.00</a:t>
                      </a:r>
                    </a:p>
                  </a:txBody>
                  <a:tcPr/>
                </a:tc>
                <a:tc>
                  <a:txBody>
                    <a:bodyPr/>
                    <a:lstStyle/>
                    <a:p>
                      <a:r>
                        <a:rPr lang="en-GB" i="1" dirty="0">
                          <a:solidFill>
                            <a:schemeClr val="bg1">
                              <a:lumMod val="50000"/>
                            </a:schemeClr>
                          </a:solidFill>
                        </a:rPr>
                        <a:t>NULL</a:t>
                      </a:r>
                    </a:p>
                  </a:txBody>
                  <a:tcPr/>
                </a:tc>
                <a:tc>
                  <a:txBody>
                    <a:bodyPr/>
                    <a:lstStyle/>
                    <a:p>
                      <a:r>
                        <a:rPr lang="en-GB" i="1" dirty="0">
                          <a:solidFill>
                            <a:schemeClr val="bg1">
                              <a:lumMod val="50000"/>
                            </a:schemeClr>
                          </a:solidFill>
                        </a:rPr>
                        <a:t>NULL</a:t>
                      </a:r>
                    </a:p>
                  </a:txBody>
                  <a:tcPr/>
                </a:tc>
                <a:extLst>
                  <a:ext uri="{0D108BD9-81ED-4DB2-BD59-A6C34878D82A}">
                    <a16:rowId xmlns:a16="http://schemas.microsoft.com/office/drawing/2014/main" val="10002"/>
                  </a:ext>
                </a:extLst>
              </a:tr>
              <a:tr h="370840">
                <a:tc>
                  <a:txBody>
                    <a:bodyPr/>
                    <a:lstStyle/>
                    <a:p>
                      <a:r>
                        <a:rPr lang="en-GB" dirty="0"/>
                        <a:t>1025</a:t>
                      </a:r>
                    </a:p>
                  </a:txBody>
                  <a:tcPr/>
                </a:tc>
                <a:tc>
                  <a:txBody>
                    <a:bodyPr/>
                    <a:lstStyle/>
                    <a:p>
                      <a:r>
                        <a:rPr lang="en-GB" dirty="0"/>
                        <a:t>1067.49</a:t>
                      </a:r>
                    </a:p>
                  </a:txBody>
                  <a:tcPr/>
                </a:tc>
                <a:tc>
                  <a:txBody>
                    <a:bodyPr/>
                    <a:lstStyle/>
                    <a:p>
                      <a:r>
                        <a:rPr lang="en-GB" dirty="0"/>
                        <a:t>125.99</a:t>
                      </a:r>
                    </a:p>
                  </a:txBody>
                  <a:tcPr/>
                </a:tc>
                <a:tc>
                  <a:txBody>
                    <a:bodyPr/>
                    <a:lstStyle/>
                    <a:p>
                      <a:r>
                        <a:rPr lang="en-GB" dirty="0"/>
                        <a:t>32.35</a:t>
                      </a:r>
                    </a:p>
                  </a:txBody>
                  <a:tcPr/>
                </a:tc>
                <a:extLst>
                  <a:ext uri="{0D108BD9-81ED-4DB2-BD59-A6C34878D82A}">
                    <a16:rowId xmlns:a16="http://schemas.microsoft.com/office/drawing/2014/main" val="10003"/>
                  </a:ext>
                </a:extLst>
              </a:tr>
            </a:tbl>
          </a:graphicData>
        </a:graphic>
      </p:graphicFrame>
      <p:sp>
        <p:nvSpPr>
          <p:cNvPr id="8" name="Bent-Up Arrow 7"/>
          <p:cNvSpPr/>
          <p:nvPr/>
        </p:nvSpPr>
        <p:spPr>
          <a:xfrm>
            <a:off x="4629150" y="4786313"/>
            <a:ext cx="4586288" cy="1074654"/>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9" name="TextBox 8"/>
          <p:cNvSpPr txBox="1"/>
          <p:nvPr/>
        </p:nvSpPr>
        <p:spPr>
          <a:xfrm>
            <a:off x="4858299" y="5249047"/>
            <a:ext cx="7045647" cy="1077218"/>
          </a:xfrm>
          <a:prstGeom prst="rect">
            <a:avLst/>
          </a:prstGeom>
          <a:solidFill>
            <a:schemeClr val="accent1">
              <a:lumMod val="20000"/>
              <a:lumOff val="80000"/>
            </a:schemeClr>
          </a:solidFill>
        </p:spPr>
        <p:txBody>
          <a:bodyPr wrap="none" rtlCol="0">
            <a:spAutoFit/>
          </a:bodyPr>
          <a:lstStyle/>
          <a:p>
            <a:r>
              <a:rPr lang="en-GB" sz="1600" dirty="0"/>
              <a:t>SELECT </a:t>
            </a:r>
            <a:r>
              <a:rPr lang="en-GB" sz="1600" dirty="0" err="1"/>
              <a:t>OrderID</a:t>
            </a:r>
            <a:r>
              <a:rPr lang="en-GB" sz="1600" dirty="0"/>
              <a:t>, Bikes, Accessories, Clothing</a:t>
            </a:r>
          </a:p>
          <a:p>
            <a:r>
              <a:rPr lang="en-GB" sz="1600" dirty="0"/>
              <a:t>FROM</a:t>
            </a:r>
          </a:p>
          <a:p>
            <a:pPr lvl="1"/>
            <a:r>
              <a:rPr lang="en-GB" sz="1600" dirty="0"/>
              <a:t>(SELECT </a:t>
            </a:r>
            <a:r>
              <a:rPr lang="en-GB" sz="1600" dirty="0" err="1"/>
              <a:t>OrderID</a:t>
            </a:r>
            <a:r>
              <a:rPr lang="en-GB" sz="1600" dirty="0"/>
              <a:t>, Category, Revenue FROM </a:t>
            </a:r>
            <a:r>
              <a:rPr lang="en-GB" sz="1600" dirty="0" err="1"/>
              <a:t>Sales.SalesDetails</a:t>
            </a:r>
            <a:r>
              <a:rPr lang="en-GB" sz="1600" dirty="0"/>
              <a:t>) AS sales</a:t>
            </a:r>
          </a:p>
          <a:p>
            <a:r>
              <a:rPr lang="en-GB" sz="1600" b="1" dirty="0"/>
              <a:t>PIVOT (SUM(Revenue) FOR Category IN([Bikes], [Accessories], [Clothing])) AS </a:t>
            </a:r>
            <a:r>
              <a:rPr lang="en-GB" sz="1600" b="1" dirty="0" err="1"/>
              <a:t>pvt</a:t>
            </a:r>
            <a:endParaRPr lang="en-GB" sz="1600" b="1" dirty="0"/>
          </a:p>
        </p:txBody>
      </p:sp>
    </p:spTree>
    <p:extLst>
      <p:ext uri="{BB962C8B-B14F-4D97-AF65-F5344CB8AC3E}">
        <p14:creationId xmlns:p14="http://schemas.microsoft.com/office/powerpoint/2010/main" val="70325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Unpivoting</a:t>
            </a:r>
            <a:r>
              <a:rPr lang="en-GB" dirty="0"/>
              <a:t> Data</a:t>
            </a:r>
          </a:p>
        </p:txBody>
      </p:sp>
      <p:sp>
        <p:nvSpPr>
          <p:cNvPr id="3" name="Content Placeholder 2"/>
          <p:cNvSpPr>
            <a:spLocks noGrp="1"/>
          </p:cNvSpPr>
          <p:nvPr>
            <p:ph sz="quarter" idx="10"/>
          </p:nvPr>
        </p:nvSpPr>
        <p:spPr>
          <a:xfrm>
            <a:off x="379413" y="796413"/>
            <a:ext cx="11525250" cy="5882201"/>
          </a:xfrm>
        </p:spPr>
        <p:txBody>
          <a:bodyPr/>
          <a:lstStyle/>
          <a:p>
            <a:pPr lvl="0"/>
            <a:r>
              <a:rPr lang="en-US" dirty="0" err="1">
                <a:solidFill>
                  <a:srgbClr val="000000"/>
                </a:solidFill>
              </a:rPr>
              <a:t>Unpivoting</a:t>
            </a:r>
            <a:r>
              <a:rPr lang="en-US" dirty="0">
                <a:solidFill>
                  <a:srgbClr val="000000"/>
                </a:solidFill>
              </a:rPr>
              <a:t> data is rotating data from a columns-based orientation to a rows-based orientation</a:t>
            </a:r>
          </a:p>
          <a:p>
            <a:pPr lvl="0"/>
            <a:r>
              <a:rPr lang="en-US" dirty="0">
                <a:solidFill>
                  <a:srgbClr val="000000"/>
                </a:solidFill>
              </a:rPr>
              <a:t>Spreads or splits values from one source row into one or more target rows</a:t>
            </a:r>
          </a:p>
          <a:p>
            <a:pPr lvl="0"/>
            <a:r>
              <a:rPr lang="en-US" dirty="0">
                <a:solidFill>
                  <a:srgbClr val="000000"/>
                </a:solidFill>
              </a:rPr>
              <a:t>Each source row becomes one or more rows in result set based on number of columns being pivoted</a:t>
            </a:r>
          </a:p>
        </p:txBody>
      </p:sp>
      <p:graphicFrame>
        <p:nvGraphicFramePr>
          <p:cNvPr id="5" name="Table 4"/>
          <p:cNvGraphicFramePr>
            <a:graphicFrameLocks noGrp="1"/>
          </p:cNvGraphicFramePr>
          <p:nvPr>
            <p:extLst>
              <p:ext uri="{D42A27DB-BD31-4B8C-83A1-F6EECF244321}">
                <p14:modId xmlns:p14="http://schemas.microsoft.com/office/powerpoint/2010/main" val="2387791035"/>
              </p:ext>
            </p:extLst>
          </p:nvPr>
        </p:nvGraphicFramePr>
        <p:xfrm>
          <a:off x="8366122" y="4087814"/>
          <a:ext cx="3350705" cy="2590800"/>
        </p:xfrm>
        <a:graphic>
          <a:graphicData uri="http://schemas.openxmlformats.org/drawingml/2006/table">
            <a:tbl>
              <a:tblPr firstRow="1" bandRow="1">
                <a:tableStyleId>{5C22544A-7EE6-4342-B048-85BDC9FD1C3A}</a:tableStyleId>
              </a:tblPr>
              <a:tblGrid>
                <a:gridCol w="989711">
                  <a:extLst>
                    <a:ext uri="{9D8B030D-6E8A-4147-A177-3AD203B41FA5}">
                      <a16:colId xmlns:a16="http://schemas.microsoft.com/office/drawing/2014/main" val="20000"/>
                    </a:ext>
                  </a:extLst>
                </a:gridCol>
                <a:gridCol w="1308418">
                  <a:extLst>
                    <a:ext uri="{9D8B030D-6E8A-4147-A177-3AD203B41FA5}">
                      <a16:colId xmlns:a16="http://schemas.microsoft.com/office/drawing/2014/main" val="20001"/>
                    </a:ext>
                  </a:extLst>
                </a:gridCol>
                <a:gridCol w="1052576">
                  <a:extLst>
                    <a:ext uri="{9D8B030D-6E8A-4147-A177-3AD203B41FA5}">
                      <a16:colId xmlns:a16="http://schemas.microsoft.com/office/drawing/2014/main" val="20002"/>
                    </a:ext>
                  </a:extLst>
                </a:gridCol>
              </a:tblGrid>
              <a:tr h="318981">
                <a:tc>
                  <a:txBody>
                    <a:bodyPr/>
                    <a:lstStyle/>
                    <a:p>
                      <a:r>
                        <a:rPr lang="en-GB" dirty="0" err="1"/>
                        <a:t>OrderID</a:t>
                      </a:r>
                      <a:endParaRPr lang="en-GB" dirty="0"/>
                    </a:p>
                  </a:txBody>
                  <a:tcPr/>
                </a:tc>
                <a:tc>
                  <a:txBody>
                    <a:bodyPr/>
                    <a:lstStyle/>
                    <a:p>
                      <a:r>
                        <a:rPr lang="en-GB" dirty="0"/>
                        <a:t>Category</a:t>
                      </a:r>
                    </a:p>
                  </a:txBody>
                  <a:tcPr/>
                </a:tc>
                <a:tc>
                  <a:txBody>
                    <a:bodyPr/>
                    <a:lstStyle/>
                    <a:p>
                      <a:r>
                        <a:rPr lang="en-GB" dirty="0"/>
                        <a:t>Revenue</a:t>
                      </a:r>
                    </a:p>
                  </a:txBody>
                  <a:tcPr/>
                </a:tc>
                <a:extLst>
                  <a:ext uri="{0D108BD9-81ED-4DB2-BD59-A6C34878D82A}">
                    <a16:rowId xmlns:a16="http://schemas.microsoft.com/office/drawing/2014/main" val="10000"/>
                  </a:ext>
                </a:extLst>
              </a:tr>
              <a:tr h="370840">
                <a:tc>
                  <a:txBody>
                    <a:bodyPr/>
                    <a:lstStyle/>
                    <a:p>
                      <a:r>
                        <a:rPr lang="en-GB" dirty="0"/>
                        <a:t>1023</a:t>
                      </a:r>
                    </a:p>
                  </a:txBody>
                  <a:tcPr/>
                </a:tc>
                <a:tc>
                  <a:txBody>
                    <a:bodyPr/>
                    <a:lstStyle/>
                    <a:p>
                      <a:r>
                        <a:rPr lang="en-GB" dirty="0"/>
                        <a:t>Bikes</a:t>
                      </a:r>
                    </a:p>
                  </a:txBody>
                  <a:tcPr/>
                </a:tc>
                <a:tc>
                  <a:txBody>
                    <a:bodyPr/>
                    <a:lstStyle/>
                    <a:p>
                      <a:r>
                        <a:rPr lang="en-GB" dirty="0"/>
                        <a:t>1078.75</a:t>
                      </a:r>
                    </a:p>
                  </a:txBody>
                  <a:tcPr/>
                </a:tc>
                <a:extLst>
                  <a:ext uri="{0D108BD9-81ED-4DB2-BD59-A6C34878D82A}">
                    <a16:rowId xmlns:a16="http://schemas.microsoft.com/office/drawing/2014/main" val="10001"/>
                  </a:ext>
                </a:extLst>
              </a:tr>
              <a:tr h="370840">
                <a:tc>
                  <a:txBody>
                    <a:bodyPr/>
                    <a:lstStyle/>
                    <a:p>
                      <a:r>
                        <a:rPr lang="en-GB" dirty="0"/>
                        <a:t>1023</a:t>
                      </a:r>
                    </a:p>
                  </a:txBody>
                  <a:tcPr/>
                </a:tc>
                <a:tc>
                  <a:txBody>
                    <a:bodyPr/>
                    <a:lstStyle/>
                    <a:p>
                      <a:r>
                        <a:rPr lang="en-GB" dirty="0"/>
                        <a:t>Accessories</a:t>
                      </a:r>
                    </a:p>
                  </a:txBody>
                  <a:tcPr/>
                </a:tc>
                <a:tc>
                  <a:txBody>
                    <a:bodyPr/>
                    <a:lstStyle/>
                    <a:p>
                      <a:r>
                        <a:rPr lang="en-GB" dirty="0"/>
                        <a:t>176.90</a:t>
                      </a:r>
                    </a:p>
                  </a:txBody>
                  <a:tcPr/>
                </a:tc>
                <a:extLst>
                  <a:ext uri="{0D108BD9-81ED-4DB2-BD59-A6C34878D82A}">
                    <a16:rowId xmlns:a16="http://schemas.microsoft.com/office/drawing/2014/main" val="10002"/>
                  </a:ext>
                </a:extLst>
              </a:tr>
              <a:tr h="370840">
                <a:tc>
                  <a:txBody>
                    <a:bodyPr/>
                    <a:lstStyle/>
                    <a:p>
                      <a:r>
                        <a:rPr lang="en-GB" dirty="0"/>
                        <a:t>1024</a:t>
                      </a:r>
                    </a:p>
                  </a:txBody>
                  <a:tcPr/>
                </a:tc>
                <a:tc>
                  <a:txBody>
                    <a:bodyPr/>
                    <a:lstStyle/>
                    <a:p>
                      <a:r>
                        <a:rPr lang="en-GB" dirty="0"/>
                        <a:t>Bikes</a:t>
                      </a:r>
                    </a:p>
                  </a:txBody>
                  <a:tcPr/>
                </a:tc>
                <a:tc>
                  <a:txBody>
                    <a:bodyPr/>
                    <a:lstStyle/>
                    <a:p>
                      <a:r>
                        <a:rPr lang="en-GB" dirty="0"/>
                        <a:t>2491.00</a:t>
                      </a:r>
                    </a:p>
                  </a:txBody>
                  <a:tcPr/>
                </a:tc>
                <a:extLst>
                  <a:ext uri="{0D108BD9-81ED-4DB2-BD59-A6C34878D82A}">
                    <a16:rowId xmlns:a16="http://schemas.microsoft.com/office/drawing/2014/main" val="10003"/>
                  </a:ext>
                </a:extLst>
              </a:tr>
              <a:tr h="370840">
                <a:tc>
                  <a:txBody>
                    <a:bodyPr/>
                    <a:lstStyle/>
                    <a:p>
                      <a:r>
                        <a:rPr lang="en-GB" dirty="0"/>
                        <a:t>1025</a:t>
                      </a:r>
                    </a:p>
                  </a:txBody>
                  <a:tcPr/>
                </a:tc>
                <a:tc>
                  <a:txBody>
                    <a:bodyPr/>
                    <a:lstStyle/>
                    <a:p>
                      <a:r>
                        <a:rPr lang="en-GB" dirty="0"/>
                        <a:t>Bikes</a:t>
                      </a:r>
                    </a:p>
                  </a:txBody>
                  <a:tcPr/>
                </a:tc>
                <a:tc>
                  <a:txBody>
                    <a:bodyPr/>
                    <a:lstStyle/>
                    <a:p>
                      <a:r>
                        <a:rPr lang="en-GB" dirty="0"/>
                        <a:t>1067.49</a:t>
                      </a:r>
                    </a:p>
                  </a:txBody>
                  <a:tcPr/>
                </a:tc>
                <a:extLst>
                  <a:ext uri="{0D108BD9-81ED-4DB2-BD59-A6C34878D82A}">
                    <a16:rowId xmlns:a16="http://schemas.microsoft.com/office/drawing/2014/main" val="10004"/>
                  </a:ext>
                </a:extLst>
              </a:tr>
              <a:tr h="370840">
                <a:tc>
                  <a:txBody>
                    <a:bodyPr/>
                    <a:lstStyle/>
                    <a:p>
                      <a:r>
                        <a:rPr lang="en-GB" dirty="0"/>
                        <a:t>1025</a:t>
                      </a:r>
                    </a:p>
                  </a:txBody>
                  <a:tcPr/>
                </a:tc>
                <a:tc>
                  <a:txBody>
                    <a:bodyPr/>
                    <a:lstStyle/>
                    <a:p>
                      <a:r>
                        <a:rPr lang="en-GB" dirty="0"/>
                        <a:t>Accessories</a:t>
                      </a:r>
                    </a:p>
                  </a:txBody>
                  <a:tcPr/>
                </a:tc>
                <a:tc>
                  <a:txBody>
                    <a:bodyPr/>
                    <a:lstStyle/>
                    <a:p>
                      <a:r>
                        <a:rPr lang="en-GB" dirty="0"/>
                        <a:t>125.99</a:t>
                      </a:r>
                    </a:p>
                  </a:txBody>
                  <a:tcPr/>
                </a:tc>
                <a:extLst>
                  <a:ext uri="{0D108BD9-81ED-4DB2-BD59-A6C34878D82A}">
                    <a16:rowId xmlns:a16="http://schemas.microsoft.com/office/drawing/2014/main" val="10005"/>
                  </a:ext>
                </a:extLst>
              </a:tr>
              <a:tr h="370840">
                <a:tc>
                  <a:txBody>
                    <a:bodyPr/>
                    <a:lstStyle/>
                    <a:p>
                      <a:r>
                        <a:rPr lang="en-GB" dirty="0"/>
                        <a:t>1025</a:t>
                      </a:r>
                    </a:p>
                  </a:txBody>
                  <a:tcPr/>
                </a:tc>
                <a:tc>
                  <a:txBody>
                    <a:bodyPr/>
                    <a:lstStyle/>
                    <a:p>
                      <a:r>
                        <a:rPr lang="en-GB" dirty="0"/>
                        <a:t>Clothing</a:t>
                      </a:r>
                    </a:p>
                  </a:txBody>
                  <a:tcPr/>
                </a:tc>
                <a:tc>
                  <a:txBody>
                    <a:bodyPr/>
                    <a:lstStyle/>
                    <a:p>
                      <a:r>
                        <a:rPr lang="en-GB" dirty="0"/>
                        <a:t>32.35</a:t>
                      </a:r>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0509174"/>
              </p:ext>
            </p:extLst>
          </p:nvPr>
        </p:nvGraphicFramePr>
        <p:xfrm>
          <a:off x="379413" y="4135520"/>
          <a:ext cx="4956303" cy="1488532"/>
        </p:xfrm>
        <a:graphic>
          <a:graphicData uri="http://schemas.openxmlformats.org/drawingml/2006/table">
            <a:tbl>
              <a:tblPr firstRow="1" bandRow="1">
                <a:tableStyleId>{5C22544A-7EE6-4342-B048-85BDC9FD1C3A}</a:tableStyleId>
              </a:tblPr>
              <a:tblGrid>
                <a:gridCol w="1308418">
                  <a:extLst>
                    <a:ext uri="{9D8B030D-6E8A-4147-A177-3AD203B41FA5}">
                      <a16:colId xmlns:a16="http://schemas.microsoft.com/office/drawing/2014/main" val="20000"/>
                    </a:ext>
                  </a:extLst>
                </a:gridCol>
                <a:gridCol w="987743">
                  <a:extLst>
                    <a:ext uri="{9D8B030D-6E8A-4147-A177-3AD203B41FA5}">
                      <a16:colId xmlns:a16="http://schemas.microsoft.com/office/drawing/2014/main" val="20001"/>
                    </a:ext>
                  </a:extLst>
                </a:gridCol>
                <a:gridCol w="1322705">
                  <a:extLst>
                    <a:ext uri="{9D8B030D-6E8A-4147-A177-3AD203B41FA5}">
                      <a16:colId xmlns:a16="http://schemas.microsoft.com/office/drawing/2014/main" val="20002"/>
                    </a:ext>
                  </a:extLst>
                </a:gridCol>
                <a:gridCol w="1337437">
                  <a:extLst>
                    <a:ext uri="{9D8B030D-6E8A-4147-A177-3AD203B41FA5}">
                      <a16:colId xmlns:a16="http://schemas.microsoft.com/office/drawing/2014/main" val="20003"/>
                    </a:ext>
                  </a:extLst>
                </a:gridCol>
              </a:tblGrid>
              <a:tr h="370840">
                <a:tc>
                  <a:txBody>
                    <a:bodyPr/>
                    <a:lstStyle/>
                    <a:p>
                      <a:r>
                        <a:rPr lang="en-GB" dirty="0" err="1"/>
                        <a:t>OrderID</a:t>
                      </a:r>
                      <a:endParaRPr lang="en-GB" dirty="0"/>
                    </a:p>
                  </a:txBody>
                  <a:tcPr/>
                </a:tc>
                <a:tc>
                  <a:txBody>
                    <a:bodyPr/>
                    <a:lstStyle/>
                    <a:p>
                      <a:r>
                        <a:rPr lang="en-GB" dirty="0"/>
                        <a:t>Bikes</a:t>
                      </a:r>
                    </a:p>
                  </a:txBody>
                  <a:tcPr/>
                </a:tc>
                <a:tc>
                  <a:txBody>
                    <a:bodyPr/>
                    <a:lstStyle/>
                    <a:p>
                      <a:r>
                        <a:rPr lang="en-GB" dirty="0"/>
                        <a:t>Accessories</a:t>
                      </a:r>
                    </a:p>
                  </a:txBody>
                  <a:tcPr/>
                </a:tc>
                <a:tc>
                  <a:txBody>
                    <a:bodyPr/>
                    <a:lstStyle/>
                    <a:p>
                      <a:r>
                        <a:rPr lang="en-GB" dirty="0"/>
                        <a:t>Clothing</a:t>
                      </a:r>
                    </a:p>
                  </a:txBody>
                  <a:tcPr/>
                </a:tc>
                <a:extLst>
                  <a:ext uri="{0D108BD9-81ED-4DB2-BD59-A6C34878D82A}">
                    <a16:rowId xmlns:a16="http://schemas.microsoft.com/office/drawing/2014/main" val="10000"/>
                  </a:ext>
                </a:extLst>
              </a:tr>
              <a:tr h="370840">
                <a:tc>
                  <a:txBody>
                    <a:bodyPr/>
                    <a:lstStyle/>
                    <a:p>
                      <a:r>
                        <a:rPr lang="en-GB" dirty="0"/>
                        <a:t>1023</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dirty="0"/>
                        <a:t>1078.75</a:t>
                      </a:r>
                    </a:p>
                  </a:txBody>
                  <a:tcPr/>
                </a:tc>
                <a:tc>
                  <a:txBody>
                    <a:bodyPr/>
                    <a:lstStyle/>
                    <a:p>
                      <a:r>
                        <a:rPr lang="en-GB" dirty="0"/>
                        <a:t>176.90</a:t>
                      </a:r>
                    </a:p>
                  </a:txBody>
                  <a:tcPr/>
                </a:tc>
                <a:tc>
                  <a:txBody>
                    <a:bodyPr/>
                    <a:lstStyle/>
                    <a:p>
                      <a:r>
                        <a:rPr lang="en-GB" i="1" dirty="0">
                          <a:solidFill>
                            <a:schemeClr val="bg1">
                              <a:lumMod val="50000"/>
                            </a:schemeClr>
                          </a:solidFill>
                        </a:rPr>
                        <a:t>NULL</a:t>
                      </a:r>
                    </a:p>
                  </a:txBody>
                  <a:tcPr/>
                </a:tc>
                <a:extLst>
                  <a:ext uri="{0D108BD9-81ED-4DB2-BD59-A6C34878D82A}">
                    <a16:rowId xmlns:a16="http://schemas.microsoft.com/office/drawing/2014/main" val="10001"/>
                  </a:ext>
                </a:extLst>
              </a:tr>
              <a:tr h="370840">
                <a:tc>
                  <a:txBody>
                    <a:bodyPr/>
                    <a:lstStyle/>
                    <a:p>
                      <a:r>
                        <a:rPr lang="en-GB" dirty="0"/>
                        <a:t>1024</a:t>
                      </a:r>
                    </a:p>
                  </a:txBody>
                  <a:tcPr/>
                </a:tc>
                <a:tc>
                  <a:txBody>
                    <a:bodyPr/>
                    <a:lstStyle/>
                    <a:p>
                      <a:r>
                        <a:rPr lang="en-GB" dirty="0"/>
                        <a:t>2491.00</a:t>
                      </a:r>
                    </a:p>
                  </a:txBody>
                  <a:tcPr/>
                </a:tc>
                <a:tc>
                  <a:txBody>
                    <a:bodyPr/>
                    <a:lstStyle/>
                    <a:p>
                      <a:r>
                        <a:rPr lang="en-GB" i="1" dirty="0">
                          <a:solidFill>
                            <a:schemeClr val="bg1">
                              <a:lumMod val="50000"/>
                            </a:schemeClr>
                          </a:solidFill>
                        </a:rPr>
                        <a:t>NULL</a:t>
                      </a:r>
                    </a:p>
                  </a:txBody>
                  <a:tcPr/>
                </a:tc>
                <a:tc>
                  <a:txBody>
                    <a:bodyPr/>
                    <a:lstStyle/>
                    <a:p>
                      <a:r>
                        <a:rPr lang="en-GB" i="1" dirty="0">
                          <a:solidFill>
                            <a:schemeClr val="bg1">
                              <a:lumMod val="50000"/>
                            </a:schemeClr>
                          </a:solidFill>
                        </a:rPr>
                        <a:t>NULL</a:t>
                      </a:r>
                    </a:p>
                  </a:txBody>
                  <a:tcPr/>
                </a:tc>
                <a:extLst>
                  <a:ext uri="{0D108BD9-81ED-4DB2-BD59-A6C34878D82A}">
                    <a16:rowId xmlns:a16="http://schemas.microsoft.com/office/drawing/2014/main" val="10002"/>
                  </a:ext>
                </a:extLst>
              </a:tr>
              <a:tr h="376012">
                <a:tc>
                  <a:txBody>
                    <a:bodyPr/>
                    <a:lstStyle/>
                    <a:p>
                      <a:r>
                        <a:rPr lang="en-GB" dirty="0"/>
                        <a:t>1025</a:t>
                      </a:r>
                    </a:p>
                  </a:txBody>
                  <a:tcPr/>
                </a:tc>
                <a:tc>
                  <a:txBody>
                    <a:bodyPr/>
                    <a:lstStyle/>
                    <a:p>
                      <a:r>
                        <a:rPr lang="en-GB" dirty="0"/>
                        <a:t>1067.49</a:t>
                      </a:r>
                    </a:p>
                  </a:txBody>
                  <a:tcPr/>
                </a:tc>
                <a:tc>
                  <a:txBody>
                    <a:bodyPr/>
                    <a:lstStyle/>
                    <a:p>
                      <a:r>
                        <a:rPr lang="en-GB" dirty="0"/>
                        <a:t>125.99</a:t>
                      </a:r>
                    </a:p>
                  </a:txBody>
                  <a:tcPr/>
                </a:tc>
                <a:tc>
                  <a:txBody>
                    <a:bodyPr/>
                    <a:lstStyle/>
                    <a:p>
                      <a:r>
                        <a:rPr lang="en-GB" dirty="0"/>
                        <a:t>32.35</a:t>
                      </a:r>
                    </a:p>
                  </a:txBody>
                  <a:tcPr/>
                </a:tc>
                <a:extLst>
                  <a:ext uri="{0D108BD9-81ED-4DB2-BD59-A6C34878D82A}">
                    <a16:rowId xmlns:a16="http://schemas.microsoft.com/office/drawing/2014/main" val="10003"/>
                  </a:ext>
                </a:extLst>
              </a:tr>
            </a:tbl>
          </a:graphicData>
        </a:graphic>
      </p:graphicFrame>
      <p:sp>
        <p:nvSpPr>
          <p:cNvPr id="8" name="Bent-Up Arrow 7"/>
          <p:cNvSpPr/>
          <p:nvPr/>
        </p:nvSpPr>
        <p:spPr>
          <a:xfrm rot="5400000">
            <a:off x="4945488" y="3185515"/>
            <a:ext cx="967667" cy="5816865"/>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7" name="TextBox 6"/>
          <p:cNvSpPr txBox="1"/>
          <p:nvPr/>
        </p:nvSpPr>
        <p:spPr>
          <a:xfrm>
            <a:off x="954893" y="5689884"/>
            <a:ext cx="6945106" cy="1077218"/>
          </a:xfrm>
          <a:prstGeom prst="rect">
            <a:avLst/>
          </a:prstGeom>
          <a:solidFill>
            <a:schemeClr val="accent1">
              <a:lumMod val="20000"/>
              <a:lumOff val="80000"/>
            </a:schemeClr>
          </a:solidFill>
        </p:spPr>
        <p:txBody>
          <a:bodyPr wrap="none" rtlCol="0">
            <a:spAutoFit/>
          </a:bodyPr>
          <a:lstStyle/>
          <a:p>
            <a:r>
              <a:rPr lang="en-GB" sz="1600" dirty="0"/>
              <a:t>SELECT </a:t>
            </a:r>
            <a:r>
              <a:rPr lang="en-GB" sz="1600" dirty="0" err="1"/>
              <a:t>OrderID</a:t>
            </a:r>
            <a:r>
              <a:rPr lang="en-GB" sz="1600" dirty="0"/>
              <a:t>, Category, Revenue</a:t>
            </a:r>
          </a:p>
          <a:p>
            <a:r>
              <a:rPr lang="en-GB" sz="1600" dirty="0"/>
              <a:t>FROM</a:t>
            </a:r>
          </a:p>
          <a:p>
            <a:pPr lvl="1"/>
            <a:r>
              <a:rPr lang="en-GB" sz="1600" dirty="0"/>
              <a:t>(SELECT </a:t>
            </a:r>
            <a:r>
              <a:rPr lang="en-GB" sz="1600" dirty="0" err="1"/>
              <a:t>OrderID</a:t>
            </a:r>
            <a:r>
              <a:rPr lang="en-GB" sz="1600" dirty="0"/>
              <a:t>, Bikes, Accessories, Clothing FROM </a:t>
            </a:r>
            <a:r>
              <a:rPr lang="en-GB" sz="1600" dirty="0" err="1"/>
              <a:t>Sales.SalesByCat</a:t>
            </a:r>
            <a:r>
              <a:rPr lang="en-GB" sz="1600" dirty="0"/>
              <a:t>) AS </a:t>
            </a:r>
            <a:r>
              <a:rPr lang="en-GB" sz="1600" dirty="0" err="1"/>
              <a:t>pvt</a:t>
            </a:r>
            <a:endParaRPr lang="en-GB" sz="1600" dirty="0"/>
          </a:p>
          <a:p>
            <a:r>
              <a:rPr lang="en-GB" sz="1600" b="1" dirty="0"/>
              <a:t>UNPIVOT (Revenue FOR Category IN([Bikes], [Accessories], [Clothing])) AS </a:t>
            </a:r>
            <a:r>
              <a:rPr lang="en-GB" sz="1600" b="1" dirty="0" err="1"/>
              <a:t>unpvt</a:t>
            </a:r>
            <a:endParaRPr lang="en-GB" sz="1600" b="1" dirty="0"/>
          </a:p>
        </p:txBody>
      </p:sp>
    </p:spTree>
    <p:extLst>
      <p:ext uri="{BB962C8B-B14F-4D97-AF65-F5344CB8AC3E}">
        <p14:creationId xmlns:p14="http://schemas.microsoft.com/office/powerpoint/2010/main" val="39609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3922</TotalTime>
  <Words>838</Words>
  <Application>Microsoft Office PowerPoint</Application>
  <PresentationFormat>Widescreen</PresentationFormat>
  <Paragraphs>203</Paragraphs>
  <Slides>12</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Lucida Sans Unicode</vt:lpstr>
      <vt:lpstr>Segoe</vt:lpstr>
      <vt:lpstr>Segoe UI</vt:lpstr>
      <vt:lpstr>Segoe UI Light</vt:lpstr>
      <vt:lpstr>1_Office Theme</vt:lpstr>
      <vt:lpstr>Presentazione standard di PowerPoint</vt:lpstr>
      <vt:lpstr>Module Overview</vt:lpstr>
      <vt:lpstr>Grouping Sets Syntax</vt:lpstr>
      <vt:lpstr>Grouping Sets Example</vt:lpstr>
      <vt:lpstr>ROLLUP and CUBE</vt:lpstr>
      <vt:lpstr>Identifying Groupings in Results</vt:lpstr>
      <vt:lpstr>Grouping Sets</vt:lpstr>
      <vt:lpstr>Pivoting Data</vt:lpstr>
      <vt:lpstr>Unpivoting Data</vt:lpstr>
      <vt:lpstr>Pivoting and Unpivoting Data</vt:lpstr>
      <vt:lpstr>Grouping and Pivoting Data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105</cp:revision>
  <dcterms:created xsi:type="dcterms:W3CDTF">2013-02-15T23:12:42Z</dcterms:created>
  <dcterms:modified xsi:type="dcterms:W3CDTF">2022-05-29T13:53:33Z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