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0" r:id="rId7"/>
    <p:sldId id="281" r:id="rId8"/>
    <p:sldId id="282" r:id="rId9"/>
    <p:sldId id="283" r:id="rId10"/>
    <p:sldId id="284" r:id="rId11"/>
    <p:sldId id="285" r:id="rId12"/>
    <p:sldId id="286" r:id="rId13"/>
    <p:sldId id="287" r:id="rId14"/>
    <p:sldId id="27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0065" autoAdjust="0"/>
  </p:normalViewPr>
  <p:slideViewPr>
    <p:cSldViewPr snapToGrid="0">
      <p:cViewPr varScale="1">
        <p:scale>
          <a:sx n="58" d="100"/>
          <a:sy n="58" d="100"/>
        </p:scale>
        <p:origin x="1570" y="6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it-it/sql/t-sql/language-elements/throw-transact-sql?view=sql-server-ver16"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it-it/sql/t-sql/language-elements/try-catch-transact-sql?view=sql-server-ver16"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171717"/>
                </a:solidFill>
                <a:effectLst/>
                <a:latin typeface="Segoe UI" panose="020B0502040204020203" pitchFamily="34" charset="0"/>
              </a:rPr>
              <a:t>Consente di generare un messaggio di errore e di inizializzare l'elaborazione dell'errore per la sessione. RAISERROR può fare riferimento a un messaggio definito dall'utente archiviato nella vista del catalogo </a:t>
            </a:r>
            <a:r>
              <a:rPr lang="it-IT" b="0" i="0" dirty="0" err="1">
                <a:solidFill>
                  <a:srgbClr val="171717"/>
                </a:solidFill>
                <a:effectLst/>
                <a:latin typeface="Segoe UI" panose="020B0502040204020203" pitchFamily="34" charset="0"/>
              </a:rPr>
              <a:t>sys.messages</a:t>
            </a:r>
            <a:r>
              <a:rPr lang="it-IT" b="0" i="0" dirty="0">
                <a:solidFill>
                  <a:srgbClr val="171717"/>
                </a:solidFill>
                <a:effectLst/>
                <a:latin typeface="Segoe UI" panose="020B0502040204020203" pitchFamily="34" charset="0"/>
              </a:rPr>
              <a:t> oppure compilare un messaggio in modo dinamico. Il messaggio viene restituito come messaggio di errore del server all'applicazione chiamante o a un blocco CATCH associato di un costrutto TRY...CATCH. Per le nuove applicazioni è invece necessario usare </a:t>
            </a:r>
            <a:r>
              <a:rPr lang="it-IT" b="0" i="0" u="none" strike="noStrike" dirty="0">
                <a:effectLst/>
                <a:latin typeface="Segoe UI" panose="020B0502040204020203" pitchFamily="34" charset="0"/>
                <a:hlinkClick r:id="rId3"/>
              </a:rPr>
              <a:t>THROW</a:t>
            </a:r>
            <a:r>
              <a:rPr lang="it-IT" b="0" i="0" dirty="0">
                <a:solidFill>
                  <a:srgbClr val="171717"/>
                </a:solidFill>
                <a:effectLst/>
                <a:latin typeface="Segoe UI" panose="020B0502040204020203" pitchFamily="34" charset="0"/>
              </a:rPr>
              <a:t>.</a:t>
            </a:r>
          </a:p>
          <a:p>
            <a:endParaRPr lang="it-IT" b="0" i="0" dirty="0">
              <a:solidFill>
                <a:srgbClr val="171717"/>
              </a:solidFill>
              <a:effectLst/>
              <a:latin typeface="Segoe UI" panose="020B0502040204020203" pitchFamily="34" charset="0"/>
            </a:endParaRPr>
          </a:p>
          <a:p>
            <a:r>
              <a:rPr lang="it-IT" b="0" i="0" dirty="0">
                <a:solidFill>
                  <a:srgbClr val="171717"/>
                </a:solidFill>
                <a:effectLst/>
                <a:latin typeface="Segoe UI" panose="020B0502040204020203" pitchFamily="34" charset="0"/>
              </a:rPr>
              <a:t>THROW: Genera un'eccezione e trasferisce l'esecuzione a un blocco </a:t>
            </a:r>
            <a:r>
              <a:rPr lang="it-IT" b="0" i="0" u="none" strike="noStrike" dirty="0">
                <a:effectLst/>
                <a:latin typeface="Segoe UI" panose="020B0502040204020203" pitchFamily="34" charset="0"/>
                <a:hlinkClick r:id="rId4"/>
              </a:rPr>
              <a:t>CATCH di un TRY... Costrutto CATCH</a:t>
            </a:r>
            <a:r>
              <a:rPr lang="it-IT" b="0" i="0" dirty="0">
                <a:solidFill>
                  <a:srgbClr val="171717"/>
                </a:solidFill>
                <a:effectLst/>
                <a:latin typeface="Segoe UI" panose="020B0502040204020203" pitchFamily="34" charset="0"/>
              </a:rPr>
              <a:t> .</a:t>
            </a:r>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57896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58017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93134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09221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8" name="Rectangle 5">
            <a:extLst>
              <a:ext uri="{FF2B5EF4-FFF2-40B4-BE49-F238E27FC236}">
                <a16:creationId xmlns:a16="http://schemas.microsoft.com/office/drawing/2014/main" id="{1CC45B05-3E71-093A-E5CC-4D2DB59499C2}"/>
              </a:ext>
            </a:extLst>
          </p:cNvPr>
          <p:cNvSpPr/>
          <p:nvPr userDrawn="1"/>
        </p:nvSpPr>
        <p:spPr>
          <a:xfrm>
            <a:off x="110462" y="3387926"/>
            <a:ext cx="8484881" cy="1681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noFill/>
          <a:ln>
            <a:noFill/>
          </a:ln>
        </p:spPr>
        <p:txBody>
          <a:bodyPr/>
          <a:lstStyle/>
          <a:p>
            <a:pPr marL="914400" indent="-914400"/>
            <a:r>
              <a:rPr lang="en-US" dirty="0"/>
              <a:t>11 | Error Handling and Transactions</a:t>
            </a:r>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03 - Implementing Transactions</a:t>
            </a:r>
          </a:p>
        </p:txBody>
      </p:sp>
    </p:spTree>
    <p:extLst>
      <p:ext uri="{BB962C8B-B14F-4D97-AF65-F5344CB8AC3E}">
        <p14:creationId xmlns:p14="http://schemas.microsoft.com/office/powerpoint/2010/main" val="242303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Errors and Error Messages</a:t>
            </a:r>
          </a:p>
          <a:p>
            <a:r>
              <a:rPr lang="en-GB" dirty="0"/>
              <a:t>Raising Errors</a:t>
            </a:r>
          </a:p>
          <a:p>
            <a:r>
              <a:rPr lang="en-GB" dirty="0"/>
              <a:t>Catching and Handling Errors</a:t>
            </a:r>
          </a:p>
          <a:p>
            <a:r>
              <a:rPr lang="en-GB" dirty="0"/>
              <a:t>Introduction to Transactions</a:t>
            </a:r>
          </a:p>
          <a:p>
            <a:r>
              <a:rPr lang="en-GB" dirty="0"/>
              <a:t>Implementing Explicit Transactions</a:t>
            </a:r>
          </a:p>
          <a:p>
            <a:endParaRPr lang="en-GB" dirty="0"/>
          </a:p>
          <a:p>
            <a:r>
              <a:rPr lang="en-GB" dirty="0"/>
              <a:t>Lab: Error Handling and Transactions</a:t>
            </a:r>
          </a:p>
        </p:txBody>
      </p:sp>
      <p:sp>
        <p:nvSpPr>
          <p:cNvPr id="2" name="Title 1"/>
          <p:cNvSpPr>
            <a:spLocks noGrp="1"/>
          </p:cNvSpPr>
          <p:nvPr>
            <p:ph type="title"/>
          </p:nvPr>
        </p:nvSpPr>
        <p:spPr/>
        <p:txBody>
          <a:bodyPr/>
          <a:lstStyle/>
          <a:p>
            <a:r>
              <a:rPr lang="en-US" dirty="0"/>
              <a:t>Error Handling and Transactions</a:t>
            </a:r>
          </a:p>
        </p:txBody>
      </p:sp>
    </p:spTree>
    <p:extLst>
      <p:ext uri="{BB962C8B-B14F-4D97-AF65-F5344CB8AC3E}">
        <p14:creationId xmlns:p14="http://schemas.microsoft.com/office/powerpoint/2010/main" val="143321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Errors and Error Messages</a:t>
            </a:r>
          </a:p>
          <a:p>
            <a:r>
              <a:rPr lang="en-GB" dirty="0"/>
              <a:t>Raising Errors</a:t>
            </a:r>
          </a:p>
          <a:p>
            <a:r>
              <a:rPr lang="en-GB" dirty="0"/>
              <a:t>Catching and Handling Errors</a:t>
            </a:r>
          </a:p>
          <a:p>
            <a:r>
              <a:rPr lang="en-GB" dirty="0"/>
              <a:t>Introduction to Transactions</a:t>
            </a:r>
          </a:p>
          <a:p>
            <a:r>
              <a:rPr lang="en-GB" dirty="0"/>
              <a:t>Implementing Explicit Transactions</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Errors and Error Messages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84297935"/>
              </p:ext>
            </p:extLst>
          </p:nvPr>
        </p:nvGraphicFramePr>
        <p:xfrm>
          <a:off x="377147" y="965993"/>
          <a:ext cx="11526799" cy="2595880"/>
        </p:xfrm>
        <a:graphic>
          <a:graphicData uri="http://schemas.openxmlformats.org/drawingml/2006/table">
            <a:tbl>
              <a:tblPr firstRow="1" bandRow="1">
                <a:tableStyleId>{5C22544A-7EE6-4342-B048-85BDC9FD1C3A}</a:tableStyleId>
              </a:tblPr>
              <a:tblGrid>
                <a:gridCol w="2113206">
                  <a:extLst>
                    <a:ext uri="{9D8B030D-6E8A-4147-A177-3AD203B41FA5}">
                      <a16:colId xmlns:a16="http://schemas.microsoft.com/office/drawing/2014/main" val="20000"/>
                    </a:ext>
                  </a:extLst>
                </a:gridCol>
                <a:gridCol w="9413593">
                  <a:extLst>
                    <a:ext uri="{9D8B030D-6E8A-4147-A177-3AD203B41FA5}">
                      <a16:colId xmlns:a16="http://schemas.microsoft.com/office/drawing/2014/main" val="20001"/>
                    </a:ext>
                  </a:extLst>
                </a:gridCol>
              </a:tblGrid>
              <a:tr h="370840">
                <a:tc gridSpan="2">
                  <a:txBody>
                    <a:bodyPr/>
                    <a:lstStyle/>
                    <a:p>
                      <a:pPr algn="ctr"/>
                      <a:r>
                        <a:rPr lang="en-GB" dirty="0"/>
                        <a:t>Elements of Database Engine Errors</a:t>
                      </a:r>
                    </a:p>
                  </a:txBody>
                  <a:tcPr marL="123992" marR="123992"/>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b="1" dirty="0"/>
                        <a:t>Error number</a:t>
                      </a:r>
                    </a:p>
                  </a:txBody>
                  <a:tcPr marL="123992" marR="123992"/>
                </a:tc>
                <a:tc>
                  <a:txBody>
                    <a:bodyPr/>
                    <a:lstStyle/>
                    <a:p>
                      <a:r>
                        <a:rPr lang="en-GB" dirty="0"/>
                        <a:t>Unique number identifying the specific error</a:t>
                      </a:r>
                    </a:p>
                  </a:txBody>
                  <a:tcPr marL="123992" marR="123992"/>
                </a:tc>
                <a:extLst>
                  <a:ext uri="{0D108BD9-81ED-4DB2-BD59-A6C34878D82A}">
                    <a16:rowId xmlns:a16="http://schemas.microsoft.com/office/drawing/2014/main" val="10001"/>
                  </a:ext>
                </a:extLst>
              </a:tr>
              <a:tr h="370840">
                <a:tc>
                  <a:txBody>
                    <a:bodyPr/>
                    <a:lstStyle/>
                    <a:p>
                      <a:r>
                        <a:rPr lang="en-GB" b="1" dirty="0"/>
                        <a:t>Error message</a:t>
                      </a:r>
                    </a:p>
                  </a:txBody>
                  <a:tcPr marL="123992" marR="123992"/>
                </a:tc>
                <a:tc>
                  <a:txBody>
                    <a:bodyPr/>
                    <a:lstStyle/>
                    <a:p>
                      <a:r>
                        <a:rPr lang="en-GB" dirty="0"/>
                        <a:t>Text describing the error</a:t>
                      </a:r>
                    </a:p>
                  </a:txBody>
                  <a:tcPr marL="123992" marR="123992"/>
                </a:tc>
                <a:extLst>
                  <a:ext uri="{0D108BD9-81ED-4DB2-BD59-A6C34878D82A}">
                    <a16:rowId xmlns:a16="http://schemas.microsoft.com/office/drawing/2014/main" val="10002"/>
                  </a:ext>
                </a:extLst>
              </a:tr>
              <a:tr h="370840">
                <a:tc>
                  <a:txBody>
                    <a:bodyPr/>
                    <a:lstStyle/>
                    <a:p>
                      <a:r>
                        <a:rPr lang="en-GB" b="1" dirty="0"/>
                        <a:t>Severity</a:t>
                      </a:r>
                    </a:p>
                  </a:txBody>
                  <a:tcPr marL="123992" marR="123992"/>
                </a:tc>
                <a:tc>
                  <a:txBody>
                    <a:bodyPr/>
                    <a:lstStyle/>
                    <a:p>
                      <a:r>
                        <a:rPr lang="en-GB" dirty="0"/>
                        <a:t>Numeric indication of seriousness from 1-25</a:t>
                      </a:r>
                    </a:p>
                  </a:txBody>
                  <a:tcPr marL="123992" marR="123992"/>
                </a:tc>
                <a:extLst>
                  <a:ext uri="{0D108BD9-81ED-4DB2-BD59-A6C34878D82A}">
                    <a16:rowId xmlns:a16="http://schemas.microsoft.com/office/drawing/2014/main" val="10003"/>
                  </a:ext>
                </a:extLst>
              </a:tr>
              <a:tr h="370840">
                <a:tc>
                  <a:txBody>
                    <a:bodyPr/>
                    <a:lstStyle/>
                    <a:p>
                      <a:r>
                        <a:rPr lang="en-GB" b="1" dirty="0"/>
                        <a:t>State</a:t>
                      </a:r>
                    </a:p>
                  </a:txBody>
                  <a:tcPr marL="123992" marR="123992"/>
                </a:tc>
                <a:tc>
                  <a:txBody>
                    <a:bodyPr/>
                    <a:lstStyle/>
                    <a:p>
                      <a:r>
                        <a:rPr lang="en-GB" dirty="0"/>
                        <a:t>Internal state code for the database engine</a:t>
                      </a:r>
                      <a:r>
                        <a:rPr lang="en-GB" baseline="0" dirty="0"/>
                        <a:t> condition</a:t>
                      </a:r>
                      <a:endParaRPr lang="en-GB" dirty="0"/>
                    </a:p>
                  </a:txBody>
                  <a:tcPr marL="123992" marR="123992"/>
                </a:tc>
                <a:extLst>
                  <a:ext uri="{0D108BD9-81ED-4DB2-BD59-A6C34878D82A}">
                    <a16:rowId xmlns:a16="http://schemas.microsoft.com/office/drawing/2014/main" val="10004"/>
                  </a:ext>
                </a:extLst>
              </a:tr>
              <a:tr h="370840">
                <a:tc>
                  <a:txBody>
                    <a:bodyPr/>
                    <a:lstStyle/>
                    <a:p>
                      <a:r>
                        <a:rPr lang="en-GB" b="1" dirty="0"/>
                        <a:t>Procedure</a:t>
                      </a:r>
                    </a:p>
                  </a:txBody>
                  <a:tcPr marL="123992" marR="123992"/>
                </a:tc>
                <a:tc>
                  <a:txBody>
                    <a:bodyPr/>
                    <a:lstStyle/>
                    <a:p>
                      <a:r>
                        <a:rPr lang="en-GB" dirty="0"/>
                        <a:t>The name of the stored procedure or trigger in</a:t>
                      </a:r>
                      <a:r>
                        <a:rPr lang="en-GB" baseline="0" dirty="0"/>
                        <a:t> which the error occurred</a:t>
                      </a:r>
                      <a:endParaRPr lang="en-GB" dirty="0"/>
                    </a:p>
                  </a:txBody>
                  <a:tcPr marL="123992" marR="123992"/>
                </a:tc>
                <a:extLst>
                  <a:ext uri="{0D108BD9-81ED-4DB2-BD59-A6C34878D82A}">
                    <a16:rowId xmlns:a16="http://schemas.microsoft.com/office/drawing/2014/main" val="10005"/>
                  </a:ext>
                </a:extLst>
              </a:tr>
              <a:tr h="370840">
                <a:tc>
                  <a:txBody>
                    <a:bodyPr/>
                    <a:lstStyle/>
                    <a:p>
                      <a:r>
                        <a:rPr lang="en-GB" b="1" dirty="0"/>
                        <a:t>Line number</a:t>
                      </a:r>
                    </a:p>
                  </a:txBody>
                  <a:tcPr marL="123992" marR="123992"/>
                </a:tc>
                <a:tc>
                  <a:txBody>
                    <a:bodyPr/>
                    <a:lstStyle/>
                    <a:p>
                      <a:r>
                        <a:rPr lang="en-GB" dirty="0"/>
                        <a:t>Which statement in the batch</a:t>
                      </a:r>
                      <a:r>
                        <a:rPr lang="en-GB" baseline="0" dirty="0"/>
                        <a:t> or</a:t>
                      </a:r>
                      <a:r>
                        <a:rPr lang="en-GB" dirty="0"/>
                        <a:t> procedure generated</a:t>
                      </a:r>
                      <a:r>
                        <a:rPr lang="en-GB" baseline="0" dirty="0"/>
                        <a:t> the error</a:t>
                      </a:r>
                      <a:endParaRPr lang="en-GB" dirty="0"/>
                    </a:p>
                  </a:txBody>
                  <a:tcPr marL="123992" marR="123992"/>
                </a:tc>
                <a:extLst>
                  <a:ext uri="{0D108BD9-81ED-4DB2-BD59-A6C34878D82A}">
                    <a16:rowId xmlns:a16="http://schemas.microsoft.com/office/drawing/2014/main" val="10006"/>
                  </a:ext>
                </a:extLst>
              </a:tr>
            </a:tbl>
          </a:graphicData>
        </a:graphic>
      </p:graphicFrame>
      <p:sp>
        <p:nvSpPr>
          <p:cNvPr id="5" name="Content Placeholder 6"/>
          <p:cNvSpPr txBox="1">
            <a:spLocks/>
          </p:cNvSpPr>
          <p:nvPr/>
        </p:nvSpPr>
        <p:spPr>
          <a:xfrm>
            <a:off x="379413" y="3943350"/>
            <a:ext cx="11525250" cy="2735263"/>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t>In SQL Server (</a:t>
            </a:r>
            <a:r>
              <a:rPr lang="en-GB" u="sng" dirty="0"/>
              <a:t>not</a:t>
            </a:r>
            <a:r>
              <a:rPr lang="en-GB" dirty="0"/>
              <a:t> Azure SQL Database):</a:t>
            </a:r>
          </a:p>
          <a:p>
            <a:pPr lvl="1"/>
            <a:r>
              <a:rPr lang="en-GB" dirty="0"/>
              <a:t>Error messages are in </a:t>
            </a:r>
            <a:r>
              <a:rPr lang="en-GB" b="1" dirty="0" err="1"/>
              <a:t>sys.messages</a:t>
            </a:r>
            <a:endParaRPr lang="en-GB" dirty="0"/>
          </a:p>
          <a:p>
            <a:pPr lvl="1"/>
            <a:r>
              <a:rPr lang="en-GB" dirty="0"/>
              <a:t>You can add custom messages using </a:t>
            </a:r>
            <a:r>
              <a:rPr lang="en-GB" b="1" dirty="0" err="1"/>
              <a:t>sp_addmessage</a:t>
            </a:r>
            <a:endParaRPr lang="en-GB" b="1" dirty="0"/>
          </a:p>
        </p:txBody>
      </p:sp>
    </p:spTree>
    <p:extLst>
      <p:ext uri="{BB962C8B-B14F-4D97-AF65-F5344CB8AC3E}">
        <p14:creationId xmlns:p14="http://schemas.microsoft.com/office/powerpoint/2010/main" val="125489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Raising Errors</a:t>
            </a:r>
          </a:p>
        </p:txBody>
      </p:sp>
      <p:sp>
        <p:nvSpPr>
          <p:cNvPr id="3" name="Content Placeholder 2"/>
          <p:cNvSpPr>
            <a:spLocks noGrp="1"/>
          </p:cNvSpPr>
          <p:nvPr>
            <p:ph sz="quarter" idx="10"/>
          </p:nvPr>
        </p:nvSpPr>
        <p:spPr>
          <a:xfrm>
            <a:off x="272256" y="1245702"/>
            <a:ext cx="11550649" cy="5168593"/>
          </a:xfrm>
        </p:spPr>
        <p:txBody>
          <a:bodyPr/>
          <a:lstStyle/>
          <a:p>
            <a:r>
              <a:rPr lang="en-GB" dirty="0"/>
              <a:t>The RAISERROR Command</a:t>
            </a:r>
          </a:p>
          <a:p>
            <a:pPr lvl="1"/>
            <a:r>
              <a:rPr lang="en-GB" dirty="0"/>
              <a:t>Raise a user-defined error in </a:t>
            </a:r>
            <a:r>
              <a:rPr lang="en-GB" b="1" dirty="0" err="1"/>
              <a:t>sys.messages</a:t>
            </a:r>
            <a:r>
              <a:rPr lang="en-GB" dirty="0"/>
              <a:t> (SQL Server only)</a:t>
            </a:r>
          </a:p>
          <a:p>
            <a:pPr lvl="1"/>
            <a:r>
              <a:rPr lang="en-GB" dirty="0"/>
              <a:t>Raise an explicit error message, severity, and state (SQL Server and Azure SQL Database)</a:t>
            </a:r>
          </a:p>
          <a:p>
            <a:pPr lvl="1"/>
            <a:endParaRPr lang="en-GB" dirty="0"/>
          </a:p>
          <a:p>
            <a:r>
              <a:rPr lang="en-GB" dirty="0"/>
              <a:t>The THROW Command</a:t>
            </a:r>
          </a:p>
          <a:p>
            <a:pPr lvl="1"/>
            <a:r>
              <a:rPr lang="en-GB" dirty="0"/>
              <a:t>Replacement for RAISERROR</a:t>
            </a:r>
          </a:p>
          <a:p>
            <a:pPr lvl="1"/>
            <a:r>
              <a:rPr lang="en-GB" dirty="0"/>
              <a:t>Throw explicit error number, message, and state (severity is 16)</a:t>
            </a:r>
          </a:p>
          <a:p>
            <a:pPr lvl="1"/>
            <a:r>
              <a:rPr lang="en-GB" dirty="0"/>
              <a:t>Re-throw existing error</a:t>
            </a:r>
          </a:p>
        </p:txBody>
      </p:sp>
      <p:sp>
        <p:nvSpPr>
          <p:cNvPr id="5" name="Rounded Rectangle 4"/>
          <p:cNvSpPr/>
          <p:nvPr/>
        </p:nvSpPr>
        <p:spPr bwMode="auto">
          <a:xfrm>
            <a:off x="3242310" y="3220874"/>
            <a:ext cx="4587240" cy="609124"/>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RAISERROR (‘An Error Occurred‘, 16, 0); </a:t>
            </a:r>
          </a:p>
        </p:txBody>
      </p:sp>
      <p:sp>
        <p:nvSpPr>
          <p:cNvPr id="6" name="Rounded Rectangle 5"/>
          <p:cNvSpPr/>
          <p:nvPr/>
        </p:nvSpPr>
        <p:spPr bwMode="auto">
          <a:xfrm>
            <a:off x="3242310" y="6040512"/>
            <a:ext cx="4587240" cy="609124"/>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THROW 50001, </a:t>
            </a:r>
            <a:r>
              <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‘An Error Occurred‘, 0; </a:t>
            </a:r>
          </a:p>
        </p:txBody>
      </p:sp>
    </p:spTree>
    <p:extLst>
      <p:ext uri="{BB962C8B-B14F-4D97-AF65-F5344CB8AC3E}">
        <p14:creationId xmlns:p14="http://schemas.microsoft.com/office/powerpoint/2010/main" val="84580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01 - Raising Errors</a:t>
            </a:r>
          </a:p>
        </p:txBody>
      </p:sp>
    </p:spTree>
    <p:extLst>
      <p:ext uri="{BB962C8B-B14F-4D97-AF65-F5344CB8AC3E}">
        <p14:creationId xmlns:p14="http://schemas.microsoft.com/office/powerpoint/2010/main" val="407529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Catching and Handling Errors</a:t>
            </a:r>
          </a:p>
        </p:txBody>
      </p:sp>
      <p:sp>
        <p:nvSpPr>
          <p:cNvPr id="4" name="Content Placeholder 3"/>
          <p:cNvSpPr>
            <a:spLocks noGrp="1"/>
          </p:cNvSpPr>
          <p:nvPr>
            <p:ph sz="quarter" idx="10"/>
          </p:nvPr>
        </p:nvSpPr>
        <p:spPr>
          <a:xfrm>
            <a:off x="172245" y="1245702"/>
            <a:ext cx="8900318" cy="5168593"/>
          </a:xfrm>
        </p:spPr>
        <p:txBody>
          <a:bodyPr/>
          <a:lstStyle/>
          <a:p>
            <a:r>
              <a:rPr lang="en-GB" dirty="0"/>
              <a:t>Use a TRY…CATCH Block</a:t>
            </a:r>
          </a:p>
          <a:p>
            <a:r>
              <a:rPr lang="en-GB" dirty="0"/>
              <a:t>Handle errors in the CATCH block</a:t>
            </a:r>
          </a:p>
          <a:p>
            <a:pPr lvl="1"/>
            <a:r>
              <a:rPr lang="en-GB" dirty="0"/>
              <a:t>Get error information:</a:t>
            </a:r>
          </a:p>
          <a:p>
            <a:pPr lvl="2"/>
            <a:r>
              <a:rPr lang="en-GB" sz="1800" dirty="0"/>
              <a:t>@@ERROR</a:t>
            </a:r>
          </a:p>
          <a:p>
            <a:pPr lvl="2"/>
            <a:r>
              <a:rPr lang="en-GB" sz="1800" dirty="0"/>
              <a:t>ERROR_NUMBER()</a:t>
            </a:r>
          </a:p>
          <a:p>
            <a:pPr lvl="2"/>
            <a:r>
              <a:rPr lang="en-GB" sz="1800" dirty="0"/>
              <a:t>ERROR_MESSAGE()</a:t>
            </a:r>
          </a:p>
          <a:p>
            <a:pPr lvl="2"/>
            <a:r>
              <a:rPr lang="en-GB" sz="1800" dirty="0"/>
              <a:t>ERROR_SEVERITY()</a:t>
            </a:r>
          </a:p>
          <a:p>
            <a:pPr lvl="2"/>
            <a:r>
              <a:rPr lang="en-GB" sz="1800" dirty="0"/>
              <a:t>ERROR_STATE()</a:t>
            </a:r>
          </a:p>
          <a:p>
            <a:pPr lvl="2"/>
            <a:r>
              <a:rPr lang="en-GB" sz="1800" dirty="0"/>
              <a:t>ERROR_PROCEDURE()</a:t>
            </a:r>
          </a:p>
          <a:p>
            <a:pPr lvl="2"/>
            <a:r>
              <a:rPr lang="en-GB" sz="1800" dirty="0"/>
              <a:t>ERROR_LINE()</a:t>
            </a:r>
          </a:p>
          <a:p>
            <a:pPr lvl="1"/>
            <a:r>
              <a:rPr lang="en-GB" dirty="0"/>
              <a:t>Execute custom correction or logging code</a:t>
            </a:r>
          </a:p>
          <a:p>
            <a:pPr lvl="1"/>
            <a:r>
              <a:rPr lang="en-GB" dirty="0"/>
              <a:t>Re-throw the original error, or throw a custom error</a:t>
            </a:r>
          </a:p>
        </p:txBody>
      </p:sp>
      <p:sp>
        <p:nvSpPr>
          <p:cNvPr id="5" name="Rounded Rectangle 4"/>
          <p:cNvSpPr/>
          <p:nvPr/>
        </p:nvSpPr>
        <p:spPr bwMode="auto">
          <a:xfrm>
            <a:off x="6557962" y="1568525"/>
            <a:ext cx="5436394" cy="3167782"/>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DECLARE @Discount INT =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BEGIN TRY</a:t>
            </a: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UPDATE </a:t>
            </a:r>
            <a:r>
              <a:rPr kumimoji="0" lang="en-GB" sz="1800" b="0"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rPr>
              <a:t>Production.Product</a:t>
            </a: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SET</a:t>
            </a:r>
            <a:r>
              <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Price = Price</a:t>
            </a:r>
            <a:r>
              <a:rPr kumimoji="0" lang="en-GB" sz="1800" b="0" i="0" u="none" strike="noStrike" kern="0" cap="none" spc="0" normalizeH="0" noProof="0" dirty="0">
                <a:ln>
                  <a:noFill/>
                </a:ln>
                <a:solidFill>
                  <a:srgbClr val="000000"/>
                </a:solidFill>
                <a:effectLst/>
                <a:uLnTx/>
                <a:uFillTx/>
                <a:latin typeface="Segoe UI" panose="020B0502040204020203" pitchFamily="34" charset="0"/>
                <a:cs typeface="Segoe UI" panose="020B0502040204020203" pitchFamily="34" charset="0"/>
              </a:rPr>
              <a:t> / @Discount</a:t>
            </a:r>
          </a:p>
          <a:p>
            <a:pPr marL="0" marR="0" lvl="0" indent="0" defTabSz="914400" eaLnBrk="0" fontAlgn="auto" latinLnBrk="0" hangingPunct="0">
              <a:lnSpc>
                <a:spcPct val="100000"/>
              </a:lnSpc>
              <a:spcBef>
                <a:spcPts val="0"/>
              </a:spcBef>
              <a:spcAft>
                <a:spcPts val="0"/>
              </a:spcAft>
              <a:buClrTx/>
              <a:buSzTx/>
              <a:buFontTx/>
              <a:buNone/>
              <a:tabLst/>
              <a:defRPr/>
            </a:pPr>
            <a:r>
              <a:rPr lang="en-GB" kern="0" baseline="0" dirty="0">
                <a:solidFill>
                  <a:srgbClr val="000000"/>
                </a:solidFill>
                <a:latin typeface="Segoe UI" panose="020B0502040204020203" pitchFamily="34" charset="0"/>
                <a:cs typeface="Segoe UI" panose="020B0502040204020203" pitchFamily="34" charset="0"/>
              </a:rPr>
              <a:t>END</a:t>
            </a:r>
            <a:r>
              <a:rPr lang="en-GB" kern="0" dirty="0">
                <a:solidFill>
                  <a:srgbClr val="000000"/>
                </a:solidFill>
                <a:latin typeface="Segoe UI" panose="020B0502040204020203" pitchFamily="34" charset="0"/>
                <a:cs typeface="Segoe UI" panose="020B0502040204020203" pitchFamily="34" charset="0"/>
              </a:rPr>
              <a:t> TRY</a:t>
            </a: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BEGIN CATCH</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PRINT ERROR_MESSAGE();</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THROW 50001, ‘An error occurred’,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END CATCH;</a:t>
            </a:r>
          </a:p>
          <a:p>
            <a:pPr marL="0" marR="0" lvl="0" indent="0" defTabSz="914400" eaLnBrk="0" fontAlgn="auto" latinLnBrk="0" hangingPunct="0">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105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02 - Catching and Handling Errors</a:t>
            </a:r>
          </a:p>
        </p:txBody>
      </p:sp>
    </p:spTree>
    <p:extLst>
      <p:ext uri="{BB962C8B-B14F-4D97-AF65-F5344CB8AC3E}">
        <p14:creationId xmlns:p14="http://schemas.microsoft.com/office/powerpoint/2010/main" val="413759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Transactions</a:t>
            </a:r>
          </a:p>
        </p:txBody>
      </p:sp>
      <p:sp>
        <p:nvSpPr>
          <p:cNvPr id="3" name="Content Placeholder 2"/>
          <p:cNvSpPr>
            <a:spLocks noGrp="1"/>
          </p:cNvSpPr>
          <p:nvPr>
            <p:ph sz="quarter" idx="10"/>
          </p:nvPr>
        </p:nvSpPr>
        <p:spPr>
          <a:xfrm>
            <a:off x="379413" y="1135856"/>
            <a:ext cx="11525250" cy="5542758"/>
          </a:xfrm>
        </p:spPr>
        <p:txBody>
          <a:bodyPr/>
          <a:lstStyle/>
          <a:p>
            <a:r>
              <a:rPr lang="en-GB" dirty="0"/>
              <a:t>A transaction is a group of tasks defining a unit of work</a:t>
            </a:r>
          </a:p>
          <a:p>
            <a:r>
              <a:rPr lang="en-GB" dirty="0"/>
              <a:t>The entire unit must succeed or fail together—no partial completion is permitted</a:t>
            </a:r>
          </a:p>
          <a:p>
            <a:endParaRPr lang="en-GB" dirty="0"/>
          </a:p>
          <a:p>
            <a:endParaRPr lang="en-GB" dirty="0"/>
          </a:p>
          <a:p>
            <a:r>
              <a:rPr lang="en-GB" dirty="0"/>
              <a:t>Individual data modification statements are automatically treated as standalone transactions</a:t>
            </a:r>
          </a:p>
          <a:p>
            <a:r>
              <a:rPr lang="en-GB" dirty="0"/>
              <a:t>SQL Server uses locking mechanisms and the transaction log to support transactions </a:t>
            </a:r>
          </a:p>
          <a:p>
            <a:endParaRPr lang="en-GB" dirty="0"/>
          </a:p>
        </p:txBody>
      </p:sp>
      <p:sp>
        <p:nvSpPr>
          <p:cNvPr id="5" name="AutoShape 3"/>
          <p:cNvSpPr>
            <a:spLocks noChangeArrowheads="1"/>
          </p:cNvSpPr>
          <p:nvPr/>
        </p:nvSpPr>
        <p:spPr bwMode="auto">
          <a:xfrm>
            <a:off x="2433487" y="3012730"/>
            <a:ext cx="6531920"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Segoe UI" panose="020B0502040204020203" pitchFamily="34" charset="0"/>
                <a:cs typeface="Segoe UI" panose="020B0502040204020203" pitchFamily="34" charset="0"/>
              </a:rPr>
              <a:t>--Two tasks that make up a unit of work</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Segoe UI" panose="020B0502040204020203" pitchFamily="34" charset="0"/>
                <a:cs typeface="Segoe UI" panose="020B0502040204020203" pitchFamily="34" charset="0"/>
              </a:rPr>
              <a:t>INSERT INTO </a:t>
            </a:r>
            <a:r>
              <a:rPr kumimoji="0" lang="en-US" sz="2000" i="0" u="none" strike="noStrike" kern="0" cap="none" spc="0" normalizeH="0" baseline="0" noProof="0" dirty="0" err="1">
                <a:ln>
                  <a:noFill/>
                </a:ln>
                <a:effectLst/>
                <a:uLnTx/>
                <a:uFillTx/>
                <a:latin typeface="Segoe UI" panose="020B0502040204020203" pitchFamily="34" charset="0"/>
                <a:cs typeface="Segoe UI" panose="020B0502040204020203" pitchFamily="34" charset="0"/>
              </a:rPr>
              <a:t>Sales.Order</a:t>
            </a:r>
            <a:r>
              <a:rPr kumimoji="0" lang="en-US" sz="2000" i="0" u="none" strike="noStrike" kern="0" cap="none" spc="0" normalizeH="0" baseline="0" noProof="0" dirty="0">
                <a:ln>
                  <a:noFill/>
                </a:ln>
                <a:effectLst/>
                <a:uLnTx/>
                <a:uFillTx/>
                <a:latin typeface="Segoe UI" panose="020B0502040204020203" pitchFamily="34" charset="0"/>
                <a:cs typeface="Segoe UI" panose="020B0502040204020203"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Segoe UI" panose="020B0502040204020203" pitchFamily="34" charset="0"/>
                <a:cs typeface="Segoe UI" panose="020B0502040204020203" pitchFamily="34" charset="0"/>
              </a:rPr>
              <a:t>INSERT INTO </a:t>
            </a:r>
            <a:r>
              <a:rPr kumimoji="0" lang="en-US" sz="2000" i="0" u="none" strike="noStrike" kern="0" cap="none" spc="0" normalizeH="0" baseline="0" noProof="0" dirty="0" err="1">
                <a:ln>
                  <a:noFill/>
                </a:ln>
                <a:effectLst/>
                <a:uLnTx/>
                <a:uFillTx/>
                <a:latin typeface="Segoe UI" panose="020B0502040204020203" pitchFamily="34" charset="0"/>
                <a:cs typeface="Segoe UI" panose="020B0502040204020203" pitchFamily="34" charset="0"/>
              </a:rPr>
              <a:t>Sales.OrderDetail</a:t>
            </a:r>
            <a:r>
              <a:rPr kumimoji="0" lang="en-US" sz="2000" i="0" u="none" strike="noStrike" kern="0" cap="none" spc="0" normalizeH="0" baseline="0" noProof="0" dirty="0">
                <a:ln>
                  <a:noFill/>
                </a:ln>
                <a:effectLst/>
                <a:uLnTx/>
                <a:uFillTx/>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02599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Explicit Transactions</a:t>
            </a:r>
          </a:p>
        </p:txBody>
      </p:sp>
      <p:sp>
        <p:nvSpPr>
          <p:cNvPr id="3" name="Content Placeholder 2"/>
          <p:cNvSpPr>
            <a:spLocks noGrp="1"/>
          </p:cNvSpPr>
          <p:nvPr>
            <p:ph sz="quarter" idx="10"/>
          </p:nvPr>
        </p:nvSpPr>
        <p:spPr>
          <a:xfrm>
            <a:off x="379413" y="1050131"/>
            <a:ext cx="6557168" cy="5628483"/>
          </a:xfrm>
        </p:spPr>
        <p:txBody>
          <a:bodyPr/>
          <a:lstStyle/>
          <a:p>
            <a:r>
              <a:rPr lang="en-GB" sz="2800" dirty="0"/>
              <a:t>Use BEGIN TRANSACTION to start a transaction</a:t>
            </a:r>
          </a:p>
          <a:p>
            <a:r>
              <a:rPr lang="en-GB" sz="2800" dirty="0"/>
              <a:t>USE COMMIT TRANSACTION to complete a transaction</a:t>
            </a:r>
          </a:p>
          <a:p>
            <a:r>
              <a:rPr lang="en-GB" sz="2800" dirty="0"/>
              <a:t>USE ROLLBACK TRANSACTION to cancel a transaction</a:t>
            </a:r>
          </a:p>
          <a:p>
            <a:pPr lvl="1"/>
            <a:r>
              <a:rPr lang="en-GB" sz="2400" dirty="0"/>
              <a:t>Or enable XACT_ABORT to automatically rollback on error</a:t>
            </a:r>
          </a:p>
          <a:p>
            <a:r>
              <a:rPr lang="en-GB" sz="2800" dirty="0"/>
              <a:t>Use @@TRANCOUNT and  XACT_STATE() to check transaction status</a:t>
            </a:r>
          </a:p>
          <a:p>
            <a:endParaRPr lang="en-GB" sz="2800" dirty="0"/>
          </a:p>
        </p:txBody>
      </p:sp>
      <p:sp>
        <p:nvSpPr>
          <p:cNvPr id="4" name="Rounded Rectangle 3"/>
          <p:cNvSpPr/>
          <p:nvPr/>
        </p:nvSpPr>
        <p:spPr bwMode="auto">
          <a:xfrm>
            <a:off x="7093744" y="1568525"/>
            <a:ext cx="4900612" cy="4553669"/>
          </a:xfrm>
          <a:prstGeom prst="roundRect">
            <a:avLst/>
          </a:prstGeom>
          <a:solidFill>
            <a:srgbClr val="8DACD0">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BEGIN TRY</a:t>
            </a:r>
          </a:p>
          <a:p>
            <a:pPr marL="0" marR="0" lvl="0" indent="0" defTabSz="914400" eaLnBrk="0" fontAlgn="auto" latinLnBrk="0" hangingPunct="0">
              <a:lnSpc>
                <a:spcPct val="100000"/>
              </a:lnSpc>
              <a:spcBef>
                <a:spcPts val="0"/>
              </a:spcBef>
              <a:spcAft>
                <a:spcPts val="0"/>
              </a:spcAft>
              <a:buClrTx/>
              <a:buSzTx/>
              <a:buFontTx/>
              <a:buNone/>
              <a:tabLst/>
              <a:defRPr/>
            </a:pPr>
            <a:r>
              <a:rPr lang="en-GB" b="1" kern="0" dirty="0">
                <a:solidFill>
                  <a:srgbClr val="000000"/>
                </a:solidFill>
                <a:latin typeface="Segoe UI" panose="020B0502040204020203" pitchFamily="34" charset="0"/>
                <a:cs typeface="Segoe UI" panose="020B0502040204020203" pitchFamily="34" charset="0"/>
              </a:rPr>
              <a:t>  BEGIN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INSERT INTO </a:t>
            </a:r>
            <a:r>
              <a:rPr lang="en-GB" kern="0" dirty="0" err="1">
                <a:solidFill>
                  <a:srgbClr val="000000"/>
                </a:solidFill>
                <a:latin typeface="Segoe UI" panose="020B0502040204020203" pitchFamily="34" charset="0"/>
                <a:cs typeface="Segoe UI" panose="020B0502040204020203" pitchFamily="34" charset="0"/>
              </a:rPr>
              <a:t>Sales.Order</a:t>
            </a:r>
            <a:r>
              <a:rPr lang="en-GB" kern="0" dirty="0">
                <a:solidFill>
                  <a:srgbClr val="000000"/>
                </a:solidFill>
                <a:latin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INSERT INTO </a:t>
            </a:r>
            <a:r>
              <a:rPr lang="en-GB" kern="0" dirty="0" err="1">
                <a:solidFill>
                  <a:srgbClr val="000000"/>
                </a:solidFill>
                <a:latin typeface="Segoe UI" panose="020B0502040204020203" pitchFamily="34" charset="0"/>
                <a:cs typeface="Segoe UI" panose="020B0502040204020203" pitchFamily="34" charset="0"/>
              </a:rPr>
              <a:t>Sales.OrderDetail</a:t>
            </a:r>
            <a:r>
              <a:rPr lang="en-GB" kern="0" dirty="0">
                <a:solidFill>
                  <a:srgbClr val="000000"/>
                </a:solidFill>
                <a:latin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b="1" kern="0" dirty="0">
                <a:solidFill>
                  <a:srgbClr val="000000"/>
                </a:solidFill>
                <a:latin typeface="Segoe UI" panose="020B0502040204020203" pitchFamily="34" charset="0"/>
                <a:cs typeface="Segoe UI" panose="020B0502040204020203" pitchFamily="34" charset="0"/>
              </a:rPr>
              <a:t>COMMIT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baseline="0" dirty="0">
                <a:solidFill>
                  <a:srgbClr val="000000"/>
                </a:solidFill>
                <a:latin typeface="Segoe UI" panose="020B0502040204020203" pitchFamily="34" charset="0"/>
                <a:cs typeface="Segoe UI" panose="020B0502040204020203" pitchFamily="34" charset="0"/>
              </a:rPr>
              <a:t>END</a:t>
            </a:r>
            <a:r>
              <a:rPr lang="en-GB" kern="0" dirty="0">
                <a:solidFill>
                  <a:srgbClr val="000000"/>
                </a:solidFill>
                <a:latin typeface="Segoe UI" panose="020B0502040204020203" pitchFamily="34" charset="0"/>
                <a:cs typeface="Segoe UI" panose="020B0502040204020203" pitchFamily="34" charset="0"/>
              </a:rPr>
              <a:t> TRY</a:t>
            </a:r>
            <a:endParaRPr kumimoji="0" lang="en-GB" sz="18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BEGIN CATCH</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IF @@TRANCOUNT &gt;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BEGIN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a:t>
            </a:r>
            <a:r>
              <a:rPr lang="en-GB" b="1" kern="0" dirty="0">
                <a:solidFill>
                  <a:srgbClr val="000000"/>
                </a:solidFill>
                <a:latin typeface="Segoe UI" panose="020B0502040204020203" pitchFamily="34" charset="0"/>
                <a:cs typeface="Segoe UI" panose="020B0502040204020203" pitchFamily="34" charset="0"/>
              </a:rPr>
              <a:t>ROLLBACK TRANSACTION</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END</a:t>
            </a:r>
          </a:p>
          <a:p>
            <a:pPr eaLnBrk="0" hangingPunct="0"/>
            <a:r>
              <a:rPr lang="en-GB" kern="0" dirty="0">
                <a:solidFill>
                  <a:srgbClr val="000000"/>
                </a:solidFill>
                <a:latin typeface="Segoe UI" panose="020B0502040204020203" pitchFamily="34" charset="0"/>
                <a:cs typeface="Segoe UI" panose="020B0502040204020203" pitchFamily="34" charset="0"/>
              </a:rPr>
              <a:t>  PRINT ERROR_MESSAGE();</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  THROW 50001, ‘An error occurred’, 0;</a:t>
            </a:r>
          </a:p>
          <a:p>
            <a:pPr marL="0" marR="0" lvl="0" indent="0" defTabSz="914400" eaLnBrk="0" fontAlgn="auto" latinLnBrk="0" hangingPunct="0">
              <a:lnSpc>
                <a:spcPct val="100000"/>
              </a:lnSpc>
              <a:spcBef>
                <a:spcPts val="0"/>
              </a:spcBef>
              <a:spcAft>
                <a:spcPts val="0"/>
              </a:spcAft>
              <a:buClrTx/>
              <a:buSzTx/>
              <a:buFontTx/>
              <a:buNone/>
              <a:tabLst/>
              <a:defRPr/>
            </a:pPr>
            <a:r>
              <a:rPr lang="en-GB" kern="0" dirty="0">
                <a:solidFill>
                  <a:srgbClr val="000000"/>
                </a:solidFill>
                <a:latin typeface="Segoe UI" panose="020B0502040204020203" pitchFamily="34" charset="0"/>
                <a:cs typeface="Segoe UI" panose="020B0502040204020203" pitchFamily="34" charset="0"/>
              </a:rPr>
              <a:t>END CATCH;</a:t>
            </a:r>
          </a:p>
        </p:txBody>
      </p:sp>
    </p:spTree>
    <p:extLst>
      <p:ext uri="{BB962C8B-B14F-4D97-AF65-F5344CB8AC3E}">
        <p14:creationId xmlns:p14="http://schemas.microsoft.com/office/powerpoint/2010/main" val="219869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4237</TotalTime>
  <Words>619</Words>
  <Application>Microsoft Office PowerPoint</Application>
  <PresentationFormat>Widescreen</PresentationFormat>
  <Paragraphs>107</Paragraphs>
  <Slides>12</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Segoe</vt:lpstr>
      <vt:lpstr>Segoe UI</vt:lpstr>
      <vt:lpstr>Segoe UI Light</vt:lpstr>
      <vt:lpstr>1_Office Theme</vt:lpstr>
      <vt:lpstr>Presentazione standard di PowerPoint</vt:lpstr>
      <vt:lpstr>Module Overview</vt:lpstr>
      <vt:lpstr>Errors and Error Messages</vt:lpstr>
      <vt:lpstr>Raising Errors</vt:lpstr>
      <vt:lpstr>01 - Raising Errors</vt:lpstr>
      <vt:lpstr>Catching and Handling Errors</vt:lpstr>
      <vt:lpstr>02 - Catching and Handling Errors</vt:lpstr>
      <vt:lpstr>Introduction to Transactions</vt:lpstr>
      <vt:lpstr>Implementing Explicit Transactions</vt:lpstr>
      <vt:lpstr>03 - Implementing Transactions</vt:lpstr>
      <vt:lpstr>Error Handling and Transactions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Fulgoni Doriana</cp:lastModifiedBy>
  <cp:revision>134</cp:revision>
  <dcterms:created xsi:type="dcterms:W3CDTF">2013-02-15T23:12:42Z</dcterms:created>
  <dcterms:modified xsi:type="dcterms:W3CDTF">2022-05-29T21:12:48Z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