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c846b2fd4_0_0:notes"/>
          <p:cNvSpPr txBox="1"/>
          <p:nvPr>
            <p:ph idx="12" type="sldNum"/>
          </p:nvPr>
        </p:nvSpPr>
        <p:spPr>
          <a:xfrm>
            <a:off x="3910605" y="8677481"/>
            <a:ext cx="2932345" cy="4512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g2ac846b2fd4_0_0:notes"/>
          <p:cNvSpPr/>
          <p:nvPr>
            <p:ph idx="2" type="sldImg"/>
          </p:nvPr>
        </p:nvSpPr>
        <p:spPr>
          <a:xfrm>
            <a:off x="89028" y="678014"/>
            <a:ext cx="6674284" cy="347208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2ac846b2fd4_0_0:notes"/>
          <p:cNvSpPr txBox="1"/>
          <p:nvPr>
            <p:ph idx="1" type="body"/>
          </p:nvPr>
        </p:nvSpPr>
        <p:spPr>
          <a:xfrm>
            <a:off x="903143" y="4375568"/>
            <a:ext cx="5039446" cy="4075158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846b2fd4_0_13:notes"/>
          <p:cNvSpPr txBox="1"/>
          <p:nvPr>
            <p:ph idx="12" type="sldNum"/>
          </p:nvPr>
        </p:nvSpPr>
        <p:spPr>
          <a:xfrm>
            <a:off x="3910605" y="8677481"/>
            <a:ext cx="2932345" cy="4512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2ac846b2fd4_0_13:notes"/>
          <p:cNvSpPr/>
          <p:nvPr>
            <p:ph idx="2" type="sldImg"/>
          </p:nvPr>
        </p:nvSpPr>
        <p:spPr>
          <a:xfrm>
            <a:off x="136034" y="683482"/>
            <a:ext cx="6590357" cy="342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2ac846b2fd4_0_13:notes"/>
          <p:cNvSpPr txBox="1"/>
          <p:nvPr>
            <p:ph idx="1" type="body"/>
          </p:nvPr>
        </p:nvSpPr>
        <p:spPr>
          <a:xfrm>
            <a:off x="685443" y="4343083"/>
            <a:ext cx="5485627" cy="4116006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c846b2fcf_0_10:notes"/>
          <p:cNvSpPr txBox="1"/>
          <p:nvPr>
            <p:ph idx="12" type="sldNum"/>
          </p:nvPr>
        </p:nvSpPr>
        <p:spPr>
          <a:xfrm>
            <a:off x="3910605" y="8677481"/>
            <a:ext cx="293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2ac846b2fcf_0_10:notes"/>
          <p:cNvSpPr/>
          <p:nvPr>
            <p:ph idx="2" type="sldImg"/>
          </p:nvPr>
        </p:nvSpPr>
        <p:spPr>
          <a:xfrm>
            <a:off x="136034" y="683482"/>
            <a:ext cx="65904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ac846b2fcf_0_10:notes"/>
          <p:cNvSpPr txBox="1"/>
          <p:nvPr>
            <p:ph idx="1" type="body"/>
          </p:nvPr>
        </p:nvSpPr>
        <p:spPr>
          <a:xfrm>
            <a:off x="685443" y="4343083"/>
            <a:ext cx="54855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c846b2fd4_0_20:notes"/>
          <p:cNvSpPr txBox="1"/>
          <p:nvPr>
            <p:ph idx="12" type="sldNum"/>
          </p:nvPr>
        </p:nvSpPr>
        <p:spPr>
          <a:xfrm>
            <a:off x="3910605" y="8677481"/>
            <a:ext cx="2932345" cy="4512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2ac846b2fd4_0_20:notes"/>
          <p:cNvSpPr/>
          <p:nvPr>
            <p:ph idx="2" type="sldImg"/>
          </p:nvPr>
        </p:nvSpPr>
        <p:spPr>
          <a:xfrm>
            <a:off x="136034" y="683482"/>
            <a:ext cx="6590357" cy="342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g2ac846b2fd4_0_20:notes"/>
          <p:cNvSpPr txBox="1"/>
          <p:nvPr>
            <p:ph idx="1" type="body"/>
          </p:nvPr>
        </p:nvSpPr>
        <p:spPr>
          <a:xfrm>
            <a:off x="685443" y="4343083"/>
            <a:ext cx="5485627" cy="4116006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846b2fcf_0_17:notes"/>
          <p:cNvSpPr txBox="1"/>
          <p:nvPr>
            <p:ph idx="12" type="sldNum"/>
          </p:nvPr>
        </p:nvSpPr>
        <p:spPr>
          <a:xfrm>
            <a:off x="3910605" y="8677481"/>
            <a:ext cx="293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2ac846b2fcf_0_17:notes"/>
          <p:cNvSpPr/>
          <p:nvPr>
            <p:ph idx="2" type="sldImg"/>
          </p:nvPr>
        </p:nvSpPr>
        <p:spPr>
          <a:xfrm>
            <a:off x="136034" y="683482"/>
            <a:ext cx="65904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2ac846b2fcf_0_17:notes"/>
          <p:cNvSpPr txBox="1"/>
          <p:nvPr>
            <p:ph idx="1" type="body"/>
          </p:nvPr>
        </p:nvSpPr>
        <p:spPr>
          <a:xfrm>
            <a:off x="685443" y="4343083"/>
            <a:ext cx="54855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c846b2fcf_0_26:notes"/>
          <p:cNvSpPr txBox="1"/>
          <p:nvPr>
            <p:ph idx="12" type="sldNum"/>
          </p:nvPr>
        </p:nvSpPr>
        <p:spPr>
          <a:xfrm>
            <a:off x="3910605" y="8677481"/>
            <a:ext cx="293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2ac846b2fcf_0_26:notes"/>
          <p:cNvSpPr/>
          <p:nvPr>
            <p:ph idx="2" type="sldImg"/>
          </p:nvPr>
        </p:nvSpPr>
        <p:spPr>
          <a:xfrm>
            <a:off x="136034" y="683482"/>
            <a:ext cx="65904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2ac846b2fcf_0_26:notes"/>
          <p:cNvSpPr txBox="1"/>
          <p:nvPr>
            <p:ph idx="1" type="body"/>
          </p:nvPr>
        </p:nvSpPr>
        <p:spPr>
          <a:xfrm>
            <a:off x="685443" y="4343083"/>
            <a:ext cx="54855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c846b2fcf_0_36:notes"/>
          <p:cNvSpPr txBox="1"/>
          <p:nvPr>
            <p:ph idx="12" type="sldNum"/>
          </p:nvPr>
        </p:nvSpPr>
        <p:spPr>
          <a:xfrm>
            <a:off x="3910605" y="8677481"/>
            <a:ext cx="2932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ac846b2fcf_0_36:notes"/>
          <p:cNvSpPr/>
          <p:nvPr>
            <p:ph idx="2" type="sldImg"/>
          </p:nvPr>
        </p:nvSpPr>
        <p:spPr>
          <a:xfrm>
            <a:off x="136034" y="683482"/>
            <a:ext cx="65904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2ac846b2fcf_0_36:notes"/>
          <p:cNvSpPr txBox="1"/>
          <p:nvPr>
            <p:ph idx="1" type="body"/>
          </p:nvPr>
        </p:nvSpPr>
        <p:spPr>
          <a:xfrm>
            <a:off x="685443" y="4343083"/>
            <a:ext cx="54855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c846b2fd4_0_26:notes"/>
          <p:cNvSpPr txBox="1"/>
          <p:nvPr>
            <p:ph idx="12" type="sldNum"/>
          </p:nvPr>
        </p:nvSpPr>
        <p:spPr>
          <a:xfrm>
            <a:off x="3910605" y="8677481"/>
            <a:ext cx="2932345" cy="451259"/>
          </a:xfrm>
          <a:prstGeom prst="rect">
            <a:avLst/>
          </a:prstGeom>
          <a:noFill/>
          <a:ln>
            <a:noFill/>
          </a:ln>
        </p:spPr>
        <p:txBody>
          <a:bodyPr anchorCtr="0" anchor="b" bIns="46775" lIns="93250" spcFirstLastPara="1" rIns="93250" wrap="square" tIns="46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fr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2ac846b2fd4_0_26:notes"/>
          <p:cNvSpPr/>
          <p:nvPr>
            <p:ph idx="2" type="sldImg"/>
          </p:nvPr>
        </p:nvSpPr>
        <p:spPr>
          <a:xfrm>
            <a:off x="136034" y="683482"/>
            <a:ext cx="6590357" cy="342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g2ac846b2fd4_0_26:notes"/>
          <p:cNvSpPr txBox="1"/>
          <p:nvPr>
            <p:ph idx="1" type="body"/>
          </p:nvPr>
        </p:nvSpPr>
        <p:spPr>
          <a:xfrm>
            <a:off x="685443" y="4343083"/>
            <a:ext cx="5485627" cy="4116006"/>
          </a:xfrm>
          <a:prstGeom prst="rect">
            <a:avLst/>
          </a:prstGeom>
          <a:noFill/>
          <a:ln>
            <a:noFill/>
          </a:ln>
        </p:spPr>
        <p:txBody>
          <a:bodyPr anchorCtr="0" anchor="t" bIns="46775" lIns="93250" spcFirstLastPara="1" rIns="93250" wrap="square" tIns="4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ruvw.com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804960" y="3151710"/>
            <a:ext cx="182880" cy="296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38360" y="3829140"/>
            <a:ext cx="182880" cy="296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12240" y="4766850"/>
            <a:ext cx="180360" cy="524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1564650" y="4040125"/>
            <a:ext cx="601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0070C0"/>
                </a:solidFill>
              </a:rPr>
              <a:t>Microprogrammed Embedded Systems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53600" y="878044"/>
            <a:ext cx="8236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Tic-Tac-Tile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1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Jung </a:t>
            </a:r>
            <a:r>
              <a:rPr b="0" i="0" lang="fr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@gruvw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25" y="257990"/>
            <a:ext cx="1119960" cy="4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3861450" y="2964025"/>
            <a:ext cx="1421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/ 2024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features: checklist (1/</a:t>
            </a:r>
            <a:r>
              <a:rPr lang="fr" sz="3000">
                <a:solidFill>
                  <a:srgbClr val="000000"/>
                </a:solidFill>
              </a:rPr>
              <a:t>4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07250" y="921600"/>
            <a:ext cx="83295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 Processors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ARM9 to control the two screens, the buttons (Left, Right, Up, Down, A, Start, </a:t>
            </a:r>
            <a:r>
              <a:rPr lang="fr" sz="1800">
                <a:solidFill>
                  <a:srgbClr val="000000"/>
                </a:solidFill>
              </a:rPr>
              <a:t>Select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send IPC messages to ARM7 to control sound</a:t>
            </a:r>
            <a:r>
              <a:rPr lang="fr" sz="1800">
                <a:solidFill>
                  <a:srgbClr val="000000"/>
                </a:solidFill>
              </a:rPr>
              <a:t> and Wi-Fi.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ARM7 for audio, touchscreen and Wi-Fi.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1279" lvl="0" marL="34127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Timers / Interrupts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chemeClr val="dk1"/>
                </a:solidFill>
              </a:rPr>
              <a:t>Timer 0: variable speed, game time progress bar.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chemeClr val="dk1"/>
                </a:solidFill>
              </a:rPr>
              <a:t>Timer 1: FREQ_64(60), game state FSM update.	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 </a:t>
            </a:r>
            <a:r>
              <a:rPr lang="fr" sz="1800">
                <a:solidFill>
                  <a:srgbClr val="000000"/>
                </a:solidFill>
              </a:rPr>
              <a:t>2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" sz="1800">
                <a:solidFill>
                  <a:srgbClr val="000000"/>
                </a:solidFill>
              </a:rPr>
              <a:t>TIMER_FREQ_64(10)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button debounce, </a:t>
            </a:r>
            <a:r>
              <a:rPr lang="fr" sz="1800">
                <a:solidFill>
                  <a:srgbClr val="000000"/>
                </a:solidFill>
              </a:rPr>
              <a:t>Wi-Fi spam prevention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features: checklist (</a:t>
            </a:r>
            <a:r>
              <a:rPr lang="fr" sz="3000">
                <a:solidFill>
                  <a:srgbClr val="000000"/>
                </a:solidFill>
              </a:rPr>
              <a:t>2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fr" sz="3000">
                <a:solidFill>
                  <a:srgbClr val="000000"/>
                </a:solidFill>
              </a:rPr>
              <a:t>4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07225" y="785850"/>
            <a:ext cx="83295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127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fr" sz="1800">
                <a:solidFill>
                  <a:srgbClr val="000000"/>
                </a:solidFill>
              </a:rPr>
              <a:t>display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 5 with backgrounds 2 and 3 (ext. rotoscale), used to display the game pieces, and the board background + begin menu.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</a:t>
            </a:r>
            <a:r>
              <a:rPr lang="fr" sz="1800">
                <a:solidFill>
                  <a:srgbClr val="000000"/>
                </a:solidFill>
              </a:rPr>
              <a:t>display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 5 with backgrounds 0 (tiled</a:t>
            </a:r>
            <a:r>
              <a:rPr lang="fr" sz="1800">
                <a:solidFill>
                  <a:srgbClr val="000000"/>
                </a:solidFill>
              </a:rPr>
              <a:t> mode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2 (ext. rotoscale), used to display the settings selection + progress bar, and the game over screen.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1279" lvl="0" marL="34127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Keypad </a:t>
            </a:r>
            <a:endParaRPr b="1" sz="20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Controlling the top game board actions (interrupts):</a:t>
            </a:r>
            <a:endParaRPr b="1"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chemeClr val="dk1"/>
                </a:solidFill>
              </a:rPr>
              <a:t>Left, Right, Up, Down = Move selected cell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chemeClr val="dk1"/>
                </a:solidFill>
              </a:rPr>
              <a:t>A = Place piece on selected cell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Char char="▪"/>
            </a:pPr>
            <a:r>
              <a:rPr lang="fr" sz="1800">
                <a:solidFill>
                  <a:schemeClr val="dk1"/>
                </a:solidFill>
              </a:rPr>
              <a:t>Start = Start, Terminate, Restart game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Char char="▪"/>
            </a:pPr>
            <a:r>
              <a:rPr lang="fr" sz="1800">
                <a:solidFill>
                  <a:schemeClr val="dk1"/>
                </a:solidFill>
              </a:rPr>
              <a:t>Select = Reinitiate NDS pairing (Wi-Fi)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features: checklist (</a:t>
            </a:r>
            <a:r>
              <a:rPr lang="fr" sz="3000">
                <a:solidFill>
                  <a:srgbClr val="000000"/>
                </a:solidFill>
              </a:rPr>
              <a:t>3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fr" sz="3000">
                <a:solidFill>
                  <a:srgbClr val="000000"/>
                </a:solidFill>
              </a:rPr>
              <a:t>4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415800" y="707126"/>
            <a:ext cx="83124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Touchscreen</a:t>
            </a:r>
            <a:r>
              <a:rPr b="0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40" lvl="1" marL="7408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 game settings in the </a:t>
            </a:r>
            <a:r>
              <a:rPr lang="fr" sz="1800">
                <a:solidFill>
                  <a:srgbClr val="000000"/>
                </a:solidFill>
              </a:rPr>
              <a:t>beginning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menu, 6 different touch areas used</a:t>
            </a:r>
            <a:r>
              <a:rPr lang="fr" sz="1800">
                <a:solidFill>
                  <a:srgbClr val="000000"/>
                </a:solidFill>
              </a:rPr>
              <a:t>, select game difficulty (speed) and game mode.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087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touchscreen by polling.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40" lvl="1" marL="7408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background music (MOD format) in the menu.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40" lvl="1" marL="74088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background music (MOD format) is playing during a game.</a:t>
            </a:r>
            <a:b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will speed up depending on the selected game difficulty.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087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Playing 3 sound effects (WAV format): when selecting a setting in the menu, when placing a piece on the board, and at the end of the game.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features: checklist (</a:t>
            </a:r>
            <a:r>
              <a:rPr lang="fr" sz="3000">
                <a:solidFill>
                  <a:srgbClr val="000000"/>
                </a:solidFill>
              </a:rPr>
              <a:t>4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fr" sz="3000">
                <a:solidFill>
                  <a:srgbClr val="000000"/>
                </a:solidFill>
              </a:rPr>
              <a:t>4</a:t>
            </a: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415800" y="666800"/>
            <a:ext cx="83124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127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Sprites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039" lvl="1" marL="740879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rgbClr val="000000"/>
                </a:solidFill>
              </a:rPr>
              <a:t>7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sprites in the project</a:t>
            </a:r>
            <a:r>
              <a:rPr lang="fr" sz="1800">
                <a:solidFill>
                  <a:srgbClr val="000000"/>
                </a:solidFill>
              </a:rPr>
              <a:t>: 4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sprites are used to display the outcome of the game on the Game Over screen: </a:t>
            </a:r>
            <a:r>
              <a:rPr lang="fr" sz="1800">
                <a:solidFill>
                  <a:srgbClr val="000000"/>
                </a:solidFill>
              </a:rPr>
              <a:t>(1)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crown for the winner, each side (2) has their sprite, </a:t>
            </a:r>
            <a:r>
              <a:rPr lang="fr" sz="1800">
                <a:solidFill>
                  <a:srgbClr val="000000"/>
                </a:solidFill>
              </a:rPr>
              <a:t>(1)</a:t>
            </a:r>
            <a:r>
              <a:rPr b="0" i="0" lang="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clock to indicate </a:t>
            </a:r>
            <a:r>
              <a:rPr lang="fr" sz="1800">
                <a:solidFill>
                  <a:srgbClr val="000000"/>
                </a:solidFill>
              </a:rPr>
              <a:t>losing because of timer;</a:t>
            </a:r>
            <a:br>
              <a:rPr lang="fr" sz="1800">
                <a:solidFill>
                  <a:srgbClr val="000000"/>
                </a:solidFill>
              </a:rPr>
            </a:br>
            <a:r>
              <a:rPr lang="fr" sz="1800">
                <a:solidFill>
                  <a:srgbClr val="000000"/>
                </a:solidFill>
              </a:rPr>
              <a:t>3 sprites indicate the status of the NDS connection/pairing (Wi-Fi).</a:t>
            </a:r>
            <a:endParaRPr sz="4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lang="fr" sz="2000">
                <a:solidFill>
                  <a:srgbClr val="000000"/>
                </a:solidFill>
              </a:rPr>
              <a:t>Wi-Fi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Font typeface="Noto Sans Symbols"/>
              <a:buChar char="▪"/>
            </a:pPr>
            <a:r>
              <a:rPr lang="fr" sz="1800">
                <a:solidFill>
                  <a:srgbClr val="000000"/>
                </a:solidFill>
              </a:rPr>
              <a:t>Wi-Fi connection with AP is used to communicate between two NDS and play two player games.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Char char="▪"/>
            </a:pPr>
            <a:r>
              <a:rPr lang="fr" sz="1800">
                <a:solidFill>
                  <a:srgbClr val="000000"/>
                </a:solidFill>
              </a:rPr>
              <a:t>Designed and implemented P2P-BOP protocol to pair two NDS.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Char char="▪"/>
            </a:pPr>
            <a:r>
              <a:rPr lang="fr" sz="1800">
                <a:solidFill>
                  <a:srgbClr val="000000"/>
                </a:solidFill>
              </a:rPr>
              <a:t>Designed and implemented Message Queue and ACK system to avoid packet loss.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9998"/>
              </a:buClr>
              <a:buSzPts val="1800"/>
              <a:buChar char="▪"/>
            </a:pPr>
            <a:r>
              <a:rPr lang="fr" sz="1800">
                <a:solidFill>
                  <a:srgbClr val="000000"/>
                </a:solidFill>
              </a:rPr>
              <a:t>Added simultaneous message action recovery mechanism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392950" y="4619600"/>
            <a:ext cx="4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See project README for more details!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</a:t>
            </a:r>
            <a:r>
              <a:rPr lang="fr" sz="3000">
                <a:solidFill>
                  <a:srgbClr val="000000"/>
                </a:solidFill>
              </a:rPr>
              <a:t>Wi-Fi P2P-BOP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38" y="750250"/>
            <a:ext cx="4424924" cy="427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80082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</a:t>
            </a:r>
            <a:r>
              <a:rPr lang="fr" sz="3000">
                <a:solidFill>
                  <a:srgbClr val="000000"/>
                </a:solidFill>
              </a:rPr>
              <a:t>Wi-Fi Message Queue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712" y="788975"/>
            <a:ext cx="6130575" cy="41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888150" y="114210"/>
            <a:ext cx="75423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NDS project screenshot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373680" y="740490"/>
            <a:ext cx="85713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an image with the final view/s of your project on the actual NDS device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320"/>
              </a:spcBef>
              <a:spcAft>
                <a:spcPts val="120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230" y="1967280"/>
            <a:ext cx="3424142" cy="2737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