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74F4D93-FDEF-4F92-B2EE-C487A98760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5"/>
          </p:nvPr>
        </p:nvSpPr>
        <p:spPr>
          <a:xfrm>
            <a:off x="4048200" y="9712440"/>
            <a:ext cx="3035880" cy="505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D1BE8-BA5F-412C-B987-7163055EC53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955800" y="758880"/>
            <a:ext cx="5182200" cy="38865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934920" y="4897440"/>
            <a:ext cx="5217120" cy="456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 idx="6"/>
          </p:nvPr>
        </p:nvSpPr>
        <p:spPr>
          <a:xfrm>
            <a:off x="4048200" y="9712440"/>
            <a:ext cx="3035880" cy="505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D2521-C0D8-4CC5-9359-630AD634E1C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040" cy="383760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Num" idx="7"/>
          </p:nvPr>
        </p:nvSpPr>
        <p:spPr>
          <a:xfrm>
            <a:off x="4048200" y="9712440"/>
            <a:ext cx="3035880" cy="505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5A0E08-E188-4D38-82ED-1C584DF4BD2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040" cy="383760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 idx="8"/>
          </p:nvPr>
        </p:nvSpPr>
        <p:spPr>
          <a:xfrm>
            <a:off x="4048200" y="9712440"/>
            <a:ext cx="3035880" cy="505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B48361-6231-4D01-942F-A53B99526E2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040" cy="38376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000" cy="460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1371600" y="990720"/>
            <a:ext cx="7771320" cy="151200"/>
            <a:chOff x="1371600" y="990720"/>
            <a:chExt cx="7771320" cy="151200"/>
          </a:xfrm>
        </p:grpSpPr>
        <p:sp>
          <p:nvSpPr>
            <p:cNvPr id="1" name="Rectangle 3"/>
            <p:cNvSpPr/>
            <p:nvPr/>
          </p:nvSpPr>
          <p:spPr>
            <a:xfrm>
              <a:off x="1752480" y="1066680"/>
              <a:ext cx="7390440" cy="7524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Rectangle 4"/>
            <p:cNvSpPr/>
            <p:nvPr/>
          </p:nvSpPr>
          <p:spPr>
            <a:xfrm>
              <a:off x="1371600" y="990720"/>
              <a:ext cx="7771320" cy="7524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AutoShape 5"/>
            <p:cNvSpPr/>
            <p:nvPr/>
          </p:nvSpPr>
          <p:spPr>
            <a:xfrm>
              <a:off x="1371600" y="990720"/>
              <a:ext cx="75240" cy="7524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AutoShape 6"/>
            <p:cNvSpPr/>
            <p:nvPr/>
          </p:nvSpPr>
          <p:spPr>
            <a:xfrm>
              <a:off x="1752480" y="1066680"/>
              <a:ext cx="75240" cy="7524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Rectangle 11" hidden="1"/>
          <p:cNvSpPr/>
          <p:nvPr/>
        </p:nvSpPr>
        <p:spPr>
          <a:xfrm rot="16200000">
            <a:off x="8839080" y="1144080"/>
            <a:ext cx="456120" cy="15120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12" hidden="1"/>
          <p:cNvSpPr/>
          <p:nvPr/>
        </p:nvSpPr>
        <p:spPr>
          <a:xfrm flipH="1" rot="5400000">
            <a:off x="7506720" y="2551320"/>
            <a:ext cx="3042000" cy="75240"/>
          </a:xfrm>
          <a:prstGeom prst="rect">
            <a:avLst/>
          </a:prstGeom>
          <a:solidFill>
            <a:srgbClr val="9abcbb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Rectangle 13" hidden="1"/>
          <p:cNvSpPr/>
          <p:nvPr/>
        </p:nvSpPr>
        <p:spPr>
          <a:xfrm flipH="1" rot="5400000">
            <a:off x="7504200" y="2629800"/>
            <a:ext cx="3199320" cy="7524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AutoShape 14" hidden="1"/>
          <p:cNvSpPr/>
          <p:nvPr/>
        </p:nvSpPr>
        <p:spPr>
          <a:xfrm flipH="1" rot="5400000">
            <a:off x="9088560" y="4214160"/>
            <a:ext cx="30600" cy="75240"/>
          </a:xfrm>
          <a:prstGeom prst="rtTriangle">
            <a:avLst/>
          </a:pr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AutoShape 15" hidden="1"/>
          <p:cNvSpPr/>
          <p:nvPr/>
        </p:nvSpPr>
        <p:spPr>
          <a:xfrm flipH="1" rot="5400000">
            <a:off x="9012600" y="4061880"/>
            <a:ext cx="30600" cy="7524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Line 16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7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7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7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Rectangle 19" hidden="1"/>
          <p:cNvSpPr/>
          <p:nvPr/>
        </p:nvSpPr>
        <p:spPr>
          <a:xfrm>
            <a:off x="0" y="6553080"/>
            <a:ext cx="1180080" cy="30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©ESL/EPFL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" name="Text Box 20" hidden="1"/>
          <p:cNvSpPr/>
          <p:nvPr/>
        </p:nvSpPr>
        <p:spPr>
          <a:xfrm>
            <a:off x="8534520" y="6429240"/>
            <a:ext cx="49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5778C612-C0FB-41A5-8ECB-276256C3BC9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" name="Text Box 22" hidden="1"/>
          <p:cNvSpPr/>
          <p:nvPr/>
        </p:nvSpPr>
        <p:spPr>
          <a:xfrm>
            <a:off x="8477280" y="6381720"/>
            <a:ext cx="4752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160" cy="624240"/>
          </a:xfrm>
          <a:prstGeom prst="rect">
            <a:avLst/>
          </a:prstGeom>
          <a:ln w="0">
            <a:noFill/>
          </a:ln>
        </p:spPr>
      </p:pic>
      <p:sp>
        <p:nvSpPr>
          <p:cNvPr id="16" name="AutoShape 5"/>
          <p:cNvSpPr/>
          <p:nvPr/>
        </p:nvSpPr>
        <p:spPr>
          <a:xfrm flipH="1" rot="5400000">
            <a:off x="9012600" y="4061880"/>
            <a:ext cx="30600" cy="7524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" name="Group 7"/>
          <p:cNvGrpSpPr/>
          <p:nvPr/>
        </p:nvGrpSpPr>
        <p:grpSpPr>
          <a:xfrm>
            <a:off x="1094400" y="1876320"/>
            <a:ext cx="7771320" cy="4113000"/>
            <a:chOff x="1094400" y="1876320"/>
            <a:chExt cx="7771320" cy="4113000"/>
          </a:xfrm>
        </p:grpSpPr>
        <p:sp>
          <p:nvSpPr>
            <p:cNvPr id="18" name="Rectangle 8"/>
            <p:cNvSpPr/>
            <p:nvPr/>
          </p:nvSpPr>
          <p:spPr>
            <a:xfrm flipH="1" flipV="1">
              <a:off x="1094040" y="5837400"/>
              <a:ext cx="7390440" cy="7524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Rectangle 9"/>
            <p:cNvSpPr/>
            <p:nvPr/>
          </p:nvSpPr>
          <p:spPr>
            <a:xfrm flipH="1" flipV="1">
              <a:off x="1094040" y="5913720"/>
              <a:ext cx="7771320" cy="7524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AutoShape 10"/>
            <p:cNvSpPr/>
            <p:nvPr/>
          </p:nvSpPr>
          <p:spPr>
            <a:xfrm flipH="1" flipV="1">
              <a:off x="8790120" y="5913720"/>
              <a:ext cx="75240" cy="7524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AutoShape 11"/>
            <p:cNvSpPr/>
            <p:nvPr/>
          </p:nvSpPr>
          <p:spPr>
            <a:xfrm flipH="1" flipV="1">
              <a:off x="8413920" y="5837400"/>
              <a:ext cx="75240" cy="7524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Rectangle 12"/>
            <p:cNvSpPr/>
            <p:nvPr/>
          </p:nvSpPr>
          <p:spPr>
            <a:xfrm flipV="1" rot="5400000">
              <a:off x="-311760" y="4356360"/>
              <a:ext cx="3042000" cy="7524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Rectangle 13"/>
            <p:cNvSpPr/>
            <p:nvPr/>
          </p:nvSpPr>
          <p:spPr>
            <a:xfrm flipV="1" rot="5400000">
              <a:off x="-466560" y="4276440"/>
              <a:ext cx="3199320" cy="7524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AutoShape 14"/>
            <p:cNvSpPr/>
            <p:nvPr/>
          </p:nvSpPr>
          <p:spPr>
            <a:xfrm flipV="1" rot="5400000">
              <a:off x="1117800" y="2692080"/>
              <a:ext cx="30600" cy="7524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AutoShape 15"/>
            <p:cNvSpPr/>
            <p:nvPr/>
          </p:nvSpPr>
          <p:spPr>
            <a:xfrm flipV="1" rot="5400000">
              <a:off x="1193760" y="2844360"/>
              <a:ext cx="30600" cy="7524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Line 16"/>
            <p:cNvSpPr/>
            <p:nvPr/>
          </p:nvSpPr>
          <p:spPr>
            <a:xfrm flipV="1">
              <a:off x="1133280" y="1876320"/>
              <a:ext cx="360" cy="1143000"/>
            </a:xfrm>
            <a:prstGeom prst="line">
              <a:avLst/>
            </a:prstGeom>
            <a:ln w="12700">
              <a:solidFill>
                <a:srgbClr val="669998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Line 17"/>
            <p:cNvSpPr/>
            <p:nvPr/>
          </p:nvSpPr>
          <p:spPr>
            <a:xfrm flipV="1">
              <a:off x="1209600" y="2104920"/>
              <a:ext cx="360" cy="1143000"/>
            </a:xfrm>
            <a:prstGeom prst="line">
              <a:avLst/>
            </a:prstGeom>
            <a:ln w="12700">
              <a:solidFill>
                <a:srgbClr val="9abcbb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Text Box 18"/>
          <p:cNvSpPr/>
          <p:nvPr/>
        </p:nvSpPr>
        <p:spPr>
          <a:xfrm>
            <a:off x="8524800" y="6429240"/>
            <a:ext cx="475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771D07EE-8FAD-44BF-A0E1-91F4F4CE57C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1371600" y="990720"/>
            <a:ext cx="7771320" cy="151200"/>
            <a:chOff x="1371600" y="990720"/>
            <a:chExt cx="7771320" cy="151200"/>
          </a:xfrm>
        </p:grpSpPr>
        <p:sp>
          <p:nvSpPr>
            <p:cNvPr id="68" name="Rectangle 3"/>
            <p:cNvSpPr/>
            <p:nvPr/>
          </p:nvSpPr>
          <p:spPr>
            <a:xfrm>
              <a:off x="1752480" y="1066680"/>
              <a:ext cx="7390440" cy="7524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Rectangle 4"/>
            <p:cNvSpPr/>
            <p:nvPr/>
          </p:nvSpPr>
          <p:spPr>
            <a:xfrm>
              <a:off x="1371600" y="990720"/>
              <a:ext cx="7771320" cy="7524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AutoShape 5"/>
            <p:cNvSpPr/>
            <p:nvPr/>
          </p:nvSpPr>
          <p:spPr>
            <a:xfrm>
              <a:off x="1371600" y="990720"/>
              <a:ext cx="75240" cy="7524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AutoShape 6"/>
            <p:cNvSpPr/>
            <p:nvPr/>
          </p:nvSpPr>
          <p:spPr>
            <a:xfrm>
              <a:off x="1752480" y="1066680"/>
              <a:ext cx="75240" cy="7524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" name="Rectangle 11"/>
          <p:cNvSpPr/>
          <p:nvPr/>
        </p:nvSpPr>
        <p:spPr>
          <a:xfrm rot="16200000">
            <a:off x="8839080" y="1144080"/>
            <a:ext cx="456120" cy="15120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Rectangle 12"/>
          <p:cNvSpPr/>
          <p:nvPr/>
        </p:nvSpPr>
        <p:spPr>
          <a:xfrm flipH="1" rot="5400000">
            <a:off x="7506720" y="2551320"/>
            <a:ext cx="3042000" cy="75240"/>
          </a:xfrm>
          <a:prstGeom prst="rect">
            <a:avLst/>
          </a:prstGeom>
          <a:solidFill>
            <a:srgbClr val="9abcbb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Rectangle 13"/>
          <p:cNvSpPr/>
          <p:nvPr/>
        </p:nvSpPr>
        <p:spPr>
          <a:xfrm flipH="1" rot="5400000">
            <a:off x="7504200" y="2629800"/>
            <a:ext cx="3199320" cy="7524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AutoShape 14"/>
          <p:cNvSpPr/>
          <p:nvPr/>
        </p:nvSpPr>
        <p:spPr>
          <a:xfrm flipH="1" rot="5400000">
            <a:off x="9088560" y="4214160"/>
            <a:ext cx="30600" cy="75240"/>
          </a:xfrm>
          <a:prstGeom prst="rtTriangle">
            <a:avLst/>
          </a:pr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AutoShape 15"/>
          <p:cNvSpPr/>
          <p:nvPr/>
        </p:nvSpPr>
        <p:spPr>
          <a:xfrm flipH="1" rot="5400000">
            <a:off x="9012600" y="4061880"/>
            <a:ext cx="30600" cy="7524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6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7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7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7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Rectangle 19"/>
          <p:cNvSpPr/>
          <p:nvPr/>
        </p:nvSpPr>
        <p:spPr>
          <a:xfrm>
            <a:off x="0" y="6553080"/>
            <a:ext cx="1180080" cy="30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©ESL/EPFL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" name="Text Box 20"/>
          <p:cNvSpPr/>
          <p:nvPr/>
        </p:nvSpPr>
        <p:spPr>
          <a:xfrm>
            <a:off x="8534520" y="6429240"/>
            <a:ext cx="49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D93A0973-05CC-4B72-B1F7-DADFAFC919E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1" name="Text Box 22"/>
          <p:cNvSpPr/>
          <p:nvPr/>
        </p:nvSpPr>
        <p:spPr>
          <a:xfrm>
            <a:off x="8477280" y="6381720"/>
            <a:ext cx="4752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160" cy="6242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1"/>
          </p:nvPr>
        </p:nvSpPr>
        <p:spPr>
          <a:xfrm>
            <a:off x="3213000" y="6505560"/>
            <a:ext cx="2894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2000" spc="-1" strike="noStrike">
                <a:solidFill>
                  <a:srgbClr val="0000b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b6"/>
                </a:solidFill>
                <a:latin typeface="Arial"/>
              </a:rPr>
              <a:t>&lt;footer&gt;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ruvw.com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8"/>
          <p:cNvSpPr/>
          <p:nvPr/>
        </p:nvSpPr>
        <p:spPr>
          <a:xfrm>
            <a:off x="804960" y="4202280"/>
            <a:ext cx="18324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 Box 19"/>
          <p:cNvSpPr/>
          <p:nvPr/>
        </p:nvSpPr>
        <p:spPr>
          <a:xfrm>
            <a:off x="738360" y="5105520"/>
            <a:ext cx="18324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Rectangle 22"/>
          <p:cNvSpPr/>
          <p:nvPr/>
        </p:nvSpPr>
        <p:spPr>
          <a:xfrm>
            <a:off x="912240" y="6355800"/>
            <a:ext cx="18072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22920" y="5194080"/>
            <a:ext cx="7920000" cy="64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Systèmes Embarqués Microprogrammé</a:t>
            </a:r>
            <a:r>
              <a:rPr b="0" lang="fr-FR" sz="24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8 Título"/>
          <p:cNvSpPr/>
          <p:nvPr/>
        </p:nvSpPr>
        <p:spPr>
          <a:xfrm>
            <a:off x="1296360" y="1906920"/>
            <a:ext cx="7846560" cy="1468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Tic-Tac-Tile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Lucas Jung </a:t>
            </a:r>
            <a:r>
              <a:rPr b="0" lang="es-ES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"/>
              </a:rPr>
              <a:t>@gruvw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-37800" y="241920"/>
            <a:ext cx="1493640" cy="64656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4583160" y="3886200"/>
            <a:ext cx="227448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01 / 2024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2720" cy="79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(1/2)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73680" y="1154520"/>
            <a:ext cx="8571600" cy="5299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ARM Processors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ARM9 to control the two screens, the buttons (Left, Right, Up, Down, Start, A), send IPC messages to ARM7 to control sound.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ARM7 for audio, touchscreen and Wi-Fi.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Timers / Interrupts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 1: FREQ_64(60), game state FSM update.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 0: variable speed, game time progress bar.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Graphics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Main screen: Mode 5 with backgrounds 2 and 3 (ext. rotoscale), used to display the game pieces, and the board background + begin menu.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 screen: Mode 5 with backgrounds 0 (tiles) and 2 (ext. rotoscale), used to display the settings selection + progress bar, and the game over screen.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Keypad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Controlling the top game board actions (interrupts):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Left, Right, Up, Down = move selected cell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2720" cy="79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(2/2)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312760" cy="5299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Touchscreen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Select the settings in the begin menu, 6 different touch areas used.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Reading touchscreen by polling.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Sound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There is a background music (MOD format) in the menu.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Another background music (MOD format) is playing during a game.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Playing 3 sound effects (WAV format): when selecting a setting in the menu, when placing a piece on the board, and at the end of the game. 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WiFi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WiFi in the project TODO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Sprites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used 4 sprites in the project, all of them are used to display the outcome of the game on the Game Over screen: a crown for the winner, each side (2) has their sprite, a clock to indicate the lack of 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2720" cy="79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project screenshot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571600" cy="5299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Include an image with the final view/s of your project on the actual NDS device</a:t>
            </a:r>
            <a:endParaRPr b="0" lang="en-US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514600" y="2521440"/>
            <a:ext cx="4565880" cy="365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23259</TotalTime>
  <Application>LibreOffice/7.3.7.2$Linux_X86_64 LibreOffice_project/30$Build-2</Application>
  <AppVersion>15.0000</AppVersion>
  <Words>170</Words>
  <Paragraphs>43</Paragraphs>
  <Company>EPFL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2011-05-27T10:59:46Z</dcterms:created>
  <dc:creator>David Atienza (EPFL)</dc:creator>
  <dc:description/>
  <dc:language>en-US</dc:language>
  <cp:lastModifiedBy/>
  <cp:lastPrinted>2006-12-01T11:02:00Z</cp:lastPrinted>
  <dcterms:modified xsi:type="dcterms:W3CDTF">2024-01-01T15:19:54Z</dcterms:modified>
  <cp:revision>719</cp:revision>
  <dc:subject/>
  <dc:title>Nano-Giga Systems   Engineering Systems for  Health, Security and the Environment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