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6858000"/>
  <p:notesSz cx="7099300" cy="102346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 idx="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 idx="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FAC29D7-6927-4AAC-9D92-8C3CCAEBC4C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Num" idx="5"/>
          </p:nvPr>
        </p:nvSpPr>
        <p:spPr>
          <a:xfrm>
            <a:off x="4048200" y="9712440"/>
            <a:ext cx="3036240" cy="50580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E67644-E933-410E-A1B2-3914D7F0666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Img"/>
          </p:nvPr>
        </p:nvSpPr>
        <p:spPr>
          <a:xfrm>
            <a:off x="955800" y="758880"/>
            <a:ext cx="5182560" cy="388692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934920" y="4897440"/>
            <a:ext cx="5217480" cy="456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Num" idx="6"/>
          </p:nvPr>
        </p:nvSpPr>
        <p:spPr>
          <a:xfrm>
            <a:off x="4048200" y="9712440"/>
            <a:ext cx="3036240" cy="50580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EA7657-E05C-4F71-89E6-00378F2A12E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Img"/>
          </p:nvPr>
        </p:nvSpPr>
        <p:spPr>
          <a:xfrm>
            <a:off x="993600" y="765000"/>
            <a:ext cx="5117400" cy="383796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360" cy="4607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Num" idx="7"/>
          </p:nvPr>
        </p:nvSpPr>
        <p:spPr>
          <a:xfrm>
            <a:off x="4048200" y="9712440"/>
            <a:ext cx="3036240" cy="50580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DCC97C-9F80-4A2F-801B-446421864EE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Img"/>
          </p:nvPr>
        </p:nvSpPr>
        <p:spPr>
          <a:xfrm>
            <a:off x="993600" y="765000"/>
            <a:ext cx="5117400" cy="383796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360" cy="4607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Num" idx="8"/>
          </p:nvPr>
        </p:nvSpPr>
        <p:spPr>
          <a:xfrm>
            <a:off x="4048200" y="9712440"/>
            <a:ext cx="3036240" cy="50580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6DD1D7-4E41-498E-9C58-CC936A61FAA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Img"/>
          </p:nvPr>
        </p:nvSpPr>
        <p:spPr>
          <a:xfrm>
            <a:off x="993600" y="765000"/>
            <a:ext cx="5117400" cy="383796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360" cy="4607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"/>
          <p:cNvGrpSpPr/>
          <p:nvPr/>
        </p:nvGrpSpPr>
        <p:grpSpPr>
          <a:xfrm>
            <a:off x="1371600" y="990720"/>
            <a:ext cx="7771680" cy="151560"/>
            <a:chOff x="1371600" y="990720"/>
            <a:chExt cx="7771680" cy="151560"/>
          </a:xfrm>
        </p:grpSpPr>
        <p:sp>
          <p:nvSpPr>
            <p:cNvPr id="1" name="Rectangle 3"/>
            <p:cNvSpPr/>
            <p:nvPr/>
          </p:nvSpPr>
          <p:spPr>
            <a:xfrm>
              <a:off x="1752480" y="1066680"/>
              <a:ext cx="7390800" cy="75600"/>
            </a:xfrm>
            <a:prstGeom prst="rect">
              <a:avLst/>
            </a:prstGeom>
            <a:solidFill>
              <a:srgbClr val="9abcb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Rectangle 4"/>
            <p:cNvSpPr/>
            <p:nvPr/>
          </p:nvSpPr>
          <p:spPr>
            <a:xfrm>
              <a:off x="1371600" y="990720"/>
              <a:ext cx="7771680" cy="75600"/>
            </a:xfrm>
            <a:prstGeom prst="rect">
              <a:avLst/>
            </a:prstGeom>
            <a:solidFill>
              <a:srgbClr val="66999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AutoShape 5"/>
            <p:cNvSpPr/>
            <p:nvPr/>
          </p:nvSpPr>
          <p:spPr>
            <a:xfrm>
              <a:off x="1371600" y="990720"/>
              <a:ext cx="75600" cy="75600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AutoShape 6"/>
            <p:cNvSpPr/>
            <p:nvPr/>
          </p:nvSpPr>
          <p:spPr>
            <a:xfrm>
              <a:off x="1752480" y="1066680"/>
              <a:ext cx="75600" cy="7560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Rectangle 11" hidden="1"/>
          <p:cNvSpPr/>
          <p:nvPr/>
        </p:nvSpPr>
        <p:spPr>
          <a:xfrm rot="16200000">
            <a:off x="8839080" y="1143720"/>
            <a:ext cx="456480" cy="151560"/>
          </a:xfrm>
          <a:prstGeom prst="rect">
            <a:avLst/>
          </a:prstGeom>
          <a:solidFill>
            <a:srgbClr val="669998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Rectangle 12" hidden="1"/>
          <p:cNvSpPr/>
          <p:nvPr/>
        </p:nvSpPr>
        <p:spPr>
          <a:xfrm flipH="1" rot="5400000">
            <a:off x="7507440" y="2550960"/>
            <a:ext cx="3042360" cy="75600"/>
          </a:xfrm>
          <a:prstGeom prst="rect">
            <a:avLst/>
          </a:prstGeom>
          <a:solidFill>
            <a:srgbClr val="9abcbb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Rectangle 13" hidden="1"/>
          <p:cNvSpPr/>
          <p:nvPr/>
        </p:nvSpPr>
        <p:spPr>
          <a:xfrm flipH="1" rot="5400000">
            <a:off x="7504920" y="2629440"/>
            <a:ext cx="3199680" cy="75600"/>
          </a:xfrm>
          <a:prstGeom prst="rect">
            <a:avLst/>
          </a:prstGeom>
          <a:solidFill>
            <a:srgbClr val="669998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AutoShape 14" hidden="1"/>
          <p:cNvSpPr/>
          <p:nvPr/>
        </p:nvSpPr>
        <p:spPr>
          <a:xfrm flipH="1" rot="5400000">
            <a:off x="9089280" y="4213800"/>
            <a:ext cx="30960" cy="75600"/>
          </a:xfrm>
          <a:prstGeom prst="rtTriangle">
            <a:avLst/>
          </a:prstGeom>
          <a:solidFill>
            <a:schemeClr val="bg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AutoShape 15" hidden="1"/>
          <p:cNvSpPr/>
          <p:nvPr/>
        </p:nvSpPr>
        <p:spPr>
          <a:xfrm flipH="1" rot="5400000">
            <a:off x="9013320" y="4061520"/>
            <a:ext cx="30960" cy="75600"/>
          </a:xfrm>
          <a:prstGeom prst="rtTriangle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Line 16"/>
          <p:cNvSpPr/>
          <p:nvPr/>
        </p:nvSpPr>
        <p:spPr>
          <a:xfrm>
            <a:off x="9105840" y="3962160"/>
            <a:ext cx="360" cy="1143000"/>
          </a:xfrm>
          <a:prstGeom prst="line">
            <a:avLst/>
          </a:prstGeom>
          <a:ln w="12700">
            <a:solidFill>
              <a:srgbClr val="669998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Line 17"/>
          <p:cNvSpPr/>
          <p:nvPr/>
        </p:nvSpPr>
        <p:spPr>
          <a:xfrm>
            <a:off x="9029520" y="3733560"/>
            <a:ext cx="360" cy="1143000"/>
          </a:xfrm>
          <a:prstGeom prst="line">
            <a:avLst/>
          </a:prstGeom>
          <a:ln w="12700">
            <a:solidFill>
              <a:srgbClr val="9abcbb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Rectangle 19" hidden="1"/>
          <p:cNvSpPr/>
          <p:nvPr/>
        </p:nvSpPr>
        <p:spPr>
          <a:xfrm>
            <a:off x="0" y="6553080"/>
            <a:ext cx="1180440" cy="30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©ESL/EPFL 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" name="Text Box 20" hidden="1"/>
          <p:cNvSpPr/>
          <p:nvPr/>
        </p:nvSpPr>
        <p:spPr>
          <a:xfrm>
            <a:off x="8534520" y="6429240"/>
            <a:ext cx="49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00"/>
              </a:spcBef>
              <a:buNone/>
            </a:pPr>
            <a:fld id="{3954BFE4-12AB-47D8-886A-572B1ED04B47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" name="Text Box 22" hidden="1"/>
          <p:cNvSpPr/>
          <p:nvPr/>
        </p:nvSpPr>
        <p:spPr>
          <a:xfrm>
            <a:off x="8477280" y="6381720"/>
            <a:ext cx="4755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" name="Picture 2" descr=""/>
          <p:cNvPicPr/>
          <p:nvPr/>
        </p:nvPicPr>
        <p:blipFill>
          <a:blip r:embed="rId2"/>
          <a:stretch/>
        </p:blipFill>
        <p:spPr>
          <a:xfrm>
            <a:off x="-33480" y="250920"/>
            <a:ext cx="1442520" cy="624600"/>
          </a:xfrm>
          <a:prstGeom prst="rect">
            <a:avLst/>
          </a:prstGeom>
          <a:ln w="0">
            <a:noFill/>
          </a:ln>
        </p:spPr>
      </p:pic>
      <p:sp>
        <p:nvSpPr>
          <p:cNvPr id="16" name="AutoShape 5"/>
          <p:cNvSpPr/>
          <p:nvPr/>
        </p:nvSpPr>
        <p:spPr>
          <a:xfrm flipH="1" rot="5400000">
            <a:off x="9013320" y="4061520"/>
            <a:ext cx="30960" cy="75600"/>
          </a:xfrm>
          <a:prstGeom prst="rtTriangle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" name="Group 7"/>
          <p:cNvGrpSpPr/>
          <p:nvPr/>
        </p:nvGrpSpPr>
        <p:grpSpPr>
          <a:xfrm>
            <a:off x="1094760" y="1876320"/>
            <a:ext cx="7771680" cy="4113720"/>
            <a:chOff x="1094760" y="1876320"/>
            <a:chExt cx="7771680" cy="4113720"/>
          </a:xfrm>
        </p:grpSpPr>
        <p:sp>
          <p:nvSpPr>
            <p:cNvPr id="18" name="Rectangle 8"/>
            <p:cNvSpPr/>
            <p:nvPr/>
          </p:nvSpPr>
          <p:spPr>
            <a:xfrm flipH="1" flipV="1">
              <a:off x="1094760" y="5838120"/>
              <a:ext cx="7390800" cy="75600"/>
            </a:xfrm>
            <a:prstGeom prst="rect">
              <a:avLst/>
            </a:prstGeom>
            <a:solidFill>
              <a:srgbClr val="9abcb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Rectangle 9"/>
            <p:cNvSpPr/>
            <p:nvPr/>
          </p:nvSpPr>
          <p:spPr>
            <a:xfrm flipH="1" flipV="1">
              <a:off x="1094760" y="5914440"/>
              <a:ext cx="7771680" cy="75600"/>
            </a:xfrm>
            <a:prstGeom prst="rect">
              <a:avLst/>
            </a:prstGeom>
            <a:solidFill>
              <a:srgbClr val="66999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AutoShape 10"/>
            <p:cNvSpPr/>
            <p:nvPr/>
          </p:nvSpPr>
          <p:spPr>
            <a:xfrm flipH="1" flipV="1">
              <a:off x="8790840" y="5914440"/>
              <a:ext cx="75600" cy="75600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AutoShape 11"/>
            <p:cNvSpPr/>
            <p:nvPr/>
          </p:nvSpPr>
          <p:spPr>
            <a:xfrm flipH="1" flipV="1">
              <a:off x="8414640" y="5838120"/>
              <a:ext cx="75600" cy="7560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Rectangle 12"/>
            <p:cNvSpPr/>
            <p:nvPr/>
          </p:nvSpPr>
          <p:spPr>
            <a:xfrm flipV="1" rot="5400000">
              <a:off x="-312120" y="4356000"/>
              <a:ext cx="3042360" cy="75600"/>
            </a:xfrm>
            <a:prstGeom prst="rect">
              <a:avLst/>
            </a:prstGeom>
            <a:solidFill>
              <a:srgbClr val="9abcb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Rectangle 13"/>
            <p:cNvSpPr/>
            <p:nvPr/>
          </p:nvSpPr>
          <p:spPr>
            <a:xfrm flipV="1" rot="5400000">
              <a:off x="-466560" y="4276800"/>
              <a:ext cx="3199680" cy="75600"/>
            </a:xfrm>
            <a:prstGeom prst="rect">
              <a:avLst/>
            </a:prstGeom>
            <a:solidFill>
              <a:srgbClr val="66999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AutoShape 14"/>
            <p:cNvSpPr/>
            <p:nvPr/>
          </p:nvSpPr>
          <p:spPr>
            <a:xfrm flipV="1" rot="5400000">
              <a:off x="1117800" y="2692440"/>
              <a:ext cx="30960" cy="75600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AutoShape 15"/>
            <p:cNvSpPr/>
            <p:nvPr/>
          </p:nvSpPr>
          <p:spPr>
            <a:xfrm flipV="1" rot="5400000">
              <a:off x="1193760" y="2844720"/>
              <a:ext cx="30960" cy="7560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Line 16"/>
            <p:cNvSpPr/>
            <p:nvPr/>
          </p:nvSpPr>
          <p:spPr>
            <a:xfrm flipV="1">
              <a:off x="1133280" y="1876320"/>
              <a:ext cx="360" cy="1143000"/>
            </a:xfrm>
            <a:prstGeom prst="line">
              <a:avLst/>
            </a:prstGeom>
            <a:ln w="12700">
              <a:solidFill>
                <a:srgbClr val="669998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Line 17"/>
            <p:cNvSpPr/>
            <p:nvPr/>
          </p:nvSpPr>
          <p:spPr>
            <a:xfrm flipV="1">
              <a:off x="1209600" y="2104920"/>
              <a:ext cx="360" cy="1143000"/>
            </a:xfrm>
            <a:prstGeom prst="line">
              <a:avLst/>
            </a:prstGeom>
            <a:ln w="12700">
              <a:solidFill>
                <a:srgbClr val="9abcbb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" name="Text Box 18"/>
          <p:cNvSpPr/>
          <p:nvPr/>
        </p:nvSpPr>
        <p:spPr>
          <a:xfrm>
            <a:off x="8524800" y="6429240"/>
            <a:ext cx="4755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00"/>
              </a:spcBef>
              <a:buNone/>
            </a:pPr>
            <a:fld id="{FE81AD21-0568-47B9-B00B-24BAD273993B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080" cy="791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"/>
          <p:cNvGrpSpPr/>
          <p:nvPr/>
        </p:nvGrpSpPr>
        <p:grpSpPr>
          <a:xfrm>
            <a:off x="1371600" y="990720"/>
            <a:ext cx="7771680" cy="151560"/>
            <a:chOff x="1371600" y="990720"/>
            <a:chExt cx="7771680" cy="151560"/>
          </a:xfrm>
        </p:grpSpPr>
        <p:sp>
          <p:nvSpPr>
            <p:cNvPr id="68" name="Rectangle 3"/>
            <p:cNvSpPr/>
            <p:nvPr/>
          </p:nvSpPr>
          <p:spPr>
            <a:xfrm>
              <a:off x="1752480" y="1066680"/>
              <a:ext cx="7390800" cy="75600"/>
            </a:xfrm>
            <a:prstGeom prst="rect">
              <a:avLst/>
            </a:prstGeom>
            <a:solidFill>
              <a:srgbClr val="9abcb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Rectangle 4"/>
            <p:cNvSpPr/>
            <p:nvPr/>
          </p:nvSpPr>
          <p:spPr>
            <a:xfrm>
              <a:off x="1371600" y="990720"/>
              <a:ext cx="7771680" cy="75600"/>
            </a:xfrm>
            <a:prstGeom prst="rect">
              <a:avLst/>
            </a:prstGeom>
            <a:solidFill>
              <a:srgbClr val="669998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AutoShape 5"/>
            <p:cNvSpPr/>
            <p:nvPr/>
          </p:nvSpPr>
          <p:spPr>
            <a:xfrm>
              <a:off x="1371600" y="990720"/>
              <a:ext cx="75600" cy="75600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AutoShape 6"/>
            <p:cNvSpPr/>
            <p:nvPr/>
          </p:nvSpPr>
          <p:spPr>
            <a:xfrm>
              <a:off x="1752480" y="1066680"/>
              <a:ext cx="75600" cy="75600"/>
            </a:xfrm>
            <a:prstGeom prst="rt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" name="Rectangle 11"/>
          <p:cNvSpPr/>
          <p:nvPr/>
        </p:nvSpPr>
        <p:spPr>
          <a:xfrm rot="16200000">
            <a:off x="8839080" y="1143720"/>
            <a:ext cx="456480" cy="151560"/>
          </a:xfrm>
          <a:prstGeom prst="rect">
            <a:avLst/>
          </a:prstGeom>
          <a:solidFill>
            <a:srgbClr val="669998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Rectangle 12"/>
          <p:cNvSpPr/>
          <p:nvPr/>
        </p:nvSpPr>
        <p:spPr>
          <a:xfrm flipH="1" rot="5400000">
            <a:off x="7507440" y="2550960"/>
            <a:ext cx="3042360" cy="75600"/>
          </a:xfrm>
          <a:prstGeom prst="rect">
            <a:avLst/>
          </a:prstGeom>
          <a:solidFill>
            <a:srgbClr val="9abcbb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Rectangle 13"/>
          <p:cNvSpPr/>
          <p:nvPr/>
        </p:nvSpPr>
        <p:spPr>
          <a:xfrm flipH="1" rot="5400000">
            <a:off x="7504920" y="2629440"/>
            <a:ext cx="3199680" cy="75600"/>
          </a:xfrm>
          <a:prstGeom prst="rect">
            <a:avLst/>
          </a:prstGeom>
          <a:solidFill>
            <a:srgbClr val="669998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AutoShape 14"/>
          <p:cNvSpPr/>
          <p:nvPr/>
        </p:nvSpPr>
        <p:spPr>
          <a:xfrm flipH="1" rot="5400000">
            <a:off x="9089280" y="4213800"/>
            <a:ext cx="30960" cy="75600"/>
          </a:xfrm>
          <a:prstGeom prst="rtTriangle">
            <a:avLst/>
          </a:prstGeom>
          <a:solidFill>
            <a:schemeClr val="bg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AutoShape 15"/>
          <p:cNvSpPr/>
          <p:nvPr/>
        </p:nvSpPr>
        <p:spPr>
          <a:xfrm flipH="1" rot="5400000">
            <a:off x="9013320" y="4061520"/>
            <a:ext cx="30960" cy="75600"/>
          </a:xfrm>
          <a:prstGeom prst="rtTriangle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16"/>
          <p:cNvSpPr/>
          <p:nvPr/>
        </p:nvSpPr>
        <p:spPr>
          <a:xfrm>
            <a:off x="9105840" y="3962160"/>
            <a:ext cx="360" cy="1143000"/>
          </a:xfrm>
          <a:prstGeom prst="line">
            <a:avLst/>
          </a:prstGeom>
          <a:ln w="12700">
            <a:solidFill>
              <a:srgbClr val="669998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17"/>
          <p:cNvSpPr/>
          <p:nvPr/>
        </p:nvSpPr>
        <p:spPr>
          <a:xfrm>
            <a:off x="9029520" y="3733560"/>
            <a:ext cx="360" cy="1143000"/>
          </a:xfrm>
          <a:prstGeom prst="line">
            <a:avLst/>
          </a:prstGeom>
          <a:ln w="12700">
            <a:solidFill>
              <a:srgbClr val="9abcbb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Rectangle 19"/>
          <p:cNvSpPr/>
          <p:nvPr/>
        </p:nvSpPr>
        <p:spPr>
          <a:xfrm>
            <a:off x="0" y="6553080"/>
            <a:ext cx="1180440" cy="30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©ESL/EPFL 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0" name="Text Box 20"/>
          <p:cNvSpPr/>
          <p:nvPr/>
        </p:nvSpPr>
        <p:spPr>
          <a:xfrm>
            <a:off x="8534520" y="6429240"/>
            <a:ext cx="494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00"/>
              </a:spcBef>
              <a:buNone/>
            </a:pPr>
            <a:fld id="{3A913740-9F68-4E1E-9CAD-013C538B1133}" type="slidenum"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81" name="Text Box 22"/>
          <p:cNvSpPr/>
          <p:nvPr/>
        </p:nvSpPr>
        <p:spPr>
          <a:xfrm>
            <a:off x="8477280" y="6381720"/>
            <a:ext cx="4755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Picture 2" descr=""/>
          <p:cNvPicPr/>
          <p:nvPr/>
        </p:nvPicPr>
        <p:blipFill>
          <a:blip r:embed="rId2"/>
          <a:stretch/>
        </p:blipFill>
        <p:spPr>
          <a:xfrm>
            <a:off x="-33480" y="250920"/>
            <a:ext cx="1442520" cy="62460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ftr" idx="1"/>
          </p:nvPr>
        </p:nvSpPr>
        <p:spPr>
          <a:xfrm>
            <a:off x="3213000" y="6505560"/>
            <a:ext cx="2894760" cy="28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1" lang="en-US" sz="2000" spc="-1" strike="noStrike">
                <a:solidFill>
                  <a:srgbClr val="0000b6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b6"/>
                </a:solidFill>
                <a:latin typeface="Arial"/>
              </a:rPr>
              <a:t>&lt;footer&gt;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ruvw.com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Box 18"/>
          <p:cNvSpPr/>
          <p:nvPr/>
        </p:nvSpPr>
        <p:spPr>
          <a:xfrm>
            <a:off x="804960" y="4202280"/>
            <a:ext cx="183600" cy="396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 Box 19"/>
          <p:cNvSpPr/>
          <p:nvPr/>
        </p:nvSpPr>
        <p:spPr>
          <a:xfrm>
            <a:off x="738360" y="5105520"/>
            <a:ext cx="183600" cy="396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Rectangle 22"/>
          <p:cNvSpPr/>
          <p:nvPr/>
        </p:nvSpPr>
        <p:spPr>
          <a:xfrm>
            <a:off x="912240" y="6355800"/>
            <a:ext cx="18108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222920" y="5194080"/>
            <a:ext cx="7920360" cy="646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70c0"/>
                </a:solidFill>
                <a:latin typeface="Arial"/>
                <a:ea typeface="ＭＳ Ｐゴシック"/>
              </a:rPr>
              <a:t>Systèmes Embarqués Microprogrammé</a:t>
            </a:r>
            <a:r>
              <a:rPr b="0" lang="fr-FR" sz="2400" spc="-1" strike="noStrike">
                <a:solidFill>
                  <a:srgbClr val="0070c0"/>
                </a:solidFill>
                <a:latin typeface="Arial"/>
                <a:ea typeface="ＭＳ Ｐゴシック"/>
              </a:rPr>
              <a:t>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8 Título"/>
          <p:cNvSpPr/>
          <p:nvPr/>
        </p:nvSpPr>
        <p:spPr>
          <a:xfrm>
            <a:off x="1296360" y="1906920"/>
            <a:ext cx="7846920" cy="1469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ES" sz="4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Tic-Tac-Tile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Lucas Jung </a:t>
            </a:r>
            <a:r>
              <a:rPr b="0" lang="es-ES" sz="2800" spc="-1" strike="noStrike" u="sng">
                <a:solidFill>
                  <a:srgbClr val="009999"/>
                </a:solidFill>
                <a:uFillTx/>
                <a:latin typeface="Arial"/>
                <a:ea typeface="ＭＳ Ｐゴシック"/>
                <a:hlinkClick r:id="rId1"/>
              </a:rPr>
              <a:t>@gruvw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3" name="Picture 2" descr=""/>
          <p:cNvPicPr/>
          <p:nvPr/>
        </p:nvPicPr>
        <p:blipFill>
          <a:blip r:embed="rId2"/>
          <a:stretch/>
        </p:blipFill>
        <p:spPr>
          <a:xfrm>
            <a:off x="-37800" y="241920"/>
            <a:ext cx="1494000" cy="646920"/>
          </a:xfrm>
          <a:prstGeom prst="rect">
            <a:avLst/>
          </a:prstGeom>
          <a:ln w="0">
            <a:noFill/>
          </a:ln>
        </p:spPr>
      </p:pic>
      <p:sp>
        <p:nvSpPr>
          <p:cNvPr id="134" name=""/>
          <p:cNvSpPr txBox="1"/>
          <p:nvPr/>
        </p:nvSpPr>
        <p:spPr>
          <a:xfrm>
            <a:off x="4583160" y="3886200"/>
            <a:ext cx="227484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01 / 2024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080" cy="791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NDS features: checklist (1/2)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73680" y="1190520"/>
            <a:ext cx="8571960" cy="5299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ARM Processors </a:t>
            </a:r>
            <a:endParaRPr b="0" lang="en-US" sz="20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ARM9 to control the two screens, the buttons (Left, Right, Up, Down, Start, A), send IPC messages to ARM7 to control sound.</a:t>
            </a:r>
            <a:endParaRPr b="0" lang="en-US" sz="18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Timers / Interrupts</a:t>
            </a:r>
            <a:endParaRPr b="0" lang="en-US" sz="20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Timer 1: FREQ_64(60), game state FSM update.</a:t>
            </a:r>
            <a:endParaRPr b="0" lang="en-US" sz="18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Timer 0: variable speed, game time progress bar.</a:t>
            </a:r>
            <a:endParaRPr b="0" lang="en-US" sz="18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Graphics </a:t>
            </a:r>
            <a:endParaRPr b="0" lang="en-US" sz="20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Main screen: Mode 5 with backgrounds 2 and 3 (ext. rotoscale), used to display the game pieces, and the board background + begin menu.</a:t>
            </a:r>
            <a:endParaRPr b="0" lang="en-US" sz="18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Sub screen: Mode 5 with backgrounds 0 (tiles) and 2 (ext. rotoscale), used to display the settings selection + progress bar, and the game over screen.</a:t>
            </a:r>
            <a:endParaRPr b="0" lang="en-US" sz="18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Keypad </a:t>
            </a:r>
            <a:endParaRPr b="0" lang="en-US" sz="20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Controlling the top game board actions: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Left, Right, Up, Down = move selected cell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 = Place cell                Start = Begin + End + Restart game</a:t>
            </a:r>
            <a:endParaRPr b="0" lang="en-US" sz="18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080" cy="791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NDS features: checklist (2/2)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73680" y="1190520"/>
            <a:ext cx="8313120" cy="5299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1280" indent="-34128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Touchscreen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Select the settings in the begin menu, 6 different touch areas used.</a:t>
            </a:r>
            <a:endParaRPr b="0" lang="en-US" sz="18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Reading touchscreen by polling.</a:t>
            </a:r>
            <a:endParaRPr b="0" lang="en-US" sz="18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Sound</a:t>
            </a:r>
            <a:endParaRPr b="0" lang="en-US" sz="20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There is a background music (MOD format) in the menu.</a:t>
            </a:r>
            <a:endParaRPr b="0" lang="en-US" sz="18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Another background music (MOD format) is playing during a game.</a:t>
            </a:r>
            <a:endParaRPr b="0" lang="en-US" sz="18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Playing 3 sound effects (WAV format): when selecting a setting in the menu, when placing a piece on the board, and at the end of the game. </a:t>
            </a:r>
            <a:endParaRPr b="0" lang="en-US" sz="18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WiFi</a:t>
            </a:r>
            <a:endParaRPr b="0" lang="en-US" sz="20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describe how you use the WiFi in the project TODO</a:t>
            </a:r>
            <a:endParaRPr b="0" lang="en-US" sz="18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Sprites</a:t>
            </a:r>
            <a:endParaRPr b="0" lang="en-US" sz="2000" spc="-1" strike="noStrike">
              <a:latin typeface="Arial"/>
            </a:endParaRPr>
          </a:p>
          <a:p>
            <a:pPr lvl="1" marL="740880" indent="-284040">
              <a:lnSpc>
                <a:spcPct val="100000"/>
              </a:lnSpc>
              <a:spcBef>
                <a:spcPts val="360"/>
              </a:spcBef>
              <a:buClr>
                <a:srgbClr val="66999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 used 4 sprites in the project, all of them are used to display the outcome of the game on the Game Over screen: a crown for the winner, each side (2) has their sprite, a clock to indicate the lack of time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371600" y="152280"/>
            <a:ext cx="7543080" cy="791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NDS project screenshot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73680" y="1190520"/>
            <a:ext cx="8571960" cy="5299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1280" indent="-34128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Include an image with the final view/s of your project on the actual NDS device</a:t>
            </a:r>
            <a:endParaRPr b="0" lang="en-US" sz="20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514600" y="2521440"/>
            <a:ext cx="4566240" cy="365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23256</TotalTime>
  <Application>LibreOffice/7.3.7.2$Linux_X86_64 LibreOffice_project/30$Build-2</Application>
  <AppVersion>15.0000</AppVersion>
  <Words>170</Words>
  <Paragraphs>43</Paragraphs>
  <Company>EPFL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2011-05-27T10:59:46Z</dcterms:created>
  <dc:creator>David Atienza (EPFL)</dc:creator>
  <dc:description/>
  <dc:language>en-US</dc:language>
  <cp:lastModifiedBy/>
  <cp:lastPrinted>2006-12-01T11:02:00Z</cp:lastPrinted>
  <dcterms:modified xsi:type="dcterms:W3CDTF">2023-12-31T15:38:54Z</dcterms:modified>
  <cp:revision>716</cp:revision>
  <dc:subject/>
  <dc:title>Nano-Giga Systems   Engineering Systems for  Health, Security and the Environment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On-screen Show (4:3)</vt:lpwstr>
  </property>
  <property fmtid="{D5CDD505-2E9C-101B-9397-08002B2CF9AE}" pid="4" name="Slides">
    <vt:i4>4</vt:i4>
  </property>
</Properties>
</file>