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3" r:id="rId6"/>
    <p:sldId id="258" r:id="rId7"/>
    <p:sldId id="259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DE5-D841-4E9E-BD68-72AEB851E6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0B9-7F6A-4033-B231-9326AFE59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6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DE5-D841-4E9E-BD68-72AEB851E6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0B9-7F6A-4033-B231-9326AFE59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4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DE5-D841-4E9E-BD68-72AEB851E6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0B9-7F6A-4033-B231-9326AFE5949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8174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DE5-D841-4E9E-BD68-72AEB851E6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0B9-7F6A-4033-B231-9326AFE59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12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DE5-D841-4E9E-BD68-72AEB851E6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0B9-7F6A-4033-B231-9326AFE5949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9543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DE5-D841-4E9E-BD68-72AEB851E6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0B9-7F6A-4033-B231-9326AFE59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64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DE5-D841-4E9E-BD68-72AEB851E6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0B9-7F6A-4033-B231-9326AFE59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83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DE5-D841-4E9E-BD68-72AEB851E6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0B9-7F6A-4033-B231-9326AFE59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3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DE5-D841-4E9E-BD68-72AEB851E6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0B9-7F6A-4033-B231-9326AFE59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DE5-D841-4E9E-BD68-72AEB851E6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0B9-7F6A-4033-B231-9326AFE59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DE5-D841-4E9E-BD68-72AEB851E6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0B9-7F6A-4033-B231-9326AFE59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3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DE5-D841-4E9E-BD68-72AEB851E6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0B9-7F6A-4033-B231-9326AFE59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0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DE5-D841-4E9E-BD68-72AEB851E6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0B9-7F6A-4033-B231-9326AFE59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9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DE5-D841-4E9E-BD68-72AEB851E6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0B9-7F6A-4033-B231-9326AFE59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3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DE5-D841-4E9E-BD68-72AEB851E6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0B9-7F6A-4033-B231-9326AFE59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DE5-D841-4E9E-BD68-72AEB851E6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0B9-7F6A-4033-B231-9326AFE59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15DE5-D841-4E9E-BD68-72AEB851E6F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9880B9-7F6A-4033-B231-9326AFE59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LC3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Khalil </a:t>
            </a:r>
            <a:r>
              <a:rPr lang="en-US" dirty="0" err="1" smtClean="0"/>
              <a:t>Gammoh</a:t>
            </a:r>
            <a:r>
              <a:rPr lang="en-US" dirty="0" smtClean="0"/>
              <a:t> and Ammon </a:t>
            </a:r>
            <a:r>
              <a:rPr lang="en-US" dirty="0" err="1" smtClean="0"/>
              <a:t>Gruwell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Coverage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710" y="1460801"/>
            <a:ext cx="4893916" cy="501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6392"/>
            <a:ext cx="8596668" cy="1320800"/>
          </a:xfrm>
        </p:spPr>
        <p:txBody>
          <a:bodyPr/>
          <a:lstStyle/>
          <a:p>
            <a:r>
              <a:rPr lang="en-US" dirty="0" smtClean="0"/>
              <a:t>Test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0491"/>
            <a:ext cx="8596668" cy="595718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//  Questa Sim-64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//  Version 10.1c linux_x86_64 Jul 27 2012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//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//  Copyright 1991-2012 Mentor Graphics Corporation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// 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//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//  THIS WORK CONTAINS TRADE SECRET AND PROPRIETARY INFORMATION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//  WHICH IS THE PROPERTY OF MENTOR GRAPHICS CORPORATION OR ITS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//  LICENSORS AND IS SUBJECT TO LICENSE TERMS.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//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</a:t>
            </a:r>
            <a:r>
              <a:rPr lang="en-US" sz="800" dirty="0" err="1"/>
              <a:t>vsim</a:t>
            </a:r>
            <a:r>
              <a:rPr lang="en-US" sz="800" dirty="0"/>
              <a:t> +TESTNAME=</a:t>
            </a:r>
            <a:r>
              <a:rPr lang="en-US" sz="800" dirty="0" err="1"/>
              <a:t>TestAmmonCov</a:t>
            </a:r>
            <a:r>
              <a:rPr lang="en-US" sz="800" dirty="0"/>
              <a:t> -do lc3.do opt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Loading </a:t>
            </a:r>
            <a:r>
              <a:rPr lang="en-US" sz="800" dirty="0" err="1"/>
              <a:t>sv_std.std</a:t>
            </a: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Loading work.lc3_top(fast)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Loading </a:t>
            </a:r>
            <a:r>
              <a:rPr lang="en-US" sz="800" dirty="0" err="1"/>
              <a:t>work.test_if</a:t>
            </a:r>
            <a:r>
              <a:rPr lang="en-US" sz="800" dirty="0"/>
              <a:t>(fast)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Loading work.lc3_pkg(fast)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Loading work.lc3_tb(fast)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Loading </a:t>
            </a:r>
            <a:r>
              <a:rPr lang="en-US" sz="800" dirty="0" err="1"/>
              <a:t>work.memory</a:t>
            </a:r>
            <a:r>
              <a:rPr lang="en-US" sz="800" dirty="0"/>
              <a:t>(fast)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Loading work.ammon_lc3_sv_unit(fast)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Loading work.ammon_lc3(fast)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Loading work.ammon_lc3_datapath(fast)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Loading </a:t>
            </a:r>
            <a:r>
              <a:rPr lang="en-US" sz="800" dirty="0" err="1"/>
              <a:t>work.register_t</a:t>
            </a:r>
            <a:r>
              <a:rPr lang="en-US" sz="800" dirty="0"/>
              <a:t>(fast)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Loading </a:t>
            </a:r>
            <a:r>
              <a:rPr lang="en-US" sz="800" dirty="0" err="1"/>
              <a:t>work.tristate_driver</a:t>
            </a:r>
            <a:r>
              <a:rPr lang="en-US" sz="800" dirty="0"/>
              <a:t>(fast)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Loading work.lc32dkhalil2dsv_sv_unit(fast)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Loading </a:t>
            </a:r>
            <a:r>
              <a:rPr lang="en-US" sz="800" dirty="0" err="1"/>
              <a:t>work.MAR</a:t>
            </a:r>
            <a:r>
              <a:rPr lang="en-US" sz="800" dirty="0"/>
              <a:t>(fast)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Loading </a:t>
            </a:r>
            <a:r>
              <a:rPr lang="en-US" sz="800" dirty="0" err="1"/>
              <a:t>work.MDR</a:t>
            </a:r>
            <a:r>
              <a:rPr lang="en-US" sz="800" dirty="0"/>
              <a:t>(fast)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Loading work.khalil_LC3(fast)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Loading </a:t>
            </a:r>
            <a:r>
              <a:rPr lang="en-US" sz="800" dirty="0" err="1"/>
              <a:t>work.Datapath</a:t>
            </a:r>
            <a:r>
              <a:rPr lang="en-US" sz="800" dirty="0"/>
              <a:t>(fast)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Loading </a:t>
            </a:r>
            <a:r>
              <a:rPr lang="en-US" sz="800" dirty="0" err="1"/>
              <a:t>work.register</a:t>
            </a:r>
            <a:r>
              <a:rPr lang="en-US" sz="800" dirty="0"/>
              <a:t>(fast)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Loading work.register_1bit(fast)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Loading </a:t>
            </a:r>
            <a:r>
              <a:rPr lang="en-US" sz="800" dirty="0" err="1"/>
              <a:t>work.ControlUnit</a:t>
            </a:r>
            <a:r>
              <a:rPr lang="en-US" sz="800" dirty="0"/>
              <a:t>(fast)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do lc3.do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Registering class: </a:t>
            </a:r>
            <a:r>
              <a:rPr lang="en-US" sz="800" dirty="0" err="1"/>
              <a:t>TestAmmonCov</a:t>
            </a: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Registering class: </a:t>
            </a:r>
            <a:r>
              <a:rPr lang="en-US" sz="800" dirty="0" err="1"/>
              <a:t>TestKhalilCov</a:t>
            </a: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Registering class: </a:t>
            </a:r>
            <a:r>
              <a:rPr lang="en-US" sz="800" dirty="0" err="1"/>
              <a:t>TestAmmon</a:t>
            </a: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Registering class: </a:t>
            </a:r>
            <a:r>
              <a:rPr lang="en-US" sz="800" dirty="0" err="1"/>
              <a:t>TestKhalil</a:t>
            </a: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lc3_pkg.Factory.get_test found TESTNAME=</a:t>
            </a:r>
            <a:r>
              <a:rPr lang="en-US" sz="800" dirty="0" err="1"/>
              <a:t>TestAmmonCov</a:t>
            </a: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lc3_pkg.TestAmmonCov.new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Built Environment in </a:t>
            </a:r>
            <a:r>
              <a:rPr lang="en-US" sz="800" dirty="0" err="1"/>
              <a:t>TestBasic</a:t>
            </a: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3.6525e+08	Test Coverage reached 100 percent!  </a:t>
            </a:r>
            <a:r>
              <a:rPr lang="en-US" sz="800" b="1" dirty="0">
                <a:solidFill>
                  <a:srgbClr val="FF0000"/>
                </a:solidFill>
              </a:rPr>
              <a:t>Exiting test after       68964 instructions...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** Note: $finish    : lc3_pkg.sv(225)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   Time: 36524950 ns  Iteration: 3  Region: /lc3_pkg::Environment::run</a:t>
            </a:r>
          </a:p>
        </p:txBody>
      </p:sp>
    </p:spTree>
    <p:extLst>
      <p:ext uri="{BB962C8B-B14F-4D97-AF65-F5344CB8AC3E}">
        <p14:creationId xmlns:p14="http://schemas.microsoft.com/office/powerpoint/2010/main" val="60558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</a:p>
          <a:p>
            <a:r>
              <a:rPr lang="en-US" dirty="0" smtClean="0"/>
              <a:t>Test Strategy</a:t>
            </a:r>
          </a:p>
          <a:p>
            <a:r>
              <a:rPr lang="en-US" dirty="0" smtClean="0"/>
              <a:t>Test Bench Block Diagram </a:t>
            </a:r>
          </a:p>
          <a:p>
            <a:r>
              <a:rPr lang="en-US" dirty="0" smtClean="0"/>
              <a:t>Cover groups</a:t>
            </a:r>
          </a:p>
          <a:p>
            <a:r>
              <a:rPr lang="en-US" dirty="0" smtClean="0"/>
              <a:t>Assertions</a:t>
            </a:r>
          </a:p>
          <a:p>
            <a:r>
              <a:rPr lang="en-US" dirty="0" smtClean="0"/>
              <a:t>Tests applied </a:t>
            </a:r>
          </a:p>
          <a:p>
            <a:r>
              <a:rPr lang="en-US" dirty="0" smtClean="0"/>
              <a:t>Bug Report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40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7608"/>
            <a:ext cx="8596668" cy="4725241"/>
          </a:xfrm>
        </p:spPr>
        <p:txBody>
          <a:bodyPr>
            <a:normAutofit/>
          </a:bodyPr>
          <a:lstStyle/>
          <a:p>
            <a:r>
              <a:rPr lang="en-US" dirty="0"/>
              <a:t>All opcodes are supported </a:t>
            </a:r>
            <a:endParaRPr lang="en-US" dirty="0" smtClean="0"/>
          </a:p>
          <a:p>
            <a:r>
              <a:rPr lang="en-US" dirty="0" smtClean="0"/>
              <a:t>Instructions </a:t>
            </a:r>
            <a:r>
              <a:rPr lang="en-US" dirty="0"/>
              <a:t>can be executed in any order </a:t>
            </a:r>
            <a:endParaRPr lang="en-US" dirty="0" smtClean="0"/>
          </a:p>
          <a:p>
            <a:r>
              <a:rPr lang="en-US" dirty="0" smtClean="0"/>
              <a:t>Instructions </a:t>
            </a:r>
            <a:r>
              <a:rPr lang="en-US" dirty="0"/>
              <a:t>can be repeated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load after a store returns the value previously </a:t>
            </a:r>
            <a:r>
              <a:rPr lang="en-US" dirty="0" smtClean="0"/>
              <a:t>written</a:t>
            </a:r>
            <a:endParaRPr lang="en-US" dirty="0"/>
          </a:p>
          <a:p>
            <a:r>
              <a:rPr lang="en-US" dirty="0"/>
              <a:t>A store command modifies memory </a:t>
            </a:r>
            <a:r>
              <a:rPr lang="en-US" dirty="0" smtClean="0"/>
              <a:t>correctly</a:t>
            </a:r>
          </a:p>
          <a:p>
            <a:r>
              <a:rPr lang="en-US" dirty="0"/>
              <a:t>Branching can jump forward or backward </a:t>
            </a:r>
            <a:endParaRPr lang="en-US" dirty="0" smtClean="0"/>
          </a:p>
          <a:p>
            <a:r>
              <a:rPr lang="en-US" dirty="0" smtClean="0"/>
              <a:t>Branching </a:t>
            </a:r>
            <a:r>
              <a:rPr lang="en-US" dirty="0"/>
              <a:t>depends on n, z, and p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register can be a source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register can be a destination </a:t>
            </a:r>
            <a:endParaRPr lang="en-US" dirty="0" smtClean="0"/>
          </a:p>
          <a:p>
            <a:r>
              <a:rPr lang="en-US" dirty="0" smtClean="0"/>
              <a:t>Reset </a:t>
            </a:r>
            <a:r>
              <a:rPr lang="en-US" dirty="0"/>
              <a:t>can happen during any clock cycle of LD </a:t>
            </a:r>
            <a:endParaRPr lang="en-US" dirty="0" smtClean="0"/>
          </a:p>
          <a:p>
            <a:r>
              <a:rPr lang="en-US" dirty="0" smtClean="0"/>
              <a:t>Reset </a:t>
            </a:r>
            <a:r>
              <a:rPr lang="en-US" dirty="0"/>
              <a:t>can happen during any </a:t>
            </a:r>
            <a:r>
              <a:rPr lang="en-US" dirty="0" smtClean="0"/>
              <a:t>instruction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6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6515"/>
            <a:ext cx="8596668" cy="1320800"/>
          </a:xfrm>
        </p:spPr>
        <p:txBody>
          <a:bodyPr/>
          <a:lstStyle/>
          <a:p>
            <a:r>
              <a:rPr lang="en-US" dirty="0" smtClean="0"/>
              <a:t>Test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5059"/>
            <a:ext cx="8596668" cy="540491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Cover Groups</a:t>
            </a:r>
          </a:p>
          <a:p>
            <a:pPr lvl="1"/>
            <a:r>
              <a:rPr lang="en-US" dirty="0" smtClean="0"/>
              <a:t>All opcodes used</a:t>
            </a:r>
          </a:p>
          <a:p>
            <a:pPr lvl="1"/>
            <a:r>
              <a:rPr lang="en-US" dirty="0" smtClean="0"/>
              <a:t>All opcodes are preceded and followed by all others</a:t>
            </a:r>
          </a:p>
          <a:p>
            <a:pPr lvl="1"/>
            <a:r>
              <a:rPr lang="en-US" dirty="0" smtClean="0"/>
              <a:t>All opcodes are followed by the same opcode</a:t>
            </a:r>
          </a:p>
          <a:p>
            <a:pPr lvl="1"/>
            <a:r>
              <a:rPr lang="en-US" dirty="0" smtClean="0"/>
              <a:t>Reset is tested during all cycles of Load</a:t>
            </a:r>
          </a:p>
          <a:p>
            <a:pPr lvl="1"/>
            <a:r>
              <a:rPr lang="en-US" dirty="0" smtClean="0"/>
              <a:t>Reset is tested with all opcodes</a:t>
            </a:r>
          </a:p>
          <a:p>
            <a:pPr lvl="1"/>
            <a:r>
              <a:rPr lang="en-US" dirty="0" smtClean="0"/>
              <a:t>Branch occurs with N, Z, and P</a:t>
            </a:r>
          </a:p>
          <a:p>
            <a:pPr lvl="1"/>
            <a:r>
              <a:rPr lang="en-US" dirty="0" smtClean="0"/>
              <a:t>All opcodes are tested with all SRC1, SRC2, and DST registers</a:t>
            </a:r>
          </a:p>
          <a:p>
            <a:r>
              <a:rPr lang="en-US" dirty="0" smtClean="0"/>
              <a:t>Assertions</a:t>
            </a:r>
          </a:p>
          <a:p>
            <a:pPr lvl="1"/>
            <a:r>
              <a:rPr lang="en-US" dirty="0" smtClean="0"/>
              <a:t>Flags aren’t high at the same time</a:t>
            </a:r>
          </a:p>
          <a:p>
            <a:pPr lvl="1"/>
            <a:r>
              <a:rPr lang="en-US" dirty="0" smtClean="0"/>
              <a:t>Bus isn’t driven by more that one thing</a:t>
            </a:r>
          </a:p>
          <a:p>
            <a:pPr lvl="1"/>
            <a:r>
              <a:rPr lang="en-US" dirty="0" smtClean="0"/>
              <a:t>Registers are 0 after a reset</a:t>
            </a:r>
          </a:p>
          <a:p>
            <a:pPr lvl="1"/>
            <a:r>
              <a:rPr lang="en-US" dirty="0" err="1" smtClean="0"/>
              <a:t>MemWe</a:t>
            </a:r>
            <a:r>
              <a:rPr lang="en-US" dirty="0" smtClean="0"/>
              <a:t> is only ever high for one clock cycle</a:t>
            </a:r>
          </a:p>
          <a:p>
            <a:pPr lvl="1"/>
            <a:r>
              <a:rPr lang="en-US" dirty="0" smtClean="0"/>
              <a:t>Only store instructions write to memory</a:t>
            </a:r>
          </a:p>
          <a:p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Coverage</a:t>
            </a:r>
          </a:p>
          <a:p>
            <a:pPr lvl="1"/>
            <a:r>
              <a:rPr lang="en-US" dirty="0" smtClean="0"/>
              <a:t>Large number of instructions</a:t>
            </a:r>
          </a:p>
          <a:p>
            <a:pPr lvl="1"/>
            <a:r>
              <a:rPr lang="en-US" dirty="0" smtClean="0"/>
              <a:t>Different tests for different DUTs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2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Approach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7793"/>
            <a:ext cx="4546516" cy="48558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Memory Model</a:t>
            </a:r>
          </a:p>
          <a:p>
            <a:pPr lvl="1"/>
            <a:r>
              <a:rPr lang="en-US" dirty="0" smtClean="0"/>
              <a:t>DUT memory module and golden memory array </a:t>
            </a:r>
          </a:p>
          <a:p>
            <a:pPr lvl="1"/>
            <a:r>
              <a:rPr lang="en-US" dirty="0" smtClean="0"/>
              <a:t>Memory locations are randomized at startup</a:t>
            </a:r>
          </a:p>
          <a:p>
            <a:pPr lvl="1"/>
            <a:r>
              <a:rPr lang="en-US" dirty="0" smtClean="0"/>
              <a:t>Instructions written to the DUT memory at Fetch</a:t>
            </a:r>
          </a:p>
          <a:p>
            <a:r>
              <a:rPr lang="en-US" dirty="0" smtClean="0"/>
              <a:t>Checking Memory after each instruction</a:t>
            </a:r>
          </a:p>
          <a:p>
            <a:pPr lvl="1"/>
            <a:r>
              <a:rPr lang="en-US" dirty="0" smtClean="0"/>
              <a:t>Checking the entire memory took a long time so we only did it when necessary</a:t>
            </a:r>
          </a:p>
          <a:p>
            <a:pPr lvl="1"/>
            <a:r>
              <a:rPr lang="en-US" dirty="0" smtClean="0"/>
              <a:t>We check the current memory location only after each instruction</a:t>
            </a:r>
          </a:p>
          <a:p>
            <a:r>
              <a:rPr lang="en-US" dirty="0" smtClean="0"/>
              <a:t>Handling two different DUTs</a:t>
            </a:r>
          </a:p>
          <a:p>
            <a:pPr lvl="1"/>
            <a:r>
              <a:rPr lang="en-US" dirty="0" smtClean="0"/>
              <a:t>We created different tests for each DUT which contains a Config flag</a:t>
            </a:r>
          </a:p>
          <a:p>
            <a:pPr lvl="1"/>
            <a:r>
              <a:rPr lang="en-US" dirty="0" smtClean="0"/>
              <a:t>Each time a cross module reference is needed we check the Config flag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84342" y="1617381"/>
            <a:ext cx="3883936" cy="4131570"/>
            <a:chOff x="5984342" y="1617381"/>
            <a:chExt cx="3883936" cy="4131570"/>
          </a:xfrm>
        </p:grpSpPr>
        <p:sp>
          <p:nvSpPr>
            <p:cNvPr id="4" name="Rectangle 3"/>
            <p:cNvSpPr/>
            <p:nvPr/>
          </p:nvSpPr>
          <p:spPr>
            <a:xfrm>
              <a:off x="5984342" y="1617381"/>
              <a:ext cx="1602463" cy="2420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265815" y="1617381"/>
              <a:ext cx="1602463" cy="41225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TB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469517" y="3503691"/>
              <a:ext cx="1195058" cy="20098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Golden Memory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984342" y="4427145"/>
              <a:ext cx="1602463" cy="1321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Memory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7586805" y="2139950"/>
              <a:ext cx="679010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7586805" y="3431417"/>
              <a:ext cx="679010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7586805" y="2770445"/>
              <a:ext cx="679010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7586805" y="4595906"/>
              <a:ext cx="6790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7586805" y="5020235"/>
              <a:ext cx="6790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7586805" y="5462494"/>
              <a:ext cx="6790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643907" y="4742833"/>
              <a:ext cx="5797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Monitor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43907" y="1770618"/>
              <a:ext cx="57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RST</a:t>
              </a:r>
              <a:endParaRPr lang="en-US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6194307" y="4035401"/>
              <a:ext cx="3338" cy="38929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6782235" y="4035401"/>
              <a:ext cx="3338" cy="38929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7380176" y="4037846"/>
              <a:ext cx="3338" cy="38929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7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Bench Block Diagram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1229427" y="2162821"/>
            <a:ext cx="7881911" cy="4313920"/>
            <a:chOff x="1229427" y="2162821"/>
            <a:chExt cx="7881911" cy="4313920"/>
          </a:xfrm>
        </p:grpSpPr>
        <p:sp>
          <p:nvSpPr>
            <p:cNvPr id="9" name="Rectangle 8"/>
            <p:cNvSpPr/>
            <p:nvPr/>
          </p:nvSpPr>
          <p:spPr>
            <a:xfrm>
              <a:off x="1229427" y="2836506"/>
              <a:ext cx="6664271" cy="2734129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16832" y="2162821"/>
              <a:ext cx="942392" cy="393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90261" y="2186798"/>
              <a:ext cx="150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0261" y="2985796"/>
              <a:ext cx="1595535" cy="382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Generator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0261" y="4012292"/>
              <a:ext cx="1595535" cy="382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Driver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81230" y="4768329"/>
              <a:ext cx="1595535" cy="382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Assertions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81230" y="4003090"/>
              <a:ext cx="1595535" cy="382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Scoreboard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2199" y="4012292"/>
              <a:ext cx="1595535" cy="382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Monitor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81230" y="6094186"/>
              <a:ext cx="1595535" cy="382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5400000">
              <a:off x="6883655" y="3977176"/>
              <a:ext cx="3778900" cy="676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Functional Coverage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893698" y="3237722"/>
              <a:ext cx="541173" cy="9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928568" y="3928188"/>
              <a:ext cx="541173" cy="9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911133" y="4609323"/>
              <a:ext cx="541173" cy="9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911133" y="5281127"/>
              <a:ext cx="541173" cy="9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276059" y="2914908"/>
              <a:ext cx="1491675" cy="38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Environment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endCxn id="18" idx="1"/>
            </p:cNvCxnSpPr>
            <p:nvPr/>
          </p:nvCxnSpPr>
          <p:spPr>
            <a:xfrm>
              <a:off x="5376765" y="4198903"/>
              <a:ext cx="795434" cy="4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988129" y="4205767"/>
              <a:ext cx="795434" cy="4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154306" y="3368351"/>
              <a:ext cx="0" cy="6439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144486" y="2580106"/>
              <a:ext cx="0" cy="405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158624" y="5150884"/>
              <a:ext cx="0" cy="9433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4578997" y="5150884"/>
              <a:ext cx="0" cy="9433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4024802" y="5150884"/>
              <a:ext cx="0" cy="9433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188028" y="4394847"/>
              <a:ext cx="0" cy="1890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188028" y="6285463"/>
              <a:ext cx="1593202" cy="4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7003690" y="4385646"/>
              <a:ext cx="18206" cy="18998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374431" y="6285463"/>
              <a:ext cx="164513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 Diagram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86894" y="2242269"/>
            <a:ext cx="6512122" cy="3700893"/>
            <a:chOff x="1486894" y="2242269"/>
            <a:chExt cx="6512122" cy="3700893"/>
          </a:xfrm>
        </p:grpSpPr>
        <p:sp>
          <p:nvSpPr>
            <p:cNvPr id="5" name="Oval 4"/>
            <p:cNvSpPr/>
            <p:nvPr/>
          </p:nvSpPr>
          <p:spPr>
            <a:xfrm>
              <a:off x="1486894" y="2242269"/>
              <a:ext cx="1478944" cy="14948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Generator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927945" y="2242269"/>
              <a:ext cx="1478944" cy="14948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Driver/ Golden Model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965838" y="2981741"/>
              <a:ext cx="9621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112937" y="2717581"/>
              <a:ext cx="667909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Trans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368996" y="2242269"/>
              <a:ext cx="1478944" cy="14948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DUT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5406889" y="5191323"/>
              <a:ext cx="11131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553988" y="2717581"/>
              <a:ext cx="667909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Instr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520072" y="4440365"/>
              <a:ext cx="1478944" cy="14948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Monitor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2" idx="4"/>
            </p:cNvCxnSpPr>
            <p:nvPr/>
          </p:nvCxnSpPr>
          <p:spPr>
            <a:xfrm>
              <a:off x="7108468" y="3737114"/>
              <a:ext cx="1" cy="7032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927944" y="4448317"/>
              <a:ext cx="1478944" cy="14948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ScoreBoard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5406888" y="2989691"/>
              <a:ext cx="9621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4"/>
              <a:endCxn id="25" idx="0"/>
            </p:cNvCxnSpPr>
            <p:nvPr/>
          </p:nvCxnSpPr>
          <p:spPr>
            <a:xfrm flipH="1">
              <a:off x="4667416" y="3737114"/>
              <a:ext cx="1" cy="711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629525" y="4893593"/>
              <a:ext cx="667909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4106849" y="3985372"/>
              <a:ext cx="667909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7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Report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63489"/>
              </p:ext>
            </p:extLst>
          </p:nvPr>
        </p:nvGraphicFramePr>
        <p:xfrm>
          <a:off x="739470" y="1796992"/>
          <a:ext cx="8534533" cy="4293704"/>
        </p:xfrm>
        <a:graphic>
          <a:graphicData uri="http://schemas.openxmlformats.org/drawingml/2006/table">
            <a:tbl>
              <a:tblPr/>
              <a:tblGrid>
                <a:gridCol w="1000034"/>
                <a:gridCol w="1123325"/>
                <a:gridCol w="1191822"/>
                <a:gridCol w="904139"/>
                <a:gridCol w="4315213"/>
              </a:tblGrid>
              <a:tr h="6045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</a:t>
                      </a:r>
                      <a:endParaRPr lang="en-US" sz="80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Minutes to Find/Fix</a:t>
                      </a:r>
                      <a:endParaRPr lang="en-US" sz="80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DUT Owner</a:t>
                      </a:r>
                      <a:endParaRPr lang="en-US" sz="80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8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12/12/16</a:t>
                      </a:r>
                      <a:endParaRPr lang="en-US" sz="80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5:15 PM</a:t>
                      </a:r>
                      <a:endParaRPr lang="en-US" sz="80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n-US" sz="80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Ammon</a:t>
                      </a:r>
                      <a:endParaRPr lang="en-US" sz="80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Memory out signal was being driven to bus instead of to the MDR</a:t>
                      </a: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93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12/14/16</a:t>
                      </a:r>
                      <a:endParaRPr lang="en-US" sz="80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10:48 AM</a:t>
                      </a:r>
                      <a:endParaRPr lang="en-US" sz="80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en-US" sz="80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Ammon</a:t>
                      </a:r>
                      <a:endParaRPr lang="en-US" sz="80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Trap was using the sign extended IR[8:0] instead of the zero extended IR[7:0] and was thus only taking one clock cycle</a:t>
                      </a: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8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12/14/16</a:t>
                      </a: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10:58 AM</a:t>
                      </a:r>
                      <a:endParaRPr lang="en-US" sz="80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80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Ammon</a:t>
                      </a:r>
                      <a:endParaRPr lang="en-US" sz="80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 was sign extending the trap vector instead of zero extending it.</a:t>
                      </a:r>
                      <a:endParaRPr lang="en-US" sz="80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12/14/16</a:t>
                      </a:r>
                      <a:endParaRPr lang="en-US" sz="80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5:54 PM</a:t>
                      </a:r>
                      <a:endParaRPr lang="en-US" sz="80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80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Khalil</a:t>
                      </a:r>
                      <a:endParaRPr lang="en-US" sz="80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 added a start state before fetch0 after reset</a:t>
                      </a: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12/14/16</a:t>
                      </a:r>
                      <a:endParaRPr lang="en-US" sz="80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10:48 PM</a:t>
                      </a:r>
                      <a:endParaRPr lang="en-US" sz="80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80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Ammon</a:t>
                      </a:r>
                      <a:endParaRPr lang="en-US" sz="80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Reset was not included in memory module </a:t>
                      </a:r>
                      <a:endParaRPr lang="en-US" sz="80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12/15/16</a:t>
                      </a: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/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 smtClean="0">
                          <a:effectLst/>
                        </a:rPr>
                        <a:t>1:10 AM</a:t>
                      </a: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60</a:t>
                      </a: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Khalil</a:t>
                      </a: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Our </a:t>
                      </a:r>
                      <a:r>
                        <a:rPr lang="en-US" sz="800" dirty="0" err="1" smtClean="0">
                          <a:effectLst/>
                        </a:rPr>
                        <a:t>enum</a:t>
                      </a:r>
                      <a:r>
                        <a:rPr lang="en-US" sz="800" dirty="0" smtClean="0">
                          <a:effectLst/>
                        </a:rPr>
                        <a:t> type was too</a:t>
                      </a:r>
                      <a:r>
                        <a:rPr lang="en-US" sz="800" baseline="0" dirty="0" smtClean="0">
                          <a:effectLst/>
                        </a:rPr>
                        <a:t> big so that when it was casted to an </a:t>
                      </a:r>
                      <a:r>
                        <a:rPr lang="en-US" sz="800" baseline="0" dirty="0" err="1" smtClean="0">
                          <a:effectLst/>
                        </a:rPr>
                        <a:t>int</a:t>
                      </a:r>
                      <a:r>
                        <a:rPr lang="en-US" sz="800" baseline="0" dirty="0" smtClean="0">
                          <a:effectLst/>
                        </a:rPr>
                        <a:t> it was getting chopped off</a:t>
                      </a: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12/15/16</a:t>
                      </a: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/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 smtClean="0">
                          <a:effectLst/>
                        </a:rPr>
                        <a:t>1:28 AM</a:t>
                      </a: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15</a:t>
                      </a: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Khalil</a:t>
                      </a: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Our JSRR instruction was always</a:t>
                      </a:r>
                      <a:r>
                        <a:rPr lang="en-US" sz="800" baseline="0" dirty="0" smtClean="0">
                          <a:effectLst/>
                        </a:rPr>
                        <a:t> using register 0 as its source register</a:t>
                      </a: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12/15/16</a:t>
                      </a: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/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 smtClean="0">
                          <a:effectLst/>
                        </a:rPr>
                        <a:t>2:02 AM</a:t>
                      </a: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15</a:t>
                      </a:r>
                      <a:r>
                        <a:rPr lang="en-US" sz="800" dirty="0">
                          <a:effectLst/>
                        </a:rPr>
                        <a:t/>
                      </a:r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/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 smtClean="0">
                          <a:effectLst/>
                        </a:rPr>
                        <a:t>Khalil</a:t>
                      </a: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/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 smtClean="0">
                          <a:effectLst/>
                        </a:rPr>
                        <a:t>DUT didn’t have reserved or RTI states in it</a:t>
                      </a: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12/15/16</a:t>
                      </a:r>
                      <a:r>
                        <a:rPr lang="en-US" sz="800" dirty="0">
                          <a:effectLst/>
                        </a:rPr>
                        <a:t/>
                      </a:r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11:00</a:t>
                      </a: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5</a:t>
                      </a: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Khalil</a:t>
                      </a: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DUT</a:t>
                      </a:r>
                      <a:r>
                        <a:rPr lang="en-US" sz="800" baseline="0" dirty="0" smtClean="0">
                          <a:effectLst/>
                        </a:rPr>
                        <a:t> was using synchronous resets for the registers</a:t>
                      </a:r>
                      <a:endParaRPr lang="en-US" sz="800" dirty="0">
                        <a:effectLst/>
                      </a:endParaRPr>
                    </a:p>
                  </a:txBody>
                  <a:tcPr marL="29610" marR="29610" marT="29610" marB="29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57600" y="2159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004" y="112849"/>
            <a:ext cx="8596668" cy="1320800"/>
          </a:xfrm>
        </p:spPr>
        <p:txBody>
          <a:bodyPr/>
          <a:lstStyle/>
          <a:p>
            <a:r>
              <a:rPr lang="en-US" dirty="0" smtClean="0"/>
              <a:t>Waveforms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6291" y="3908778"/>
            <a:ext cx="322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Khalil’s LC3 (showing a reset)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91" y="4278110"/>
            <a:ext cx="6690513" cy="2579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91" y="1316554"/>
            <a:ext cx="6690513" cy="24017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6291" y="941387"/>
            <a:ext cx="353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Ammon’s LC3 (showing a reset)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442</TotalTime>
  <Words>682</Words>
  <Application>Microsoft Office PowerPoint</Application>
  <PresentationFormat>Widescreen</PresentationFormat>
  <Paragraphs>187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LC3 Final Project</vt:lpstr>
      <vt:lpstr>Overview</vt:lpstr>
      <vt:lpstr>Test Plan</vt:lpstr>
      <vt:lpstr>Test Strategy</vt:lpstr>
      <vt:lpstr>Test Approach Tradeoffs</vt:lpstr>
      <vt:lpstr>Test Bench Block Diagram</vt:lpstr>
      <vt:lpstr>Program Flow Diagram</vt:lpstr>
      <vt:lpstr>Bug Report</vt:lpstr>
      <vt:lpstr>Waveforms</vt:lpstr>
      <vt:lpstr>Functional Coverage</vt:lpstr>
      <vt:lpstr>Test 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LC3 Final Project</dc:title>
  <dc:creator>ecestudent</dc:creator>
  <cp:lastModifiedBy>ecestudent</cp:lastModifiedBy>
  <cp:revision>19</cp:revision>
  <dcterms:created xsi:type="dcterms:W3CDTF">2016-12-15T05:17:05Z</dcterms:created>
  <dcterms:modified xsi:type="dcterms:W3CDTF">2016-12-15T19:38:06Z</dcterms:modified>
</cp:coreProperties>
</file>