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1.bin" ContentType="application/vnd.ms-office.activeX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W1ywsHoOdqI+CG6Xxn8axw==" hashData="1ZUYHNGiMpIQ5X7nYzAC3+J8D/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808080"/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134AB-79CB-458C-B466-D65ABF8AD4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l-GR"/>
        </a:p>
      </dgm:t>
    </dgm:pt>
    <dgm:pt modelId="{B6078444-DD0A-4E19-8D3C-CBC20DCC94CE}">
      <dgm:prSet/>
      <dgm:spPr/>
      <dgm:t>
        <a:bodyPr/>
        <a:lstStyle/>
        <a:p>
          <a:pPr rtl="0"/>
          <a:r>
            <a:rPr lang="el-GR" b="1" dirty="0" smtClean="0"/>
            <a:t>Πίεση</a:t>
          </a:r>
          <a:r>
            <a:rPr lang="el-GR" dirty="0" smtClean="0"/>
            <a:t> </a:t>
          </a:r>
          <a:r>
            <a:rPr lang="en-US" dirty="0" smtClean="0"/>
            <a:t>p </a:t>
          </a:r>
          <a:r>
            <a:rPr lang="el-GR" dirty="0" smtClean="0"/>
            <a:t>ονομάζεται το φυσικό </a:t>
          </a:r>
          <a:r>
            <a:rPr lang="el-GR" i="1" dirty="0" smtClean="0"/>
            <a:t>μονόμετρο</a:t>
          </a:r>
          <a:r>
            <a:rPr lang="el-GR" dirty="0" smtClean="0"/>
            <a:t> μέγεθος που είναι ίσο με το πηλίκο της </a:t>
          </a:r>
          <a:r>
            <a:rPr lang="el-GR" b="1" i="1" dirty="0" smtClean="0"/>
            <a:t>δύναμης</a:t>
          </a:r>
          <a:r>
            <a:rPr lang="el-GR" dirty="0" smtClean="0"/>
            <a:t> </a:t>
          </a:r>
          <a:r>
            <a:rPr lang="en-US" dirty="0" smtClean="0"/>
            <a:t>F </a:t>
          </a:r>
          <a:r>
            <a:rPr lang="el-GR" dirty="0" smtClean="0"/>
            <a:t>που ασκείται κάθετα σε μία επιφάνεια, προς το </a:t>
          </a:r>
          <a:r>
            <a:rPr lang="el-GR" b="1" i="1" dirty="0" smtClean="0"/>
            <a:t>εμβαδόν</a:t>
          </a:r>
          <a:r>
            <a:rPr lang="el-GR" dirty="0" smtClean="0"/>
            <a:t> </a:t>
          </a:r>
          <a:r>
            <a:rPr lang="en-US" dirty="0" smtClean="0"/>
            <a:t>A </a:t>
          </a:r>
          <a:r>
            <a:rPr lang="el-GR" dirty="0" smtClean="0"/>
            <a:t>της επιφάνειας αυτής.</a:t>
          </a:r>
          <a:endParaRPr lang="el-GR" dirty="0"/>
        </a:p>
      </dgm:t>
    </dgm:pt>
    <dgm:pt modelId="{7D112F18-6C0A-48FB-95EC-EDE55275754E}" type="parTrans" cxnId="{0E1929A7-3773-49AD-BCA9-F770EE5DB393}">
      <dgm:prSet/>
      <dgm:spPr/>
      <dgm:t>
        <a:bodyPr/>
        <a:lstStyle/>
        <a:p>
          <a:endParaRPr lang="el-GR"/>
        </a:p>
      </dgm:t>
    </dgm:pt>
    <dgm:pt modelId="{681F926C-BD4E-434A-B364-521F7C8BF706}" type="sibTrans" cxnId="{0E1929A7-3773-49AD-BCA9-F770EE5DB393}">
      <dgm:prSet/>
      <dgm:spPr/>
      <dgm:t>
        <a:bodyPr/>
        <a:lstStyle/>
        <a:p>
          <a:endParaRPr lang="el-GR"/>
        </a:p>
      </dgm:t>
    </dgm:pt>
    <dgm:pt modelId="{06C56D57-2426-44A6-A589-FB92F203263F}" type="pres">
      <dgm:prSet presAssocID="{E6E134AB-79CB-458C-B466-D65ABF8AD4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BD3D241C-3846-41A0-AEA6-89384BEF6A12}" type="pres">
      <dgm:prSet presAssocID="{B6078444-DD0A-4E19-8D3C-CBC20DCC94C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1767B9CF-2113-4E56-8D7A-A13D467F5563}" type="presOf" srcId="{B6078444-DD0A-4E19-8D3C-CBC20DCC94CE}" destId="{BD3D241C-3846-41A0-AEA6-89384BEF6A12}" srcOrd="0" destOrd="0" presId="urn:microsoft.com/office/officeart/2005/8/layout/vList2"/>
    <dgm:cxn modelId="{F29D5C02-7F99-42A6-A741-EE8AECF6A92C}" type="presOf" srcId="{E6E134AB-79CB-458C-B466-D65ABF8AD4D8}" destId="{06C56D57-2426-44A6-A589-FB92F203263F}" srcOrd="0" destOrd="0" presId="urn:microsoft.com/office/officeart/2005/8/layout/vList2"/>
    <dgm:cxn modelId="{0E1929A7-3773-49AD-BCA9-F770EE5DB393}" srcId="{E6E134AB-79CB-458C-B466-D65ABF8AD4D8}" destId="{B6078444-DD0A-4E19-8D3C-CBC20DCC94CE}" srcOrd="0" destOrd="0" parTransId="{7D112F18-6C0A-48FB-95EC-EDE55275754E}" sibTransId="{681F926C-BD4E-434A-B364-521F7C8BF706}"/>
    <dgm:cxn modelId="{11486ABC-D3CC-4D7C-B02C-137C41ADF7D6}" type="presParOf" srcId="{06C56D57-2426-44A6-A589-FB92F203263F}" destId="{BD3D241C-3846-41A0-AEA6-89384BEF6A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D241C-3846-41A0-AEA6-89384BEF6A12}">
      <dsp:nvSpPr>
        <dsp:cNvPr id="0" name=""/>
        <dsp:cNvSpPr/>
      </dsp:nvSpPr>
      <dsp:spPr>
        <a:xfrm>
          <a:off x="0" y="39927"/>
          <a:ext cx="8820472" cy="2683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100" b="1" kern="1200" dirty="0" smtClean="0"/>
            <a:t>Πίεση</a:t>
          </a:r>
          <a:r>
            <a:rPr lang="el-GR" sz="3100" kern="1200" dirty="0" smtClean="0"/>
            <a:t> </a:t>
          </a:r>
          <a:r>
            <a:rPr lang="en-US" sz="3100" kern="1200" dirty="0" smtClean="0"/>
            <a:t>p </a:t>
          </a:r>
          <a:r>
            <a:rPr lang="el-GR" sz="3100" kern="1200" dirty="0" smtClean="0"/>
            <a:t>ονομάζεται το φυσικό </a:t>
          </a:r>
          <a:r>
            <a:rPr lang="el-GR" sz="3100" i="1" kern="1200" dirty="0" smtClean="0"/>
            <a:t>μονόμετρο</a:t>
          </a:r>
          <a:r>
            <a:rPr lang="el-GR" sz="3100" kern="1200" dirty="0" smtClean="0"/>
            <a:t> μέγεθος που είναι ίσο με το πηλίκο της </a:t>
          </a:r>
          <a:r>
            <a:rPr lang="el-GR" sz="3100" b="1" i="1" kern="1200" dirty="0" smtClean="0"/>
            <a:t>δύναμης</a:t>
          </a:r>
          <a:r>
            <a:rPr lang="el-GR" sz="3100" kern="1200" dirty="0" smtClean="0"/>
            <a:t> </a:t>
          </a:r>
          <a:r>
            <a:rPr lang="en-US" sz="3100" kern="1200" dirty="0" smtClean="0"/>
            <a:t>F </a:t>
          </a:r>
          <a:r>
            <a:rPr lang="el-GR" sz="3100" kern="1200" dirty="0" smtClean="0"/>
            <a:t>που ασκείται κάθετα σε μία επιφάνεια, προς το </a:t>
          </a:r>
          <a:r>
            <a:rPr lang="el-GR" sz="3100" b="1" i="1" kern="1200" dirty="0" smtClean="0"/>
            <a:t>εμβαδόν</a:t>
          </a:r>
          <a:r>
            <a:rPr lang="el-GR" sz="3100" kern="1200" dirty="0" smtClean="0"/>
            <a:t> </a:t>
          </a:r>
          <a:r>
            <a:rPr lang="en-US" sz="3100" kern="1200" dirty="0" smtClean="0"/>
            <a:t>A </a:t>
          </a:r>
          <a:r>
            <a:rPr lang="el-GR" sz="3100" kern="1200" dirty="0" smtClean="0"/>
            <a:t>της επιφάνειας αυτής.</a:t>
          </a:r>
          <a:endParaRPr lang="el-GR" sz="3100" kern="1200" dirty="0"/>
        </a:p>
      </dsp:txBody>
      <dsp:txXfrm>
        <a:off x="131021" y="170948"/>
        <a:ext cx="8558430" cy="242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736E8-A924-4B4E-AD55-12761F675302}" type="datetimeFigureOut">
              <a:rPr lang="el-GR" smtClean="0"/>
              <a:t>29/3/2012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A0E6-BB51-4A8E-AA88-ED705727BE2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586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CA0E6-BB51-4A8E-AA88-ED705727BE2D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122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623344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>
              <a:gd name="T0" fmla="*/ 0 w 4134"/>
              <a:gd name="T1" fmla="*/ 573 h 573"/>
              <a:gd name="T2" fmla="*/ 4134 w 4134"/>
              <a:gd name="T3" fmla="*/ 573 h 573"/>
              <a:gd name="T4" fmla="*/ 4134 w 4134"/>
              <a:gd name="T5" fmla="*/ 1 h 573"/>
              <a:gd name="T6" fmla="*/ 322 w 4134"/>
              <a:gd name="T7" fmla="*/ 0 h 573"/>
              <a:gd name="T8" fmla="*/ 0 w 4134"/>
              <a:gd name="T9" fmla="*/ 57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effectLst/>
                <a:latin typeface="Verdana" pitchFamily="34" charset="0"/>
              </a:defRPr>
            </a:lvl1pPr>
          </a:lstStyle>
          <a:p>
            <a:pPr lvl="0"/>
            <a:r>
              <a:rPr lang="el-GR" noProof="0" dirty="0" smtClean="0"/>
              <a:t>Στυλ κύριου τίτλου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l-GR" noProof="0" smtClean="0"/>
              <a:t>Στυλ κύριου υπότιτλου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el-GR" smtClean="0"/>
              <a:t>2ο Γυμνάσιο Αμαλιάδας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B4C9D367-ECAF-4F03-B224-DB6E03D388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57200" y="1447800"/>
            <a:ext cx="160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l-GR" sz="1600" b="1" dirty="0" smtClean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el-GR" sz="1600" b="1" baseline="30000" dirty="0" smtClean="0">
                <a:solidFill>
                  <a:schemeClr val="tx2"/>
                </a:solidFill>
                <a:latin typeface="Verdana" pitchFamily="34" charset="0"/>
              </a:rPr>
              <a:t>ο</a:t>
            </a:r>
            <a:r>
              <a:rPr lang="el-GR" sz="1600" b="1" dirty="0" smtClean="0">
                <a:solidFill>
                  <a:schemeClr val="tx2"/>
                </a:solidFill>
                <a:latin typeface="Verdana" pitchFamily="34" charset="0"/>
              </a:rPr>
              <a:t> Γυμνάσιο Αμαλιάδας</a:t>
            </a:r>
            <a:endParaRPr lang="en-US" sz="28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4588" cy="458788"/>
          </a:xfrm>
          <a:custGeom>
            <a:avLst/>
            <a:gdLst>
              <a:gd name="T0" fmla="*/ 0 w 1634"/>
              <a:gd name="T1" fmla="*/ 0 h 289"/>
              <a:gd name="T2" fmla="*/ 1634 w 1634"/>
              <a:gd name="T3" fmla="*/ 0 h 289"/>
              <a:gd name="T4" fmla="*/ 1456 w 1634"/>
              <a:gd name="T5" fmla="*/ 289 h 289"/>
              <a:gd name="T6" fmla="*/ 0 w 1634"/>
              <a:gd name="T7" fmla="*/ 286 h 289"/>
              <a:gd name="T8" fmla="*/ 0 w 1634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white">
          <a:xfrm>
            <a:off x="-6350" y="2623592"/>
            <a:ext cx="9170988" cy="4260700"/>
          </a:xfrm>
          <a:prstGeom prst="rect">
            <a:avLst/>
          </a:prstGeom>
          <a:gradFill flip="none" rotWithShape="1">
            <a:gsLst>
              <a:gs pos="28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l-GR"/>
          </a:p>
        </p:txBody>
      </p:sp>
      <p:pic>
        <p:nvPicPr>
          <p:cNvPr id="3096" name="Picture 24" descr="C:\Users\bill\AppData\Local\Microsoft\Windows\Temporary Internet Files\Content.IE5\6RYQNMCA\MP900444790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54" y="2767608"/>
            <a:ext cx="5480050" cy="4117776"/>
          </a:xfrm>
          <a:prstGeom prst="round2Diag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:\Users\bill\AppData\Local\Microsoft\Windows\Temporary Internet Files\Content.IE5\SJBPTPZS\MP900386700[1]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6" b="94860" l="11333" r="86167">
                        <a14:foregroundMark x1="14667" y1="46262" x2="81833" y2="42290"/>
                        <a14:foregroundMark x1="48000" y1="88551" x2="46667" y2="4907"/>
                        <a14:foregroundMark x1="69667" y1="75000" x2="28000" y2="17523"/>
                        <a14:foregroundMark x1="23500" y1="79206" x2="68833" y2="16121"/>
                        <a14:backgroundMark x1="80333" y1="67056" x2="52667" y2="93925"/>
                        <a14:backgroundMark x1="59667" y1="85280" x2="56667" y2="87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05" r="15349" b="7649"/>
          <a:stretch/>
        </p:blipFill>
        <p:spPr bwMode="auto">
          <a:xfrm>
            <a:off x="5940152" y="3068960"/>
            <a:ext cx="2857500" cy="261359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C921-E64E-4D0B-8CEB-07682E617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27494-0537-436B-A562-B6E234E1B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Τίτλος και Πίνακ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ίνακα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l-GR" smtClean="0"/>
              <a:t>Κάντε κλικ στο εικονίδιο για να προσθέσετε έναν πίνακα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3700129-DA27-43F6-B373-F14EBA386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6394028" y="6505153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l-GR" dirty="0" smtClean="0"/>
              <a:t>2ο Γυμνάσιο Αμαλιάδας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A8B6A-F3B7-4BA0-AA04-F05E49C716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64F84-63EB-4DD4-B411-D9489CCFF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FCA6-9EEF-425F-BCBC-33501E5A76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870AD-DF1A-48FD-8BBB-8AEAE66652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91252-5E1D-485E-9103-58DFB68DF1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51ACC-055B-41A4-9412-883B4099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A0D22-1D25-47D2-A1E3-4678CAB03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2ο Γυμνάσιο Αμαλιάδας</a:t>
            </a:r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4F5C2-D269-438A-800D-E231A05ED8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C:\Users\bill\AppData\Local\Microsoft\Windows\Temporary Internet Files\Content.IE5\SJBPTPZS\MP900444789[1].jpg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49" b="7796"/>
          <a:stretch/>
        </p:blipFill>
        <p:spPr bwMode="auto">
          <a:xfrm>
            <a:off x="1919212" y="0"/>
            <a:ext cx="7224787" cy="14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2" name="Object 18"/>
          <p:cNvGraphicFramePr>
            <a:graphicFrameLocks noChangeAspect="1"/>
          </p:cNvGraphicFramePr>
          <p:nvPr userDrawn="1"/>
        </p:nvGraphicFramePr>
        <p:xfrm>
          <a:off x="3132138" y="2852738"/>
          <a:ext cx="6011862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Image" r:id="rId16" imgW="7606349" imgH="5066667" progId="Photoshop.Image.6">
                  <p:embed/>
                </p:oleObj>
              </mc:Choice>
              <mc:Fallback>
                <p:oleObj name="Image" r:id="rId16" imgW="7606349" imgH="5066667" progId="Photoshop.Image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6011862" cy="400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>
              <a:gd name="T0" fmla="*/ 0 w 1338"/>
              <a:gd name="T1" fmla="*/ 0 h 182"/>
              <a:gd name="T2" fmla="*/ 1338 w 1338"/>
              <a:gd name="T3" fmla="*/ 0 h 182"/>
              <a:gd name="T4" fmla="*/ 1138 w 1338"/>
              <a:gd name="T5" fmla="*/ 182 h 182"/>
              <a:gd name="T6" fmla="*/ 0 w 1338"/>
              <a:gd name="T7" fmla="*/ 181 h 182"/>
              <a:gd name="T8" fmla="*/ 0 w 1338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l-G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l-GR" dirty="0" smtClean="0"/>
              <a:t>2ο Γυμνάσιο Αμαλιάδας</a:t>
            </a:r>
            <a:endParaRPr lang="el-G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8C545CE-E26B-4127-AA86-D11E201C13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123728" y="764704"/>
            <a:ext cx="60960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smtClean="0"/>
              <a:t>Στυλ κύριου τίτλου</a:t>
            </a:r>
            <a:endParaRPr lang="en-US" dirty="0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-180975" y="9620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Verdana" pitchFamily="34" charset="0"/>
              </a:rPr>
              <a:t>Company name</a:t>
            </a:r>
          </a:p>
        </p:txBody>
      </p:sp>
      <p:pic>
        <p:nvPicPr>
          <p:cNvPr id="13" name="Picture 22" descr="C:\Users\bill\AppData\Local\Microsoft\Windows\Temporary Internet Files\Content.IE5\SJBPTPZS\MP900386700[1].jpg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636" b="94860" l="11333" r="86167">
                        <a14:foregroundMark x1="14667" y1="46262" x2="81833" y2="42290"/>
                        <a14:foregroundMark x1="48000" y1="88551" x2="46667" y2="4907"/>
                        <a14:foregroundMark x1="69667" y1="75000" x2="28000" y2="17523"/>
                        <a14:foregroundMark x1="23500" y1="79206" x2="68833" y2="16121"/>
                        <a14:backgroundMark x1="80333" y1="67056" x2="52667" y2="93925"/>
                        <a14:backgroundMark x1="59667" y1="85280" x2="56667" y2="87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94" t="18779" r="15349" b="31586"/>
          <a:stretch/>
        </p:blipFill>
        <p:spPr bwMode="auto">
          <a:xfrm>
            <a:off x="-1" y="0"/>
            <a:ext cx="2314575" cy="14047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rvassil.mysch.g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rvassil.mysch.g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Πίεση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</a:t>
            </a:r>
            <a:r>
              <a:rPr lang="en-US" dirty="0" smtClean="0">
                <a:hlinkClick r:id="rId2"/>
              </a:rPr>
              <a:t>rvassil.mysch.gr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Μονάδα μέτρησης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1409328"/>
          </a:xfrm>
        </p:spPr>
        <p:txBody>
          <a:bodyPr/>
          <a:lstStyle/>
          <a:p>
            <a:r>
              <a:rPr lang="el-GR" dirty="0" smtClean="0"/>
              <a:t>Μια άλλη συνηθισμένη μονάδα μέτρησης της πίεσης είναι η ατμόσφαιρα (</a:t>
            </a:r>
            <a:r>
              <a:rPr lang="en-US" dirty="0" err="1" smtClean="0"/>
              <a:t>atm</a:t>
            </a:r>
            <a:r>
              <a:rPr lang="en-US" dirty="0" smtClean="0"/>
              <a:t>)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9" name="Θέση περιεχομένου 3"/>
          <p:cNvSpPr txBox="1">
            <a:spLocks/>
          </p:cNvSpPr>
          <p:nvPr/>
        </p:nvSpPr>
        <p:spPr bwMode="auto">
          <a:xfrm>
            <a:off x="323529" y="2835162"/>
            <a:ext cx="88204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n-US" dirty="0" smtClean="0"/>
              <a:t>1 </a:t>
            </a:r>
            <a:r>
              <a:rPr lang="en-US" dirty="0" err="1" smtClean="0"/>
              <a:t>atm</a:t>
            </a:r>
            <a:r>
              <a:rPr lang="en-US" dirty="0"/>
              <a:t> </a:t>
            </a:r>
            <a:r>
              <a:rPr lang="en-US" dirty="0" smtClean="0"/>
              <a:t>= 100.000 Pa !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10" name="Θέση περιεχομένου 3"/>
          <p:cNvSpPr txBox="1">
            <a:spLocks/>
          </p:cNvSpPr>
          <p:nvPr/>
        </p:nvSpPr>
        <p:spPr bwMode="auto">
          <a:xfrm>
            <a:off x="323529" y="3905010"/>
            <a:ext cx="88204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l-GR" dirty="0" smtClean="0"/>
              <a:t>Τόση είναι περίπου η πίεση που προκαλεί το βάρος του ατμοσφαιρικού αέρα στην επιφάνεια της Γης, σε υψόμετρο θάλασσας</a:t>
            </a:r>
          </a:p>
          <a:p>
            <a:endParaRPr lang="el-GR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7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Μονάδα μέτρησης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1409328"/>
          </a:xfrm>
        </p:spPr>
        <p:txBody>
          <a:bodyPr/>
          <a:lstStyle/>
          <a:p>
            <a:r>
              <a:rPr lang="el-GR" dirty="0" smtClean="0"/>
              <a:t>Στον πλανήτη Αφροδίτη, για παράδειγμα, η ατμοσφαιρική πίεση φτάνει τις 95 </a:t>
            </a:r>
            <a:r>
              <a:rPr lang="en-US" dirty="0" err="1" smtClean="0"/>
              <a:t>atm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10" name="Θέση περιεχομένου 3"/>
          <p:cNvSpPr txBox="1">
            <a:spLocks/>
          </p:cNvSpPr>
          <p:nvPr/>
        </p:nvSpPr>
        <p:spPr bwMode="auto">
          <a:xfrm>
            <a:off x="323528" y="2636912"/>
            <a:ext cx="511256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l-GR" dirty="0" smtClean="0"/>
              <a:t>Όση θα ένοιωθε κάποιος σε βάθος 1 </a:t>
            </a:r>
            <a:r>
              <a:rPr lang="en-US" dirty="0" smtClean="0"/>
              <a:t>Km </a:t>
            </a:r>
            <a:r>
              <a:rPr lang="el-GR" dirty="0" smtClean="0"/>
              <a:t>κάτω από τη θάλασσα στη Γη.</a:t>
            </a:r>
          </a:p>
          <a:p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60" y="3068960"/>
            <a:ext cx="3789040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88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1409328"/>
          </a:xfrm>
        </p:spPr>
        <p:txBody>
          <a:bodyPr/>
          <a:lstStyle/>
          <a:p>
            <a:r>
              <a:rPr lang="el-GR" dirty="0" smtClean="0"/>
              <a:t>Η πίεση είναι αντιστρόφως ανάλογη του εμβαδού της επιφάνειας, όταν η δύναμη είναι σταθερή…</a:t>
            </a:r>
          </a:p>
          <a:p>
            <a:endParaRPr lang="el-GR" dirty="0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028421" y="475853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entury Gothic" pitchFamily="34" charset="0"/>
              </a:rPr>
              <a:t>p</a:t>
            </a:r>
            <a:endParaRPr lang="el-GR" sz="2400">
              <a:latin typeface="Century Gothic" pitchFamily="34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460221" y="4685505"/>
            <a:ext cx="57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entury Gothic" pitchFamily="34" charset="0"/>
              </a:rPr>
              <a:t>=</a:t>
            </a:r>
            <a:endParaRPr lang="el-GR" sz="3600">
              <a:latin typeface="Century Gothic" pitchFamily="34" charset="0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820583" y="4687092"/>
            <a:ext cx="11525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l-GR" sz="9600">
                <a:latin typeface="Century Gothic" pitchFamily="34" charset="0"/>
              </a:rPr>
              <a:t>Α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036483" y="4253705"/>
            <a:ext cx="79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entury Gothic" pitchFamily="34" charset="0"/>
              </a:rPr>
              <a:t>F</a:t>
            </a:r>
            <a:endParaRPr lang="el-GR" sz="4000">
              <a:latin typeface="Century Gothic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455703" y="3986189"/>
            <a:ext cx="10795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700">
                <a:latin typeface="Century Gothic" pitchFamily="34" charset="0"/>
              </a:rPr>
              <a:t>p</a:t>
            </a:r>
            <a:endParaRPr lang="el-GR" sz="11700">
              <a:latin typeface="Century Gothic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679665" y="4706914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entury Gothic" pitchFamily="34" charset="0"/>
              </a:rPr>
              <a:t>=</a:t>
            </a:r>
            <a:endParaRPr lang="el-GR" sz="3600">
              <a:latin typeface="Century Gothic" pitchFamily="34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7111465" y="4275114"/>
            <a:ext cx="79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entury Gothic" pitchFamily="34" charset="0"/>
              </a:rPr>
              <a:t>F</a:t>
            </a:r>
            <a:endParaRPr lang="el-GR" sz="4000">
              <a:latin typeface="Century Gothic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7111465" y="5067277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latin typeface="Century Gothic" pitchFamily="34" charset="0"/>
              </a:rPr>
              <a:t>A</a:t>
            </a:r>
            <a:endParaRPr lang="el-GR" sz="1400">
              <a:latin typeface="Century Gothic" pitchFamily="34" charset="0"/>
            </a:endParaRPr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7182903" y="4994252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2036483" y="497443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676121" y="3174205"/>
            <a:ext cx="2376487" cy="361950"/>
          </a:xfrm>
          <a:prstGeom prst="parallelogram">
            <a:avLst>
              <a:gd name="adj" fmla="val 1641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2468283" y="3245642"/>
            <a:ext cx="863600" cy="2143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5743040" y="3338489"/>
            <a:ext cx="2087563" cy="287338"/>
          </a:xfrm>
          <a:prstGeom prst="parallelogram">
            <a:avLst>
              <a:gd name="adj" fmla="val 1577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 rot="5400000" flipH="1">
            <a:off x="6282790" y="2943202"/>
            <a:ext cx="863600" cy="2159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 rot="5400000">
            <a:off x="6390740" y="3698852"/>
            <a:ext cx="647700" cy="215900"/>
          </a:xfrm>
          <a:custGeom>
            <a:avLst/>
            <a:gdLst>
              <a:gd name="T0" fmla="*/ 425443 w 21600"/>
              <a:gd name="T1" fmla="*/ 0 h 21600"/>
              <a:gd name="T2" fmla="*/ 0 w 21600"/>
              <a:gd name="T3" fmla="*/ 107950 h 21600"/>
              <a:gd name="T4" fmla="*/ 425443 w 21600"/>
              <a:gd name="T5" fmla="*/ 215900 h 21600"/>
              <a:gd name="T6" fmla="*/ 6477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17861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188" y="0"/>
                </a:moveTo>
                <a:lnTo>
                  <a:pt x="14188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4188" y="16248"/>
                </a:lnTo>
                <a:lnTo>
                  <a:pt x="14188" y="21600"/>
                </a:lnTo>
                <a:lnTo>
                  <a:pt x="21600" y="10800"/>
                </a:lnTo>
                <a:lnTo>
                  <a:pt x="14188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 rot="5400000">
            <a:off x="2541308" y="3677442"/>
            <a:ext cx="647700" cy="215900"/>
          </a:xfrm>
          <a:custGeom>
            <a:avLst/>
            <a:gdLst>
              <a:gd name="T0" fmla="*/ 425443 w 21600"/>
              <a:gd name="T1" fmla="*/ 0 h 21600"/>
              <a:gd name="T2" fmla="*/ 0 w 21600"/>
              <a:gd name="T3" fmla="*/ 107950 h 21600"/>
              <a:gd name="T4" fmla="*/ 425443 w 21600"/>
              <a:gd name="T5" fmla="*/ 215900 h 21600"/>
              <a:gd name="T6" fmla="*/ 6477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17861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188" y="0"/>
                </a:moveTo>
                <a:lnTo>
                  <a:pt x="14188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4188" y="16248"/>
                </a:lnTo>
                <a:lnTo>
                  <a:pt x="14188" y="21600"/>
                </a:lnTo>
                <a:lnTo>
                  <a:pt x="21600" y="10800"/>
                </a:lnTo>
                <a:lnTo>
                  <a:pt x="14188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2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1409328"/>
          </a:xfrm>
        </p:spPr>
        <p:txBody>
          <a:bodyPr/>
          <a:lstStyle/>
          <a:p>
            <a:r>
              <a:rPr lang="el-GR" dirty="0" smtClean="0"/>
              <a:t>…και ανάλογη της δύναμης που ασκείται κάθετα σε επιφάνεια σταθερού εμβαδού.</a:t>
            </a:r>
          </a:p>
          <a:p>
            <a:endParaRPr lang="el-GR" dirty="0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028421" y="475853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entury Gothic" pitchFamily="34" charset="0"/>
              </a:rPr>
              <a:t>p</a:t>
            </a:r>
            <a:endParaRPr lang="el-GR" sz="2400">
              <a:latin typeface="Century Gothic" pitchFamily="34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460221" y="4685505"/>
            <a:ext cx="57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entury Gothic" pitchFamily="34" charset="0"/>
              </a:rPr>
              <a:t>=</a:t>
            </a:r>
            <a:endParaRPr lang="el-GR" sz="3600">
              <a:latin typeface="Century Gothic" pitchFamily="34" charset="0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820583" y="4974430"/>
            <a:ext cx="115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l-GR" sz="4000" dirty="0">
                <a:latin typeface="Century Gothic" pitchFamily="34" charset="0"/>
              </a:rPr>
              <a:t>Α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036483" y="4253705"/>
            <a:ext cx="79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F</a:t>
            </a:r>
            <a:endParaRPr lang="el-GR" sz="4000" dirty="0">
              <a:latin typeface="Century Gothic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455703" y="3986189"/>
            <a:ext cx="10795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700">
                <a:latin typeface="Century Gothic" pitchFamily="34" charset="0"/>
              </a:rPr>
              <a:t>p</a:t>
            </a:r>
            <a:endParaRPr lang="el-GR" sz="11700">
              <a:latin typeface="Century Gothic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679665" y="4706914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entury Gothic" pitchFamily="34" charset="0"/>
              </a:rPr>
              <a:t>=</a:t>
            </a:r>
            <a:endParaRPr lang="el-GR" sz="3600">
              <a:latin typeface="Century Gothic" pitchFamily="34" charset="0"/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7179425" y="3516842"/>
            <a:ext cx="792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600" dirty="0">
                <a:latin typeface="Century Gothic" pitchFamily="34" charset="0"/>
              </a:rPr>
              <a:t>F</a:t>
            </a:r>
            <a:endParaRPr lang="el-GR" sz="9600" dirty="0">
              <a:latin typeface="Century Gothic" pitchFamily="34" charset="0"/>
            </a:endParaRPr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7182903" y="4994252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2036483" y="497443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>
            <a:off x="1676121" y="2709987"/>
            <a:ext cx="2376487" cy="361950"/>
          </a:xfrm>
          <a:prstGeom prst="parallelogram">
            <a:avLst>
              <a:gd name="adj" fmla="val 1641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2468283" y="2781424"/>
            <a:ext cx="863600" cy="2143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 rot="5400000">
            <a:off x="2541308" y="3213224"/>
            <a:ext cx="647700" cy="215900"/>
          </a:xfrm>
          <a:custGeom>
            <a:avLst/>
            <a:gdLst>
              <a:gd name="T0" fmla="*/ 425443 w 21600"/>
              <a:gd name="T1" fmla="*/ 0 h 21600"/>
              <a:gd name="T2" fmla="*/ 0 w 21600"/>
              <a:gd name="T3" fmla="*/ 107950 h 21600"/>
              <a:gd name="T4" fmla="*/ 425443 w 21600"/>
              <a:gd name="T5" fmla="*/ 215900 h 21600"/>
              <a:gd name="T6" fmla="*/ 6477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17861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188" y="0"/>
                </a:moveTo>
                <a:lnTo>
                  <a:pt x="14188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4188" y="16248"/>
                </a:lnTo>
                <a:lnTo>
                  <a:pt x="14188" y="21600"/>
                </a:lnTo>
                <a:lnTo>
                  <a:pt x="21600" y="10800"/>
                </a:lnTo>
                <a:lnTo>
                  <a:pt x="14188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" name="AutoShape 41"/>
          <p:cNvSpPr>
            <a:spLocks noChangeArrowheads="1"/>
          </p:cNvSpPr>
          <p:nvPr/>
        </p:nvSpPr>
        <p:spPr bwMode="auto">
          <a:xfrm>
            <a:off x="5449076" y="2716810"/>
            <a:ext cx="2376487" cy="361950"/>
          </a:xfrm>
          <a:prstGeom prst="parallelogram">
            <a:avLst>
              <a:gd name="adj" fmla="val 1641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4" name="AutoShape 38"/>
          <p:cNvSpPr>
            <a:spLocks noChangeArrowheads="1"/>
          </p:cNvSpPr>
          <p:nvPr/>
        </p:nvSpPr>
        <p:spPr bwMode="auto">
          <a:xfrm>
            <a:off x="6241238" y="2788247"/>
            <a:ext cx="863600" cy="2143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5" name="AutoShape 51"/>
          <p:cNvSpPr>
            <a:spLocks noChangeArrowheads="1"/>
          </p:cNvSpPr>
          <p:nvPr/>
        </p:nvSpPr>
        <p:spPr bwMode="auto">
          <a:xfrm rot="5400000">
            <a:off x="5879376" y="3654934"/>
            <a:ext cx="1517474" cy="215900"/>
          </a:xfrm>
          <a:custGeom>
            <a:avLst/>
            <a:gdLst>
              <a:gd name="T0" fmla="*/ 425443 w 21600"/>
              <a:gd name="T1" fmla="*/ 0 h 21600"/>
              <a:gd name="T2" fmla="*/ 0 w 21600"/>
              <a:gd name="T3" fmla="*/ 107950 h 21600"/>
              <a:gd name="T4" fmla="*/ 425443 w 21600"/>
              <a:gd name="T5" fmla="*/ 215900 h 21600"/>
              <a:gd name="T6" fmla="*/ 647700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17861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188" y="0"/>
                </a:moveTo>
                <a:lnTo>
                  <a:pt x="14188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4188" y="16248"/>
                </a:lnTo>
                <a:lnTo>
                  <a:pt x="14188" y="21600"/>
                </a:lnTo>
                <a:lnTo>
                  <a:pt x="21600" y="10800"/>
                </a:lnTo>
                <a:lnTo>
                  <a:pt x="14188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>
            <a:off x="6241238" y="2636912"/>
            <a:ext cx="863600" cy="2143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967796" y="4974430"/>
            <a:ext cx="115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l-GR" sz="4000" dirty="0">
                <a:latin typeface="Century Gothic" pitchFamily="34" charset="0"/>
              </a:rPr>
              <a:t>Α</a:t>
            </a: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6241238" y="2492896"/>
            <a:ext cx="863600" cy="2143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833264"/>
          </a:xfrm>
        </p:spPr>
        <p:txBody>
          <a:bodyPr/>
          <a:lstStyle/>
          <a:p>
            <a:r>
              <a:rPr lang="el-GR" dirty="0" smtClean="0"/>
              <a:t>Έτσι, τα αιχμηρ</a:t>
            </a:r>
            <a:r>
              <a:rPr lang="el-GR" dirty="0"/>
              <a:t>ά</a:t>
            </a:r>
            <a:r>
              <a:rPr lang="el-GR" dirty="0" smtClean="0"/>
              <a:t> αντικείμενα (μικρό εμβαδό)</a:t>
            </a:r>
          </a:p>
          <a:p>
            <a:endParaRPr lang="el-GR" dirty="0"/>
          </a:p>
        </p:txBody>
      </p:sp>
      <p:pic>
        <p:nvPicPr>
          <p:cNvPr id="29" name="Picture 4" descr="PCKTKN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04864"/>
            <a:ext cx="10398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 descr="a ΣΙΔ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0764"/>
            <a:ext cx="1981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5" descr="HMMRNAL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2220739"/>
            <a:ext cx="1728787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Θέση περιεχομένου 3"/>
          <p:cNvSpPr txBox="1">
            <a:spLocks/>
          </p:cNvSpPr>
          <p:nvPr/>
        </p:nvSpPr>
        <p:spPr bwMode="auto">
          <a:xfrm>
            <a:off x="323529" y="3827566"/>
            <a:ext cx="8820472" cy="83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προκαλούν μεγαλύτερη πίεση και καρφώνονται ή κόβουν ή βουλιάζουν</a:t>
            </a:r>
          </a:p>
          <a:p>
            <a:endParaRPr lang="el-GR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2" b="11065"/>
          <a:stretch/>
        </p:blipFill>
        <p:spPr bwMode="auto">
          <a:xfrm>
            <a:off x="5054522" y="4757422"/>
            <a:ext cx="4100000" cy="210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99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Εξάσκηση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833264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Δείτε την παρακάτω προσομοίωση</a:t>
            </a:r>
          </a:p>
          <a:p>
            <a:endParaRPr lang="el-GR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2" name="ShockwaveFlash1" r:id="rId2" imgW="9144000" imgH="4797360"/>
        </mc:Choice>
        <mc:Fallback>
          <p:control name="ShockwaveFlash1" r:id="rId2" imgW="9144000" imgH="479736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060575"/>
                  <a:ext cx="9144000" cy="47974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633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948263" y="6461125"/>
            <a:ext cx="1997109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l-GR" sz="1000" b="1" dirty="0" smtClean="0">
                <a:solidFill>
                  <a:schemeClr val="tx2"/>
                </a:solidFill>
                <a:latin typeface="Verdana" pitchFamily="34" charset="0"/>
              </a:rPr>
              <a:t>Γρηγόρης Βασιλόπουλος</a:t>
            </a:r>
            <a:endParaRPr lang="en-US" sz="1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8067" name="WordArt 3"/>
          <p:cNvSpPr>
            <a:spLocks noChangeArrowheads="1" noChangeShapeType="1" noTextEdit="1"/>
          </p:cNvSpPr>
          <p:nvPr/>
        </p:nvSpPr>
        <p:spPr bwMode="gray">
          <a:xfrm>
            <a:off x="3048000" y="1676400"/>
            <a:ext cx="5916488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  <a:hlinkClick r:id="rId3"/>
              </a:rPr>
              <a:t>grvassil.mysch.gr </a:t>
            </a:r>
            <a:endParaRPr lang="el-GR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Περίεργο…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Γιατί δε βουλιάζει ο άνθρωπος στο χιόνι;</a:t>
            </a:r>
          </a:p>
          <a:p>
            <a:endParaRPr lang="el-GR" dirty="0"/>
          </a:p>
        </p:txBody>
      </p:sp>
      <p:pic>
        <p:nvPicPr>
          <p:cNvPr id="2051" name="Picture 3" descr="C:\Users\bill\AppData\Local\Microsoft\Windows\Temporary Internet Files\Content.IE5\6RYQNMCA\MP900423090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t="42413" r="14070" b="19462"/>
          <a:stretch/>
        </p:blipFill>
        <p:spPr bwMode="auto">
          <a:xfrm>
            <a:off x="13692" y="3371849"/>
            <a:ext cx="9144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77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Περίεργο…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…ενώ τώρα βουλιάζει;</a:t>
            </a:r>
          </a:p>
          <a:p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2" b="11065"/>
          <a:stretch/>
        </p:blipFill>
        <p:spPr bwMode="auto">
          <a:xfrm>
            <a:off x="0" y="3418763"/>
            <a:ext cx="6712852" cy="343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9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Περίεργο…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53344"/>
          </a:xfrm>
        </p:spPr>
        <p:txBody>
          <a:bodyPr/>
          <a:lstStyle/>
          <a:p>
            <a:pPr marL="0" indent="0">
              <a:buNone/>
            </a:pPr>
            <a:endParaRPr lang="el-GR" dirty="0" smtClean="0"/>
          </a:p>
          <a:p>
            <a:pPr marL="0" indent="0" algn="r">
              <a:buNone/>
            </a:pPr>
            <a:r>
              <a:rPr lang="el-GR" dirty="0" smtClean="0"/>
              <a:t>Γιατί το μαχαίρι κόβει καλύτερα όταν είναι ακονισμένο;</a:t>
            </a:r>
          </a:p>
          <a:p>
            <a:endParaRPr lang="el-GR" dirty="0"/>
          </a:p>
        </p:txBody>
      </p:sp>
      <p:pic>
        <p:nvPicPr>
          <p:cNvPr id="6" name="Picture 27" descr="Beef - London Br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36401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4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Παρατήρηση…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640137" y="1371600"/>
            <a:ext cx="5503863" cy="2345432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Στις προηγούμενες περιπτώσεις το βύθισμα του σώματος είναι </a:t>
            </a:r>
            <a:r>
              <a:rPr lang="el-GR" b="1" dirty="0" smtClean="0"/>
              <a:t>μεγαλύτερο</a:t>
            </a:r>
            <a:r>
              <a:rPr lang="el-GR" dirty="0" smtClean="0"/>
              <a:t> όταν η επιφάνεια του σώματος που βυθίζεται </a:t>
            </a:r>
            <a:r>
              <a:rPr lang="el-GR" b="1" dirty="0" smtClean="0"/>
              <a:t>μικραίνει…</a:t>
            </a:r>
          </a:p>
          <a:p>
            <a:endParaRPr lang="el-GR" dirty="0"/>
          </a:p>
        </p:txBody>
      </p:sp>
      <p:pic>
        <p:nvPicPr>
          <p:cNvPr id="6" name="Picture 27" descr="Beef - London Br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36401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2" b="11065"/>
          <a:stretch/>
        </p:blipFill>
        <p:spPr bwMode="auto">
          <a:xfrm>
            <a:off x="3779912" y="4195608"/>
            <a:ext cx="5355638" cy="27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15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Παρατήρηση…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640137" y="1371600"/>
            <a:ext cx="5503863" cy="2345432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…ή όταν η δύναμη που προκαλεί το βύθισμα </a:t>
            </a:r>
            <a:r>
              <a:rPr lang="el-GR" b="1" dirty="0" smtClean="0"/>
              <a:t>μεγαλώνει</a:t>
            </a:r>
          </a:p>
          <a:p>
            <a:endParaRPr lang="el-GR" dirty="0"/>
          </a:p>
        </p:txBody>
      </p:sp>
      <p:pic>
        <p:nvPicPr>
          <p:cNvPr id="6" name="Picture 27" descr="Beef - London Bro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364013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2" b="11065"/>
          <a:stretch/>
        </p:blipFill>
        <p:spPr bwMode="auto">
          <a:xfrm>
            <a:off x="3779912" y="4195608"/>
            <a:ext cx="5355638" cy="27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33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Ορισμός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2345432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Στη Φυσική ορίζουμε την </a:t>
            </a:r>
            <a:r>
              <a:rPr lang="el-GR" sz="4000" b="1" dirty="0" smtClean="0">
                <a:latin typeface="Bookman Old Style" pitchFamily="18" charset="0"/>
              </a:rPr>
              <a:t>πίεση</a:t>
            </a:r>
            <a:r>
              <a:rPr lang="el-GR" sz="4000" dirty="0" smtClean="0"/>
              <a:t> </a:t>
            </a:r>
            <a:r>
              <a:rPr lang="el-GR" dirty="0" smtClean="0"/>
              <a:t>ως το μέγεθος που έχει σχέση με τέτοια φαινόμενα</a:t>
            </a:r>
            <a:endParaRPr lang="el-GR" b="1" dirty="0" smtClean="0"/>
          </a:p>
          <a:p>
            <a:endParaRPr lang="el-GR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22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Ορισμός</a:t>
            </a:r>
            <a:endParaRPr lang="el-GR" dirty="0"/>
          </a:p>
        </p:txBody>
      </p:sp>
      <p:graphicFrame>
        <p:nvGraphicFramePr>
          <p:cNvPr id="12" name="Θέση περιεχομένου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334692"/>
              </p:ext>
            </p:extLst>
          </p:nvPr>
        </p:nvGraphicFramePr>
        <p:xfrm>
          <a:off x="179512" y="1615035"/>
          <a:ext cx="8820472" cy="276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Ομάδα 2"/>
          <p:cNvGrpSpPr/>
          <p:nvPr/>
        </p:nvGrpSpPr>
        <p:grpSpPr>
          <a:xfrm>
            <a:off x="3203848" y="4581376"/>
            <a:ext cx="2160587" cy="1870075"/>
            <a:chOff x="3203848" y="4581376"/>
            <a:chExt cx="2160587" cy="18700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203848" y="5013176"/>
              <a:ext cx="7921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6000" dirty="0">
                  <a:latin typeface="Century Gothic" pitchFamily="34" charset="0"/>
                </a:rPr>
                <a:t>p</a:t>
              </a:r>
              <a:endParaRPr lang="el-GR" sz="6000" dirty="0">
                <a:latin typeface="Century Gothic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72273" y="4581376"/>
              <a:ext cx="7921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6000" dirty="0">
                  <a:latin typeface="Century Gothic" pitchFamily="34" charset="0"/>
                </a:rPr>
                <a:t>F</a:t>
              </a:r>
              <a:endParaRPr lang="el-GR" sz="6000" dirty="0">
                <a:latin typeface="Century Gothic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53135" y="5013176"/>
              <a:ext cx="79216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6000" dirty="0">
                  <a:latin typeface="Century Gothic" pitchFamily="34" charset="0"/>
                </a:rPr>
                <a:t>=</a:t>
              </a:r>
              <a:endParaRPr lang="el-GR" sz="6000" dirty="0">
                <a:latin typeface="Century Gothic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00835" y="5444976"/>
              <a:ext cx="79216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6000" dirty="0">
                  <a:latin typeface="Century Gothic" pitchFamily="34" charset="0"/>
                </a:rPr>
                <a:t>A</a:t>
              </a:r>
              <a:endParaRPr lang="el-GR" sz="6000" dirty="0">
                <a:latin typeface="Century Gothic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4572273" y="5516414"/>
              <a:ext cx="720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pic>
        <p:nvPicPr>
          <p:cNvPr id="5122" name="Picture 2" descr="C:\Users\bill\AppData\Local\Microsoft\Windows\Temporary Internet Files\Content.IE5\SJBPTPZS\MC90025106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8037">
            <a:off x="-1905842" y="5721070"/>
            <a:ext cx="1916782" cy="7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84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3.7037E-7 L 0.16268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2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Μονάδα μέτρησης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idx="1"/>
          </p:nvPr>
        </p:nvSpPr>
        <p:spPr>
          <a:xfrm>
            <a:off x="323529" y="1371600"/>
            <a:ext cx="8820472" cy="1409328"/>
          </a:xfrm>
        </p:spPr>
        <p:txBody>
          <a:bodyPr/>
          <a:lstStyle/>
          <a:p>
            <a:r>
              <a:rPr lang="el-GR" dirty="0" smtClean="0"/>
              <a:t>Η μονάδα μέτρησης της πίεσης στο </a:t>
            </a:r>
            <a:r>
              <a:rPr lang="en-US" dirty="0" smtClean="0"/>
              <a:t>SI</a:t>
            </a:r>
            <a:r>
              <a:rPr lang="el-GR" dirty="0" smtClean="0"/>
              <a:t> είναι το</a:t>
            </a:r>
          </a:p>
          <a:p>
            <a:pPr marL="0" indent="0">
              <a:buNone/>
            </a:pPr>
            <a:r>
              <a:rPr lang="el-GR" dirty="0" smtClean="0"/>
              <a:t>1 Ν/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το οποίο ονομάζεται και Πασκάλ </a:t>
            </a:r>
            <a:r>
              <a:rPr lang="en-US" dirty="0" smtClean="0"/>
              <a:t>(Pa)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5" name="Θέση περιεχομένου 3"/>
          <p:cNvSpPr txBox="1">
            <a:spLocks/>
          </p:cNvSpPr>
          <p:nvPr/>
        </p:nvSpPr>
        <p:spPr bwMode="auto">
          <a:xfrm>
            <a:off x="323529" y="3068960"/>
            <a:ext cx="8820472" cy="140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r>
              <a:rPr lang="el-GR" dirty="0" smtClean="0"/>
              <a:t>Ή διαφορετικά </a:t>
            </a:r>
            <a:r>
              <a:rPr lang="el-GR" dirty="0"/>
              <a:t>1 Ν/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l-GR" dirty="0" smtClean="0"/>
              <a:t> είναι η πίεση που θα προκαλέσει ένα σώμα βάρους 1Ν πάνω σε μια επιφάνεια 1 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</a:p>
          <a:p>
            <a:endParaRPr lang="el-GR" dirty="0"/>
          </a:p>
        </p:txBody>
      </p:sp>
      <p:sp>
        <p:nvSpPr>
          <p:cNvPr id="3" name="Παραλληλόγραμμο 2"/>
          <p:cNvSpPr/>
          <p:nvPr/>
        </p:nvSpPr>
        <p:spPr>
          <a:xfrm>
            <a:off x="1121725" y="4808227"/>
            <a:ext cx="6048672" cy="936104"/>
          </a:xfrm>
          <a:prstGeom prst="parallelogram">
            <a:avLst>
              <a:gd name="adj" fmla="val 93796"/>
            </a:avLst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050" name="Picture 2" descr="C:\Users\bill\AppData\Local\Microsoft\Windows\Temporary Internet Files\Content.IE5\SJBPTPZS\MC90044170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61" y="4122427"/>
            <a:ext cx="1371600" cy="1371600"/>
          </a:xfrm>
          <a:prstGeom prst="rect">
            <a:avLst/>
          </a:prstGeom>
          <a:noFill/>
          <a:effectLst>
            <a:outerShdw blurRad="50800" dist="38100" dir="900000" sx="103000" sy="103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Ευθύγραμμο βέλος σύνδεσης 6"/>
          <p:cNvCxnSpPr/>
          <p:nvPr/>
        </p:nvCxnSpPr>
        <p:spPr>
          <a:xfrm>
            <a:off x="4146061" y="4941168"/>
            <a:ext cx="0" cy="1296144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7081" y="5949280"/>
            <a:ext cx="3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</a:rPr>
              <a:t>Β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2ο Γυμνάσιο Αμαλιάδας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63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cdb2004c042l</Template>
  <TotalTime>641</TotalTime>
  <Words>346</Words>
  <Application>Microsoft Office PowerPoint</Application>
  <PresentationFormat>Προβολή στην οθόνη 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8" baseType="lpstr">
      <vt:lpstr>cdb2004c042l</vt:lpstr>
      <vt:lpstr>Image</vt:lpstr>
      <vt:lpstr>Πίεση</vt:lpstr>
      <vt:lpstr>Περίεργο…</vt:lpstr>
      <vt:lpstr>Περίεργο…</vt:lpstr>
      <vt:lpstr>Περίεργο…</vt:lpstr>
      <vt:lpstr>Παρατήρηση…</vt:lpstr>
      <vt:lpstr>Παρατήρηση…</vt:lpstr>
      <vt:lpstr>Ορισμός</vt:lpstr>
      <vt:lpstr>Ορισμός</vt:lpstr>
      <vt:lpstr>Μονάδα μέτρησης</vt:lpstr>
      <vt:lpstr>Μονάδα μέτρησης</vt:lpstr>
      <vt:lpstr>Μονάδα μέτρησης</vt:lpstr>
      <vt:lpstr>Παρουσίαση του PowerPoint</vt:lpstr>
      <vt:lpstr>Παρουσίαση του PowerPoint</vt:lpstr>
      <vt:lpstr>Συμπεράσματα</vt:lpstr>
      <vt:lpstr>Εξάσκηση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bill</dc:creator>
  <cp:lastModifiedBy>bill</cp:lastModifiedBy>
  <cp:revision>63</cp:revision>
  <dcterms:created xsi:type="dcterms:W3CDTF">2011-12-27T15:22:44Z</dcterms:created>
  <dcterms:modified xsi:type="dcterms:W3CDTF">2012-03-29T15:28:13Z</dcterms:modified>
</cp:coreProperties>
</file>