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144000" cy="5143500" type="screen16x9"/>
  <p:notesSz cx="7315200" cy="9601200"/>
  <p:custDataLst>
    <p:tags r:id="rId8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9">
          <p15:clr>
            <a:srgbClr val="A4A3A4"/>
          </p15:clr>
        </p15:guide>
        <p15:guide id="2" orient="horz" pos="2166">
          <p15:clr>
            <a:srgbClr val="A4A3A4"/>
          </p15:clr>
        </p15:guide>
        <p15:guide id="3" orient="horz" pos="2268">
          <p15:clr>
            <a:srgbClr val="A4A3A4"/>
          </p15:clr>
        </p15:guide>
        <p15:guide id="4" orient="horz" pos="2372">
          <p15:clr>
            <a:srgbClr val="A4A3A4"/>
          </p15:clr>
        </p15:guide>
        <p15:guide id="5" orient="horz" pos="2526">
          <p15:clr>
            <a:srgbClr val="A4A3A4"/>
          </p15:clr>
        </p15:guide>
        <p15:guide id="6" orient="horz" pos="3175">
          <p15:clr>
            <a:srgbClr val="A4A3A4"/>
          </p15:clr>
        </p15:guide>
        <p15:guide id="7" orient="horz" pos="1620">
          <p15:clr>
            <a:srgbClr val="A4A3A4"/>
          </p15:clr>
        </p15:guide>
        <p15:guide id="8" orient="horz" pos="1506">
          <p15:clr>
            <a:srgbClr val="A4A3A4"/>
          </p15:clr>
        </p15:guide>
        <p15:guide id="9" orient="horz" pos="726">
          <p15:clr>
            <a:srgbClr val="A4A3A4"/>
          </p15:clr>
        </p15:guide>
        <p15:guide id="10" pos="317">
          <p15:clr>
            <a:srgbClr val="A4A3A4"/>
          </p15:clr>
        </p15:guide>
        <p15:guide id="11" pos="1594">
          <p15:clr>
            <a:srgbClr val="A4A3A4"/>
          </p15:clr>
        </p15:guide>
        <p15:guide id="12" pos="5529">
          <p15:clr>
            <a:srgbClr val="A4A3A4"/>
          </p15:clr>
        </p15:guide>
        <p15:guide id="13" pos="15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50"/>
    <a:srgbClr val="B2B2B2"/>
    <a:srgbClr val="63D51D"/>
    <a:srgbClr val="FEFE30"/>
    <a:srgbClr val="FF9900"/>
    <a:srgbClr val="CCBB88"/>
    <a:srgbClr val="00E271"/>
    <a:srgbClr val="000000"/>
    <a:srgbClr val="551155"/>
    <a:srgbClr val="445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Objects="1" showGuides="1">
      <p:cViewPr varScale="1">
        <p:scale>
          <a:sx n="83" d="100"/>
          <a:sy n="83" d="100"/>
        </p:scale>
        <p:origin x="672" y="32"/>
      </p:cViewPr>
      <p:guideLst>
        <p:guide orient="horz" pos="929"/>
        <p:guide orient="horz" pos="2166"/>
        <p:guide orient="horz" pos="2268"/>
        <p:guide orient="horz" pos="2372"/>
        <p:guide orient="horz" pos="2526"/>
        <p:guide orient="horz" pos="3175"/>
        <p:guide orient="horz" pos="1620"/>
        <p:guide orient="horz" pos="1506"/>
        <p:guide orient="horz" pos="726"/>
        <p:guide pos="317"/>
        <p:guide pos="1594"/>
        <p:guide pos="5529"/>
        <p:guide pos="15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67" d="100"/>
          <a:sy n="67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4874"/>
            <a:ext cx="365760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300" b="0"/>
            </a:lvl1pPr>
          </a:lstStyle>
          <a:p>
            <a:r>
              <a:rPr lang="en-US" sz="1100" dirty="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648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/>
            </a:lvl1pPr>
          </a:lstStyle>
          <a:p>
            <a:fld id="{3611EC39-2887-4B00-97B5-697550C30847}" type="datetime1">
              <a:rPr lang="en-US" sz="1100" smtClean="0"/>
              <a:t>8/29/2019</a:t>
            </a:fld>
            <a:endParaRPr lang="en-US" sz="1100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54599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300" b="0"/>
            </a:lvl1pPr>
          </a:lstStyle>
          <a:p>
            <a:r>
              <a:rPr lang="en-US" sz="1100" dirty="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054599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/>
            </a:lvl1pPr>
          </a:lstStyle>
          <a:p>
            <a:fld id="{FA028DC5-776A-458E-8C28-9823E1AC2C40}" type="slidenum">
              <a:rPr lang="en-US" sz="1100"/>
              <a:pPr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923268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4874"/>
            <a:ext cx="365760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100" b="0"/>
            </a:lvl1pPr>
          </a:lstStyle>
          <a:p>
            <a:r>
              <a:rPr lang="en-US" dirty="0"/>
              <a:t>Products: Automotive, Industrial, Infrastructure &amp; Travel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648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100" b="0"/>
            </a:lvl1pPr>
          </a:lstStyle>
          <a:p>
            <a:fld id="{6ADDB759-7A6F-4B41-A83B-CFC6BFA6DE87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54599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100" b="0"/>
            </a:lvl1pPr>
          </a:lstStyle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054599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1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22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59BF-5113-41AB-828F-0EE580F45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61529-2E9D-4B8A-8BB3-B435D545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037C-A9A2-4425-8CAF-FCE6C8E4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0355-C8DC-4B56-9DA6-2FA7526A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405B9-505A-4EFC-9144-9A45D2F0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2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6379-4C5D-4F4F-B4F0-550DEB30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0E44D-3871-467B-9580-5F52C451A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99BF-E98A-4BC4-9CA2-6BD56BD1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21AC-4844-4737-9A4E-DD627E1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1869-A5C4-43E2-BAD8-5576F155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1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9738D-C1CE-4B70-9A58-AE42FC288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3C0E9-C263-4D8A-98F9-E9FB38BF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A0A6-D72B-4837-9750-DD4F58D6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FFD5-E108-492A-918E-BAE12945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8EDB4-7882-4CF3-99A9-4FEE0116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0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22" y="886516"/>
            <a:ext cx="8232775" cy="29741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>
                <a:solidFill>
                  <a:schemeClr val="accent6"/>
                </a:solidFill>
                <a:latin typeface="+mj-lt"/>
              </a:defRPr>
            </a:lvl1pPr>
            <a:lvl2pPr>
              <a:defRPr sz="1950"/>
            </a:lvl2pPr>
            <a:lvl3pPr>
              <a:defRPr sz="1800"/>
            </a:lvl3pPr>
            <a:lvl4pPr>
              <a:defRPr sz="165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22" y="1183927"/>
            <a:ext cx="8232775" cy="36857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64" y="4931569"/>
            <a:ext cx="548033" cy="96441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675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22" y="4931569"/>
            <a:ext cx="4060825" cy="9644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675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10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2F69-A8B6-4925-BC82-318641FD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A032-F60F-423F-8C57-EDCF161B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D830-4559-4D8F-AD61-0F9B19A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107B-5F3D-4C3B-9AE5-539D2E2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4E20-A142-41EE-9ADF-C3D6F1A1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2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61DC-7CAD-4506-A5E9-867B6CB9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6F26-9A8F-4D03-B032-920E2FB5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49CC-0EE6-411A-A45D-235D46F6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CEF4-E59F-4B83-8791-50002E9D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F1ED-CFB8-4BAB-8E3D-CF0272D9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B65-B164-4307-BFDF-15453159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046D-87C3-4DFA-BAE8-B7EC288A6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A3C4-E133-4A4F-9DF4-675B578E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86B20-1317-4010-B949-64BA8A70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9A49E-6D25-45A4-98B2-98088E2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86905-BC68-413E-AB85-A7E782F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0F10-9DAF-455A-95CE-39D471B2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EA27-84A4-4F97-AD42-8457E9CD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42B69-292B-47D5-B723-F9722B55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5E17-A741-43DD-AD20-C971ED2BD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0E4BC-DFDE-4163-ACD7-CC2E3641D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3233D-DA55-44B5-97AC-26682A7A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21172-EE6A-44BC-B7D7-82A44E9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2F467-069A-48AB-A2E3-E09C61B1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2DE6-DE7C-463A-B158-96109C84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EF885-3C6A-4095-BBD7-7BF4FEDA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3592-F431-45CC-ACF2-9754833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D119E-3D9B-4399-AA2D-2C9135A4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37E0-F0B7-4757-BB6E-FFC62537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5A3B7-E3AC-401F-A07A-469175C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D78C7-05E5-4F7D-9A0F-82923B91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00CF-ED9D-44AF-982B-EB04DCE2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60CA-FC05-45EF-A6F6-2A252172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0271-C6A8-4771-A809-DDBD19E2E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F138-27C3-4B03-8D28-5A642FC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1F42-9E92-4C53-9732-6672D369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C534-8DAB-4E90-A22C-15CA9A1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5229-403D-4D5C-96DD-26E3B8D5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80EBB-4BF4-4930-85D4-8BD86052E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6E8E-36B5-4D0B-81AF-9A15E4E7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FF6C-6CBE-4FAB-9AA2-CEA7BE36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FA93-DF72-43A6-82D8-D2483629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DE06F-E613-42A4-B1A4-32EE524C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D136-E113-4DCB-A5CD-FA61B432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FADD-5263-4050-99B8-090B6C61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9C01-726F-482A-80BB-F7260948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2151-FC6E-4B3B-9C6D-B62593D47550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9A6D-1D5C-408A-81F9-0C61E1EBA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963-0C22-4313-8F13-116A0109E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910E-0B78-4047-8785-851A494CE5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6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4224" y="87167"/>
            <a:ext cx="4778183" cy="75223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Kumar Gaurav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1600" dirty="0"/>
              <a:t>Application Development Team Lead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Role: </a:t>
            </a:r>
            <a:r>
              <a:rPr lang="en-US" sz="1200" dirty="0"/>
              <a:t>Oracle Application DBA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>
                <a:solidFill>
                  <a:srgbClr val="E7E6E6"/>
                </a:solidFill>
                <a:latin typeface="Calibri" panose="020F0502020204030204"/>
              </a:rPr>
              <a:pPr defTabSz="68580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0</a:t>
            </a:fld>
            <a:endParaRPr lang="en-US" b="0" dirty="0">
              <a:solidFill>
                <a:srgbClr val="E7E6E6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869" y="993015"/>
            <a:ext cx="3439331" cy="218610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noAutofit/>
          </a:bodyPr>
          <a:lstStyle/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 am a Oracle Application DBA having experience of 6.2 years.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My technological forte stands on Oracle Application DBA and Oracle core DBA domain. All of my experience &amp; knowledge has been gained across the major Oracle database versions (11g, 10g,12c ) and a wide range of operating systems (MS-Windows , UNIX/Linux, Sun Solaris).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b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Also I have worked ,installed and Supported different Oracle Applications like EBS,FMW products .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b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Previously I have worked With TCS and worked on Oracle EBS 12.1.3 and 11i .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From Last 1.5 years mainly I am doing performance Tuning of Database jobs ,creating jobs to automate various tasks using Jenkins,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Shell script ,python.</a:t>
            </a:r>
          </a:p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b="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6446" y="361950"/>
            <a:ext cx="4985154" cy="478155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noAutofit/>
          </a:bodyPr>
          <a:lstStyle/>
          <a:p>
            <a:pPr marL="0" lvl="1">
              <a:defRPr/>
            </a:pPr>
            <a:r>
              <a:rPr lang="en-US" sz="1000" dirty="0">
                <a:latin typeface="Calibri" panose="020F0502020204030204" pitchFamily="34" charset="0"/>
              </a:rPr>
              <a:t>Tata Consultancy Services–  Oracle Apps DBA(2012-2016)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•Served as the point of contact on behalf of the DBA team, who was responsible for coordinating critical upgrades, releases, GO LIVES, disaster recovery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•Administering and maintaining Production Apps 11i and OLTP, 24X7 production database Support and maintenance.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•Administering production databases as large as 4 TB on RAC installation (Sun SPARC machines), with 4 node PCP configuration exclusively for Concurrent Processing, Load balancing form services.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•Good Knowledge on Oracle tools, Cloning, Patching.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 Worked on Oracle 10g/11g/12c from the oracle database administration point of view. Creating, Implementing and Maintaining Backup policies for several UTC Business using RMAN, EXPDP and IMPDP.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•AS a DBA is responsible for Database, Database Cloning, Patch Application, Unix Shell Scripting, Backup &amp; Recovery and Documentation.</a:t>
            </a:r>
          </a:p>
          <a:p>
            <a:pPr marL="0" lvl="1"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b="0" dirty="0">
                <a:latin typeface="Calibri" panose="020F0502020204030204" pitchFamily="34" charset="0"/>
              </a:rPr>
              <a:t>•As an Oracle Applications DBA, is responsible for the overall daily management of Oracle applications environment (version 11i AND R12 )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0" lvl="1">
              <a:defRPr/>
            </a:pPr>
            <a:r>
              <a:rPr lang="en-US" sz="1000" dirty="0">
                <a:latin typeface="Calibri" panose="020F0502020204030204" pitchFamily="34" charset="0"/>
              </a:rPr>
              <a:t>Accenture Solutions Pvt Limited-  (2016- Present)</a:t>
            </a:r>
          </a:p>
          <a:p>
            <a:pPr marL="0" lvl="1">
              <a:defRPr/>
            </a:pPr>
            <a:r>
              <a:rPr lang="fr-FR" sz="1000" dirty="0">
                <a:latin typeface="Calibri" panose="020F0502020204030204" pitchFamily="34" charset="0"/>
              </a:rPr>
              <a:t>Oracle RAC 12c </a:t>
            </a:r>
            <a:r>
              <a:rPr lang="fr-FR" sz="1000" dirty="0" err="1">
                <a:latin typeface="Calibri" panose="020F0502020204030204" pitchFamily="34" charset="0"/>
              </a:rPr>
              <a:t>Imp</a:t>
            </a:r>
            <a:r>
              <a:rPr lang="fr-FR" sz="1000" dirty="0">
                <a:latin typeface="Calibri" panose="020F0502020204030204" pitchFamily="34" charset="0"/>
              </a:rPr>
              <a:t> Specialist-2017</a:t>
            </a:r>
            <a:endParaRPr lang="en-US" sz="1000" dirty="0">
              <a:latin typeface="Calibri" panose="020F0502020204030204" pitchFamily="34" charset="0"/>
            </a:endParaRP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endParaRPr lang="en-US" sz="1000" b="0" dirty="0">
              <a:latin typeface="Calibri" panose="020F0502020204030204" pitchFamily="34" charset="0"/>
            </a:endParaRP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WebLogic administrator (taking care of Oracle fusion middleware products) 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Cloning of database by RMAN.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>
                <a:latin typeface="Calibri" panose="020F0502020204030204" pitchFamily="34" charset="0"/>
              </a:rPr>
              <a:t>Creation </a:t>
            </a:r>
            <a:r>
              <a:rPr lang="en-US" sz="1000" b="0" dirty="0">
                <a:latin typeface="Calibri" panose="020F0502020204030204" pitchFamily="34" charset="0"/>
              </a:rPr>
              <a:t>Of core Databases.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Managed tablespaces and other database objects and OEM monitoring for databases.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Tuning checkpoints and Redo logs.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Creating </a:t>
            </a:r>
            <a:r>
              <a:rPr lang="en-US" sz="1000" b="0" dirty="0" err="1">
                <a:latin typeface="Calibri" panose="020F0502020204030204" pitchFamily="34" charset="0"/>
              </a:rPr>
              <a:t>aws</a:t>
            </a:r>
            <a:r>
              <a:rPr lang="en-US" sz="1000" b="0" dirty="0">
                <a:latin typeface="Calibri" panose="020F0502020204030204" pitchFamily="34" charset="0"/>
              </a:rPr>
              <a:t> </a:t>
            </a:r>
            <a:r>
              <a:rPr lang="en-US" sz="1000" b="0" dirty="0" err="1">
                <a:latin typeface="Calibri" panose="020F0502020204030204" pitchFamily="34" charset="0"/>
              </a:rPr>
              <a:t>rds</a:t>
            </a:r>
            <a:r>
              <a:rPr lang="en-US" sz="1000" b="0" dirty="0">
                <a:latin typeface="Calibri" panose="020F0502020204030204" pitchFamily="34" charset="0"/>
              </a:rPr>
              <a:t> instance and choosing appropriate </a:t>
            </a:r>
            <a:r>
              <a:rPr lang="en-US" sz="1000" b="0" dirty="0" err="1">
                <a:latin typeface="Calibri" panose="020F0502020204030204" pitchFamily="34" charset="0"/>
              </a:rPr>
              <a:t>cpu.iops</a:t>
            </a:r>
            <a:r>
              <a:rPr lang="en-US" sz="1000" b="0" dirty="0">
                <a:latin typeface="Calibri" panose="020F0502020204030204" pitchFamily="34" charset="0"/>
              </a:rPr>
              <a:t> for instance.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Working in AWS and performance tuning of database.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Automating JOBS using Unix shell script.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Analysis of data using and make reports.</a:t>
            </a:r>
          </a:p>
          <a:p>
            <a:pPr marL="128588" lvl="1" indent="-128588">
              <a:buFont typeface="Arial" panose="020B0604020202020204" pitchFamily="34" charset="0"/>
              <a:buChar char="•"/>
              <a:defRPr/>
            </a:pPr>
            <a:r>
              <a:rPr lang="en-US" sz="1000" b="0" dirty="0">
                <a:latin typeface="Calibri" panose="020F0502020204030204" pitchFamily="34" charset="0"/>
              </a:rPr>
              <a:t>worked on Jenkins to automate </a:t>
            </a:r>
            <a:r>
              <a:rPr lang="en-US" sz="1000" b="0" dirty="0" err="1">
                <a:latin typeface="Calibri" panose="020F0502020204030204" pitchFamily="34" charset="0"/>
              </a:rPr>
              <a:t>reports,jobs</a:t>
            </a:r>
            <a:r>
              <a:rPr lang="en-US" sz="1000" b="0" dirty="0">
                <a:latin typeface="Calibri" panose="020F0502020204030204" pitchFamily="34" charset="0"/>
              </a:rPr>
              <a:t> ,alerts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869" y="3562349"/>
            <a:ext cx="3439331" cy="1196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tIns="34290" numCol="3">
            <a:noAutofit/>
          </a:bodyPr>
          <a:lstStyle/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Jira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Bitbucket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Shell script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scripting</a:t>
            </a:r>
          </a:p>
          <a:p>
            <a:pPr marL="128588" indent="-128588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Pl/</a:t>
            </a:r>
            <a:r>
              <a:rPr lang="en-US" sz="1000" b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1000" b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30310" y="3255318"/>
            <a:ext cx="14430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Experience/Skill Summary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5984" y="77097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endParaRPr lang="en-US" sz="900" b="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498" y="77637"/>
            <a:ext cx="1577340" cy="2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8964AEBEF30418B2D1C6B5B456934" ma:contentTypeVersion="11" ma:contentTypeDescription="Create a new document." ma:contentTypeScope="" ma:versionID="9958a758bec20a0b86eb8e34b2fa0b9d">
  <xsd:schema xmlns:xsd="http://www.w3.org/2001/XMLSchema" xmlns:xs="http://www.w3.org/2001/XMLSchema" xmlns:p="http://schemas.microsoft.com/office/2006/metadata/properties" xmlns:ns2="8e4a7f32-d8bc-4b4f-903a-a51eebf969b4" xmlns:ns3="9534d9f0-e9ec-4d95-83a1-278410011cc2" targetNamespace="http://schemas.microsoft.com/office/2006/metadata/properties" ma:root="true" ma:fieldsID="6943a83943d15a48f7e2e547f513e8d2" ns2:_="" ns3:_="">
    <xsd:import namespace="8e4a7f32-d8bc-4b4f-903a-a51eebf969b4"/>
    <xsd:import namespace="9534d9f0-e9ec-4d95-83a1-278410011cc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a7f32-d8bc-4b4f-903a-a51eebf969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4d9f0-e9ec-4d95-83a1-278410011c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1A4EABA-1D90-4FE2-9E9B-0E67D7566C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AB1C14-B13B-4150-9546-F73529D54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4a7f32-d8bc-4b4f-903a-a51eebf969b4"/>
    <ds:schemaRef ds:uri="9534d9f0-e9ec-4d95-83a1-278410011c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53F2E7-8017-4456-A099-C7DA4E52AEFB}">
  <ds:schemaRefs>
    <ds:schemaRef ds:uri="http://schemas.microsoft.com/office/2006/documentManagement/types"/>
    <ds:schemaRef ds:uri="http://purl.org/dc/elements/1.1/"/>
    <ds:schemaRef ds:uri="http://purl.org/dc/dcmitype/"/>
    <ds:schemaRef ds:uri="9534d9f0-e9ec-4d95-83a1-278410011cc2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e4a7f32-d8bc-4b4f-903a-a51eebf969b4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19580</TotalTime>
  <Words>434</Words>
  <Application>Microsoft Office PowerPoint</Application>
  <PresentationFormat>On-screen Show (16:9)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Kumar Gaurav Application Development Team Lead Role: Oracle Application DBA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joao.santos</dc:creator>
  <cp:lastModifiedBy>Gaurav, Kumar O.</cp:lastModifiedBy>
  <cp:revision>358</cp:revision>
  <cp:lastPrinted>2013-10-16T23:31:16Z</cp:lastPrinted>
  <dcterms:created xsi:type="dcterms:W3CDTF">2009-11-13T22:24:39Z</dcterms:created>
  <dcterms:modified xsi:type="dcterms:W3CDTF">2019-08-29T06:46:03Z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88445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0x01010051E8964AEBEF30418B2D1C6B5B456934</vt:lpwstr>
  </property>
</Properties>
</file>