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1" r:id="rId5"/>
  </p:sldMasterIdLst>
  <p:sldIdLst>
    <p:sldId id="271" r:id="rId6"/>
    <p:sldId id="257" r:id="rId7"/>
    <p:sldId id="273" r:id="rId8"/>
    <p:sldId id="274" r:id="rId9"/>
    <p:sldId id="258" r:id="rId10"/>
    <p:sldId id="275" r:id="rId11"/>
    <p:sldId id="259" r:id="rId12"/>
    <p:sldId id="276" r:id="rId13"/>
    <p:sldId id="261" r:id="rId14"/>
    <p:sldId id="277" r:id="rId15"/>
    <p:sldId id="260" r:id="rId16"/>
    <p:sldId id="278" r:id="rId17"/>
    <p:sldId id="283" r:id="rId18"/>
    <p:sldId id="279" r:id="rId19"/>
    <p:sldId id="280" r:id="rId20"/>
    <p:sldId id="281" r:id="rId21"/>
    <p:sldId id="282" r:id="rId22"/>
    <p:sldId id="272" r:id="rId23"/>
    <p:sldId id="262" r:id="rId24"/>
  </p:sldIdLst>
  <p:sldSz cx="10080625" cy="5670550"/>
  <p:notesSz cx="7559675" cy="10691495"/>
  <p:defaultTex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1pPr>
    <a:lvl2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2pPr>
    <a:lvl3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3pPr>
    <a:lvl4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4pPr>
    <a:lvl5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17202736" val="982" revOS="4"/>
      <pr:smFileRevision xmlns:pr="smNativeData" dt="1617202736" val="101"/>
      <pr:guideOptions xmlns:pr="smNativeData" dt="161720273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73" d="100"/>
          <a:sy n="73" d="100"/>
        </p:scale>
        <p:origin x="1364" y="174"/>
      </p:cViewPr>
      <p:guideLst x="0" y="0">
        <p:guide orient="horz" pos="1786"/>
        <p:guide pos="3175"/>
      </p:guideLst>
    </p:cSldViewPr>
  </p:slideViewPr>
  <p:outlineViewPr>
    <p:cViewPr>
      <p:scale>
        <a:sx n="303" d="100"/>
        <a:sy n="303" d="100"/>
      </p:scale>
      <p:origin x="0" y="0"/>
    </p:cViewPr>
  </p:outlineViewPr>
  <p:sorterViewPr>
    <p:cViewPr>
      <p:scale>
        <a:sx n="16" d="100"/>
        <a:sy n="16" d="100"/>
      </p:scale>
      <p:origin x="0" y="0"/>
    </p:cViewPr>
  </p:sorterViewPr>
  <p:notesViewPr>
    <p:cSldViewPr snapToObjects="1" showGuides="1">
      <p:cViewPr>
        <p:scale>
          <a:sx n="73" d="100"/>
          <a:sy n="73" d="100"/>
        </p:scale>
        <p:origin x="1364" y="17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qBAAAPg0AABc0AACiFQAAEAAAACYAAAAIAAAAffD///////8="/>
              </a:ext>
            </a:extLst>
          </p:cNvSpPr>
          <p:nvPr>
            <p:ph type="ctrTitle"/>
          </p:nvPr>
        </p:nvSpPr>
        <p:spPr>
          <a:xfrm>
            <a:off x="717550" y="2152650"/>
            <a:ext cx="7750175" cy="1363980"/>
          </a:xfrm>
          <a:noFill/>
          <a:ln>
            <a:noFill/>
          </a:ln>
          <a:effectLst/>
        </p:spPr>
        <p:txBody>
          <a:bodyPr vert="horz" wrap="square" numCol="1" spcCol="215900" anchor="ctr">
            <a:prstTxWarp prst="textNoShape">
              <a:avLst/>
            </a:prstTxWarp>
          </a:bodyPr>
          <a:lst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kCAAA1xcAAK0vAADgIgAAEAAAACYAAAAIAAAAffD///////8="/>
              </a:ext>
            </a:extLst>
          </p:cNvSpPr>
          <p:nvPr>
            <p:ph type="subTitle" idx="1"/>
          </p:nvPr>
        </p:nvSpPr>
        <p:spPr>
          <a:xfrm>
            <a:off x="1363980" y="3875405"/>
            <a:ext cx="6386195" cy="1793875"/>
          </a:xfrm>
          <a:noFill/>
          <a:ln>
            <a:noFill/>
          </a:ln>
          <a:effectLst/>
        </p:spPr>
        <p:txBody>
          <a:bodyPr vert="horz" wrap="square" numCol="1" spcCol="215900" anchor="t">
            <a:prstTxWarp prst="textNoShape">
              <a:avLst/>
            </a:prstTxWarp>
          </a:bodyPr>
          <a:lstStyle>
            <a:lvl1pPr marL="0" marR="0" indent="0" algn="ctr" defTabSz="9144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vl2pPr marL="381000" marR="0" indent="0" algn="ctr" defTabSz="91440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9144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9144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fHD///////8="/>
              </a:ext>
            </a:extLst>
          </p:cNvSpPr>
          <p:nvPr>
            <p:ph type="dt" idx="2"/>
          </p:nvPr>
        </p:nvSpPr>
        <p:spPr>
          <a:noFill/>
          <a:ln>
            <a:noFill/>
          </a:ln>
          <a:effectLst/>
        </p:spPr>
        <p:txBody>
          <a:bodyPr vert="horz" wrap="square" numCol="1" spcCol="215900" anchor="t">
            <a:prstTxWarp prst="textNoShape">
              <a:avLst/>
            </a:prstTxWarp>
          </a:bodyPr>
          <a:lstStyle/>
          <a:p>
            <a:pPr/>
            <a:fld id="{2A6FEA56-18C7-3A1C-89D7-EE49A4997FBB}" type="datetime1">
              <a:t>{Datum/Zeit}</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fHD///////8="/>
              </a:ext>
            </a:extLst>
          </p:cNvSpPr>
          <p:nvPr>
            <p:ph type="sldNum" idx="4"/>
          </p:nvPr>
        </p:nvSpPr>
        <p:spPr>
          <a:noFill/>
          <a:ln>
            <a:noFill/>
          </a:ln>
          <a:effectLst/>
        </p:spPr>
        <p:txBody>
          <a:bodyPr vert="horz" wrap="square" numCol="1" spcCol="215900" anchor="t">
            <a:prstTxWarp prst="textNoShape">
              <a:avLst/>
            </a:prstTxWarp>
          </a:bodyPr>
          <a:lstStyle/>
          <a:p>
            <a:pPr/>
            <a:fld id="{2A6FBD6D-23C7-3A4B-89D7-D51EF3997F80}" type="slidenum">
              <a:t>{Nr.}</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MI5kYBMAAAAlAAAAZAAAAA8BAAAAkAAAAEgAAACQAAAASAAAAAAAAAAA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N+dCqo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Wk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8BBA-F4C7-3A7D-89D7-0228C5997F57}" type="datetime1">
              <a:t>{Datum/Zeit}</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OMA5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dXa0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C53C-72C7-3A33-89D7-84668B997FD1}"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C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MAAn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MI5kYBMAAAAlAAAAZAAAAA8BAAAAkAAAAEgAAACQAAAASAAAAAAAAAAAAAAAAQ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8Agg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d00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ADC8-86C7-3A5B-89D7-700EE3997F25}" type="datetime1">
              <a:t>{Datum/Zeit}</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8AAv8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AABE-F0C7-3A5C-89D7-0609E4997F53}" type="slidenum">
              <a:t>{Nr.}</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cSld name="Title and objec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CQOvgg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aAwAAZQEAAOk6AAA2BwAAEAAAACYAAAAIAAAAAQAAAAAAAAA="/>
              </a:ext>
            </a:extLst>
          </p:cNvSpPr>
          <p:nvPr>
            <p:ph type="title"/>
          </p:nvPr>
        </p:nvSpPr>
        <p:spPr>
          <a:xfrm>
            <a:off x="504190" y="226695"/>
            <a:ext cx="9072245" cy="945515"/>
          </a:xfrm>
        </p:spPr>
        <p:txBody>
          <a:bodyPr/>
          <a:lstStyle/>
          <a:p>
            <a:pPr/>
            <a:r>
              <a:t>Click to edit Master title style</a:t>
            </a:r>
          </a:p>
        </p:txBody>
      </p:sp>
      <p:sp>
        <p:nvSpPr>
          <p:cNvPr id="3"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aAwAAIwgAAOk6AAApHwAAEAAAACYAAAAIAAAAAQAAAAAAAAA="/>
              </a:ext>
            </a:extLst>
          </p:cNvSpPr>
          <p:nvPr>
            <p:ph idx="1"/>
          </p:nvPr>
        </p:nvSpPr>
        <p:spPr>
          <a:xfrm>
            <a:off x="504190" y="1322705"/>
            <a:ext cx="9072245" cy="374269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GFtZT0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aAwAAVSAAAJERAAAwIgAAEAAAACYAAAAIAAAAAQAAAAAAAAA="/>
              </a:ext>
            </a:extLst>
          </p:cNvSpPr>
          <p:nvPr>
            <p:ph type="dt" sz="quarter" idx="10"/>
          </p:nvPr>
        </p:nvSpPr>
        <p:spPr>
          <a:xfrm>
            <a:off x="504190" y="5255895"/>
            <a:ext cx="2351405" cy="301625"/>
          </a:xfrm>
        </p:spPr>
        <p:txBody>
          <a:bodyPr/>
          <a:lstStyle/>
          <a:p>
            <a:pPr/>
            <a:fld id="{2A6FF9DA-94C7-3A0F-89D7-625AB7997F37}" type="datetime1">
              <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Q4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wFQAAVSAAANMoAAAwIgAAEAAAACYAAAAIAAAAAQAAAAAAAAA="/>
              </a:ext>
            </a:extLst>
          </p:cNvSpPr>
          <p:nvPr>
            <p:ph type="ftr" sz="quarter" idx="11"/>
          </p:nvPr>
        </p:nvSpPr>
        <p:spPr>
          <a:xfrm>
            <a:off x="3444240" y="5255895"/>
            <a:ext cx="3192145" cy="301625"/>
          </a:xfrm>
        </p:spPr>
        <p:txBody>
          <a:bodyPr/>
          <a:lstStyle/>
          <a:p>
            <a:pP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yLAAAVSAAAOk6AAAwIgAAEAAAACYAAAAIAAAAAQAAAAAAAAA="/>
              </a:ext>
            </a:extLst>
          </p:cNvSpPr>
          <p:nvPr>
            <p:ph type="sldNum" sz="quarter" idx="12"/>
          </p:nvPr>
        </p:nvSpPr>
        <p:spPr>
          <a:xfrm>
            <a:off x="7225030" y="5255895"/>
            <a:ext cx="2351405" cy="301625"/>
          </a:xfrm>
        </p:spPr>
        <p:txBody>
          <a:bodyPr/>
          <a:lstStyle/>
          <a:p>
            <a:pPr/>
            <a:fld id="{2A6F831F-51C7-3A75-89D7-A720CD997FF2}"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Ek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D369-27C7-3A25-89D7-D1709D997F84}" type="datetime1">
              <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FB1F-51C7-3A0D-89D7-A758B5997FF2}"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MI5kYB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C16B-25C7-3A37-89D7-D3628F997F86}" type="datetime1">
              <a:t>{Datum/Zeit}</a:t>
            </a:fld>
          </a:p>
        </p:txBody>
      </p:sp>
      <p:sp>
        <p:nvSpPr>
          <p:cNvPr id="5"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PEk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MQk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AE6D-23C7-3A58-89D7-D50DE0997F80}"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2AkAAKgbAACwJQAAEAAAACYAAAAIAAAAAQAAAAAAAAA="/>
              </a:ext>
            </a:extLst>
          </p:cNvSpPr>
          <p:nvPr>
            <p:ph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YHAAA2AkAAHA1AACwJQAAEAAAACYAAAAIAAAAAQAAAAAAAAA="/>
              </a:ext>
            </a:extLst>
          </p:cNvSpPr>
          <p:nvPr>
            <p:ph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BwgHS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B729-67C7-3A41-89D7-9114F9997FC4}" type="datetime1">
              <a:t>{Datum/Zeit}</a:t>
            </a:fld>
          </a:p>
        </p:txBody>
      </p:sp>
      <p:sp>
        <p:nvSpPr>
          <p:cNvPr id="6"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BRiSkk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E1DD-93C7-3A17-89D7-6542AF997F30}"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MtTX9Q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MI5kYB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8AU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YQ0AAKobAACwJQAAEAAAACYAAAAIAAAAAQAAAAAAAAA="/>
              </a:ext>
            </a:extLst>
          </p:cNvSpPr>
          <p:nvPr>
            <p:ph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MI5kYB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CALAAs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WHAAAcQkAAHA1AABhDQAAE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yAMPo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WHAAAYQ0AAHA1AACwJQAAEAAAACYAAAAIAAAAAQAAAAAAAAA="/>
              </a:ext>
            </a:extLst>
          </p:cNvSpPr>
          <p:nvPr>
            <p:ph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DD88-C6C7-3A2B-89D7-307E93997F65}" type="datetime1">
              <a:t>{Datum/Zeit}</a:t>
            </a:fld>
          </a:p>
        </p:txBody>
      </p:sp>
      <p:sp>
        <p:nvSpPr>
          <p:cNvPr id="8"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9"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D247-09C7-3A24-89D7-FF719C997FAA}"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G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DMAN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CAC7-89C7-3A3C-89D7-7F6984997F2A}" type="datetime1">
              <a:t>{Datum/Zeit}</a:t>
            </a:fld>
          </a:p>
        </p:txBody>
      </p:sp>
      <p:sp>
        <p:nvSpPr>
          <p:cNvPr id="4"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5"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C59A-D4C7-3A33-89D7-22668B997F77}"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9E9A-D4C7-3A68-89D7-223DD0997F77}" type="datetime1">
              <a:t/>
            </a:fld>
          </a:p>
        </p:txBody>
      </p:sp>
      <p:sp>
        <p:nvSpPr>
          <p:cNvPr id="3"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FBTTUI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FCA0-EEC7-3A0A-89D7-185FB2997F4D}"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IWtgro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DQAgAA1AgAAFIVAACwJQAAEAAAACYAAAAIAAAAAQAAAAAAAAA="/>
              </a:ext>
            </a:extLst>
          </p:cNvSpPr>
          <p:nvPr>
            <p:ph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E966-28C7-3A1F-89D7-DE4AA7997F8B}" type="datetime1">
              <a:t>{Datum/Zeit}</a:t>
            </a:fld>
          </a:p>
        </p:txBody>
      </p:sp>
      <p:sp>
        <p:nvSpPr>
          <p:cNvPr id="6"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BhA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FDFD-B3C7-3A0B-89D7-455EB3997F10}"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MI5kYBMAAAAlAAAAZAAAAA8BAAAAkAAAAEgAAACQAAAASAAAAAAAAAAC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C8vL3c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AGCwAABCEAAMYsAAD4JQAAEAAAACYAAAAIAAAAAQAAAAAAAAA="/>
              </a:ext>
            </a:extLst>
          </p:cNvSpPr>
          <p:nvPr>
            <p:ph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EAQAA8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AAAAAAAAAAA="/>
              </a:ext>
            </a:extLst>
          </p:cNvSpPr>
          <p:nvPr>
            <p:ph type="dt" sz="quarter" idx="10"/>
          </p:nvPr>
        </p:nvSpPr>
        <p:spPr/>
        <p:txBody>
          <a:bodyPr/>
          <a:lstStyle/>
          <a:p>
            <a:pPr/>
            <a:fld id="{2A6F8770-3EC7-3A71-89D7-C824C9997F9D}" type="datetime1">
              <a:t>{Datum/Zeit}</a:t>
            </a:fld>
          </a:p>
        </p:txBody>
      </p:sp>
      <p:sp>
        <p:nvSpPr>
          <p:cNvPr id="6" name="Foot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FzwMcY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AAAAAAAAAAA="/>
              </a:ext>
            </a:extLst>
          </p:cNvSpPr>
          <p:nvPr>
            <p:ph type="sldNum" sz="quarter" idx="12"/>
          </p:nvPr>
        </p:nvSpPr>
        <p:spPr/>
        <p:txBody>
          <a:bodyPr/>
          <a:lstStyle/>
          <a:p>
            <a:pPr/>
            <a:fld id="{2A6FCF62-2CC7-3A39-89D7-DA6C81997F8F}"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Red clouds">
    <p:bg>
      <p:bgPr>
        <a:blipFill>
          <a:blip r:embed="rId1"/>
          <a:srcRect/>
          <a:stretch/>
        </a:blipFill>
        <a:effectLst/>
      </p:bgPr>
    </p:bg>
    <p:spTree>
      <p:nvGrpSpPr>
        <p:cNvPr id="1" name=""/>
        <p:cNvGrpSpPr/>
        <p:nvPr/>
      </p:nvGrpSpPr>
      <p:grpSpPr>
        <a:xfrm>
          <a:off x="0" y="0"/>
          <a:ext cx="0" cy="0"/>
          <a:chOff x="0" y="0"/>
          <a:chExt cx="0" cy="0"/>
        </a:xfrm>
      </p:grpSpPr>
      <p:sp>
        <p:nvSpPr>
          <p:cNvPr id="2" name="日期时间区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QQ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ZiYAAKgRAAB/KQAAEAAAACYAAAAIAAAA//////////8="/>
              </a:ext>
            </a:extLst>
          </p:cNvSpPr>
          <p:nvPr>
            <p:ph type="dt" sz="quarter"/>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sz="1400"/>
            </a:lvl1pPr>
          </a:lstStyle>
          <a:p>
            <a:pPr/>
            <a:fld id="{2A6F8E30-7EC7-3A78-89D7-882DC0997FDD}" type="datetime1">
              <a:t/>
            </a:fld>
          </a:p>
        </p:txBody>
      </p:sp>
      <p:sp>
        <p:nvSpPr>
          <p:cNvPr id="3" name="页脚区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FAAAZiYAAMEjAAB/KQAAEAAAACYAAAAIAAAA//////////8="/>
              </a:ext>
            </a:extLst>
          </p:cNvSpPr>
          <p:nvPr>
            <p:ph type="ftr" sz="quarter" idx="1"/>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幻灯片号码区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BmJgAAZiYAAGk1AAB/KQAAEAAAACYAAAAIAAAA//////////8="/>
              </a:ext>
            </a:extLst>
          </p:cNvSpPr>
          <p:nvPr>
            <p:ph type="sldNum" sz="quarter" idx="2"/>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sz="1400"/>
            </a:lvl1pPr>
          </a:lstStyle>
          <a:p>
            <a:pPr/>
            <a:fld id="{2A6FE4F6-B8C7-3A12-89D7-4E47AA997F1B}" type="slidenum">
              <a:t/>
            </a:fld>
          </a:p>
        </p:txBody>
      </p:sp>
      <p:sp>
        <p:nvSpPr>
          <p:cNvPr id="5" name="标题放置区1"/>
          <p:cNvSpPr>
            <a:spLocks noGrp="1" noChangeArrowheads="1"/>
            <a:extLst>
              <a:ext uri="smNativeData">
                <pr:smNativeData xmlns:pr="smNativeData" val="SMDATA_13_MI5kYBMAAAAlAAAAZAAAAA8BAAAAkAAAAEgAAACQAAAASAAAAAAAAAAB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xQEAAGk1AADUCAAAEAAAACYAAAAIAAAA//////////8="/>
              </a:ext>
            </a:extLst>
          </p:cNvSpPr>
          <p:nvPr>
            <p:ph type="title" idx="3"/>
          </p:nvPr>
        </p:nvSpPr>
        <p:spPr>
          <a:xfrm>
            <a:off x="430530" y="287655"/>
            <a:ext cx="8251825" cy="1147445"/>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文本放置区1"/>
          <p:cNvSpPr>
            <a:spLocks noGrp="1" noChangeArrowheads="1"/>
            <a:extLst>
              <a:ext uri="smNativeData">
                <pr:smNativeData xmlns:pr="smNativeData" val="SMDATA_13_MI5kYBMAAAAlAAAAZA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BAAAAAQAAAAEAAAABAAAAAQAAAAEAAAAAAAAAZAAAAGQAAAAAAAAAZAAAAGQAAAAVAAAAYAAAAAAAAAAAAAAAEA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AAAADzMzMAMDA/wB/f38AAAAAAAAAAAAAAAAAAAAAAAAAAAAhAAAAGAAAABQAAACmAgAAtQkAAGk1AACFJQAAEAAAACYAAAAIAAAA//////////8="/>
              </a:ext>
            </a:extLst>
          </p:cNvSpPr>
          <p:nvPr>
            <p:ph type="body" idx="4"/>
          </p:nvPr>
        </p:nvSpPr>
        <p:spPr>
          <a:xfrm>
            <a:off x="430530" y="1577975"/>
            <a:ext cx="8251825" cy="45212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2pPr>
      <a:lvl3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3pPr>
      <a:lvl4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4pPr>
      <a:lvl5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9pPr>
    </p:titleStyle>
    <p:bodyStyle>
      <a:lvl1pPr marL="285750" marR="0" indent="-28575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9144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9144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WBwAA4AQAAJQ5AAAOHQAAECAAACYAAAAIAAAA//////////8="/>
              </a:ext>
            </a:extLst>
          </p:cNvSpPr>
          <p:nvPr/>
        </p:nvSpPr>
        <p:spPr>
          <a:xfrm>
            <a:off x="1151890" y="792480"/>
            <a:ext cx="8208010" cy="3930650"/>
          </a:xfrm>
          <a:prstGeom prst="rect">
            <a:avLst/>
          </a:prstGeom>
          <a:noFill/>
          <a:ln>
            <a:noFill/>
          </a:ln>
          <a:effectLst/>
        </p:spPr>
        <p:txBody>
          <a:bodyPr vert="horz" wrap="square" lIns="90170" tIns="45085" rIns="90170" bIns="45085" numCol="1" spcCol="215900" anchor="t"/>
          <a:lstStyle/>
          <a:p>
            <a:pPr marL="215900" indent="-215900">
              <a:buClr>
                <a:srgbClr val="000000"/>
              </a:buClr>
              <a:buSzPts val="810"/>
              <a:buFont typeface="Wingdings" pitchFamily="0" charset="2"/>
              <a:buChar char=""/>
            </a:pPr>
          </a:p>
          <a:p>
            <a:pPr marL="215900" indent="-215900">
              <a:buClr>
                <a:srgbClr val="000000"/>
              </a:buClr>
              <a:buSzPts val="810"/>
              <a:buFont typeface="Wingdings" pitchFamily="0" charset="2"/>
              <a:buChar char=""/>
            </a:pPr>
            <a:r>
              <a:t>It is a free and open source distributed system focussing on speed and data integrity, originally developed in 2005 by Linus Torvalds.</a:t>
            </a:r>
          </a:p>
          <a:p>
            <a:pPr marL="215900" indent="-215900">
              <a:buClr>
                <a:srgbClr val="000000"/>
              </a:buClr>
              <a:buSzPts val="810"/>
              <a:buFont typeface="Wingdings" pitchFamily="0" charset="2"/>
              <a:buChar char=""/>
            </a:pPr>
          </a:p>
          <a:p>
            <a:pPr marL="215900" indent="-215900">
              <a:buClr>
                <a:srgbClr val="000000"/>
              </a:buClr>
              <a:buSzPts val="810"/>
              <a:buFont typeface="Wingdings" pitchFamily="0" charset="2"/>
              <a:buChar char=""/>
            </a:pPr>
            <a:r>
              <a:t>Git is a version control system also known as a VCS – </a:t>
            </a:r>
            <a:r>
              <a:rPr u="sng"/>
              <a:t>Version Control System.</a:t>
            </a:r>
            <a:endParaRPr u="sng"/>
          </a:p>
          <a:p>
            <a:pPr marL="215900" indent="-215900">
              <a:buClr>
                <a:srgbClr val="000000"/>
              </a:buClr>
              <a:buSzPts val="810"/>
              <a:buFont typeface="Wingdings" pitchFamily="0" charset="2"/>
              <a:buChar char=""/>
            </a:pPr>
          </a:p>
          <a:p>
            <a:pPr marL="215900" indent="-215900">
              <a:buClr>
                <a:srgbClr val="000000"/>
              </a:buClr>
              <a:buSzPts val="810"/>
              <a:buFont typeface="Wingdings" pitchFamily="0" charset="2"/>
              <a:buChar char=""/>
            </a:pPr>
            <a:r>
              <a:t>Now, a VCS is basically a software designed to record changes made to a file or set of files overtime. It has the option of branching with easy to merge option.</a:t>
            </a:r>
          </a:p>
          <a:p>
            <a:pPr marL="215900" indent="-215900">
              <a:buClr>
                <a:srgbClr val="000000"/>
              </a:buClr>
              <a:buSzPts val="810"/>
              <a:buFont typeface="Wingdings" pitchFamily="0" charset="2"/>
              <a:buChar char=""/>
            </a:pPr>
          </a:p>
          <a:p>
            <a:pPr marL="215900" indent="-215900">
              <a:buClr>
                <a:srgbClr val="000000"/>
              </a:buClr>
              <a:buSzPts val="810"/>
              <a:buFont typeface="Wingdings" pitchFamily="0" charset="2"/>
              <a:buChar char=""/>
            </a:pPr>
            <a:r>
              <a:t>These fully-functional local repositories make it is easy to work offline or remotely. We commit our work locally, and then sync the copy of our repository with the copy on the server.</a:t>
            </a:r>
          </a:p>
        </p:txBody>
      </p:sp>
      <p:sp>
        <p:nvSpPr>
          <p:cNvPr id="3"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BcDAAD/fwAA/38AAAAAAAAJAAAABAAAAAE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pGQAAUwEAAKMkAACTAwAAACAAACYAAAAIAAAA//////////8="/>
              </a:ext>
            </a:extLst>
          </p:cNvSpPr>
          <p:nvPr/>
        </p:nvSpPr>
        <p:spPr>
          <a:xfrm>
            <a:off x="4090035" y="215265"/>
            <a:ext cx="1865630" cy="365760"/>
          </a:xfrm>
          <a:prstGeom prst="rect">
            <a:avLst/>
          </a:prstGeom>
          <a:noFill/>
          <a:ln>
            <a:noFill/>
          </a:ln>
          <a:effectLst/>
        </p:spPr>
        <p:txBody>
          <a:bodyPr vert="horz" wrap="square" numCol="1" spcCol="215900" anchor="t"/>
          <a:lstStyle/>
          <a:p>
            <a:pPr>
              <a:defRPr b="1"/>
            </a:pPr>
            <a:r>
              <a:t>WHAT IS Git?</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HMP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QAAAAM+AAByEQAAEAAAACYAAAAIAAAA//////////8="/>
              </a:ext>
            </a:extLst>
          </p:cNvSpPr>
          <p:nvPr/>
        </p:nvSpPr>
        <p:spPr>
          <a:xfrm>
            <a:off x="0" y="635"/>
            <a:ext cx="10080625" cy="2835275"/>
          </a:xfrm>
          <a:prstGeom prst="rect">
            <a:avLst/>
          </a:prstGeom>
          <a:noFill/>
          <a:ln>
            <a:noFill/>
          </a:ln>
          <a:effectLst/>
        </p:spPr>
        <p:txBody>
          <a:bodyPr vert="horz" wrap="square" numCol="1" spcCol="215900" anchor="t"/>
          <a:lstStyle/>
          <a:p>
            <a:pPr>
              <a:defRPr sz="1600"/>
            </a:pPr>
            <a:r>
              <a:rPr u="sng"/>
              <a:t>Git COMMIT</a:t>
            </a:r>
            <a:r>
              <a:t>: This command records or snapshots files permanently in the version history. All the files, which are there in the directory right now, are being saved in the Git file system.</a:t>
            </a: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BT0Ev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CQsAAGoEAAACMAAA1hAAABAAAAAmAAAACAAAAP//////////"/>
              </a:ext>
            </a:extLst>
          </p:cNvPicPr>
          <p:nvPr/>
        </p:nvPicPr>
        <p:blipFill>
          <a:blip r:embed="rId2"/>
          <a:stretch>
            <a:fillRect/>
          </a:stretch>
        </p:blipFill>
        <p:spPr>
          <a:xfrm>
            <a:off x="1793875" y="717550"/>
            <a:ext cx="6010275" cy="2019300"/>
          </a:xfrm>
          <a:prstGeom prst="rect">
            <a:avLst/>
          </a:prstGeom>
          <a:noFill/>
          <a:ln>
            <a:noFill/>
          </a:ln>
          <a:effectLst/>
        </p:spPr>
      </p:pic>
      <p:sp>
        <p:nvSpPr>
          <p:cNvPr id="4" name="Textbox2"/>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HMPAAD/fwAA/38AAAAAAAAJAAAABAAAADxhOmc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cREAAAM+AADiIgAAEAAAACYAAAAIAAAA//////////8="/>
              </a:ext>
            </a:extLst>
          </p:cNvSpPr>
          <p:nvPr/>
        </p:nvSpPr>
        <p:spPr>
          <a:xfrm>
            <a:off x="0" y="2835275"/>
            <a:ext cx="10080625" cy="2835275"/>
          </a:xfrm>
          <a:prstGeom prst="rect">
            <a:avLst/>
          </a:prstGeom>
          <a:noFill/>
          <a:ln>
            <a:noFill/>
          </a:ln>
          <a:effectLst/>
        </p:spPr>
        <p:txBody>
          <a:bodyPr vert="horz" wrap="square" numCol="1" spcCol="215900" anchor="t"/>
          <a:lstStyle/>
          <a:p>
            <a:pPr>
              <a:defRPr sz="1600"/>
            </a:pPr>
            <a:r>
              <a:rPr u="sng"/>
              <a:t>Git STATUS</a:t>
            </a:r>
            <a:r>
              <a:t>: This command will show the modified status of an existing file and the file addition status of a new file, if any, that have to be committed.</a:t>
            </a: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8woAADAVAAA7LwAAmCIAABAAAAAmAAAACAAAAP//////////"/>
              </a:ext>
            </a:extLst>
          </p:cNvPicPr>
          <p:nvPr/>
        </p:nvPicPr>
        <p:blipFill>
          <a:blip r:embed="rId3"/>
          <a:stretch>
            <a:fillRect/>
          </a:stretch>
        </p:blipFill>
        <p:spPr>
          <a:xfrm>
            <a:off x="1779905" y="3444240"/>
            <a:ext cx="5897880" cy="217932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MI5kYBMAAAAlAAAAZAAAAA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FgC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cQAAAAM+AADiIgAAEAAAACYAAAAIAAAA//////////8="/>
              </a:ext>
            </a:extLst>
          </p:cNvSpPr>
          <p:nvPr/>
        </p:nvSpPr>
        <p:spPr>
          <a:xfrm>
            <a:off x="0" y="71755"/>
            <a:ext cx="10080625" cy="5598795"/>
          </a:xfrm>
          <a:prstGeom prst="rect">
            <a:avLst/>
          </a:prstGeom>
          <a:noFill/>
          <a:ln>
            <a:noFill/>
          </a:ln>
          <a:effectLst/>
        </p:spPr>
        <p:txBody>
          <a:bodyPr vert="horz" wrap="square" lIns="90170" tIns="45085" rIns="90170" bIns="45085" numCol="1" spcCol="215900" anchor="t"/>
          <a:lstStyle/>
          <a:p>
            <a:pPr/>
            <a:r>
              <a:rPr lang="en-in"/>
              <a:t> </a:t>
            </a:r>
            <a:r>
              <a:rPr lang="en-in" b="1"/>
              <a:t> </a:t>
            </a:r>
            <a:r>
              <a:rPr lang="en-in" u="sng"/>
              <a:t>Git REMOTE</a:t>
            </a:r>
            <a:r>
              <a:rPr lang="en-in" b="1"/>
              <a:t>: </a:t>
            </a:r>
            <a:r>
              <a:rPr lang="en-in" sz="1400"/>
              <a:t>Once everything is ready on our local system, we can start pushing our code to the remote (central) repository of the project.</a:t>
            </a:r>
            <a:endParaRPr lang="en-in" sz="1400"/>
          </a:p>
          <a:p>
            <a:pPr>
              <a:defRPr lang="en-in" sz="1400"/>
            </a:pPr>
          </a:p>
          <a:p>
            <a:pPr>
              <a:defRPr lang="en-in" sz="1400" b="1"/>
            </a:pPr>
            <a:r>
              <a:t>Eg. git remote add origin “URL”</a:t>
            </a:r>
          </a:p>
          <a:p>
            <a:pPr/>
          </a:p>
          <a:p>
            <a:pPr>
              <a:defRPr lang="en-in"/>
            </a:pPr>
          </a:p>
          <a:p>
            <a:pPr marL="215900" indent="-215900">
              <a:lnSpc>
                <a:spcPct val="100000"/>
              </a:lnSpc>
              <a:buClr>
                <a:srgbClr val="000000"/>
              </a:buClr>
              <a:buSzPts val="810"/>
              <a:buFont typeface="Symbol" pitchFamily="1" charset="2"/>
              <a:buChar char=""/>
              <a:defRPr lang="en-in"/>
            </a:pPr>
          </a:p>
          <a:p>
            <a:pPr marL="215900" indent="-215900">
              <a:lnSpc>
                <a:spcPct val="100000"/>
              </a:lnSpc>
              <a:buClr>
                <a:srgbClr val="000000"/>
              </a:buClr>
              <a:buSzPts val="810"/>
              <a:buFont typeface="Symbol" pitchFamily="1" charset="2"/>
              <a:buChar char=""/>
            </a:pPr>
            <a:endParaRPr lang="en-in"/>
          </a:p>
          <a:p>
            <a:pPr/>
            <a:endParaRPr lang="en-in"/>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iAcAAFwMAADKLgAAXRoAABAAAAAmAAAACAAAAP//////////"/>
              </a:ext>
            </a:extLst>
          </p:cNvPicPr>
          <p:nvPr/>
        </p:nvPicPr>
        <p:blipFill>
          <a:blip r:embed="rId2"/>
          <a:stretch>
            <a:fillRect/>
          </a:stretch>
        </p:blipFill>
        <p:spPr>
          <a:xfrm>
            <a:off x="1224280" y="2009140"/>
            <a:ext cx="6381750" cy="227647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HER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QAAAAM+AAAaEgAAEAAAACYAAAAIAAAA//////////8="/>
              </a:ext>
            </a:extLst>
          </p:cNvSpPr>
          <p:nvPr/>
        </p:nvSpPr>
        <p:spPr>
          <a:xfrm>
            <a:off x="0" y="635"/>
            <a:ext cx="10080625" cy="2941955"/>
          </a:xfrm>
          <a:prstGeom prst="rect">
            <a:avLst/>
          </a:prstGeom>
          <a:noFill/>
          <a:ln>
            <a:noFill/>
          </a:ln>
          <a:effectLst/>
        </p:spPr>
        <p:txBody>
          <a:bodyPr vert="horz" wrap="square" numCol="1" spcCol="215900" anchor="t"/>
          <a:lstStyle/>
          <a:p>
            <a:pPr>
              <a:defRPr sz="1600"/>
            </a:pPr>
            <a:r>
              <a:rPr u="sng"/>
              <a:t>Git REMOTE</a:t>
            </a:r>
            <a:r>
              <a:t>: eg: Once everything is ready on our local system, we can start pushing our code to the remote (central) repository of the project. </a:t>
            </a:r>
          </a:p>
          <a:p>
            <a:pPr>
              <a:defRPr sz="1600"/>
            </a:pPr>
            <a:r>
              <a:t>git remote add origin “URL”</a:t>
            </a:r>
          </a:p>
          <a:p>
            <a:pPr>
              <a:defRPr sz="1600"/>
            </a:pP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DEGi4J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ThQAABcDAACQOwAAGBEAABAAAAAmAAAACAAAAP//////////"/>
              </a:ext>
            </a:extLst>
          </p:cNvPicPr>
          <p:nvPr/>
        </p:nvPicPr>
        <p:blipFill>
          <a:blip r:embed="rId2"/>
          <a:stretch>
            <a:fillRect/>
          </a:stretch>
        </p:blipFill>
        <p:spPr>
          <a:xfrm>
            <a:off x="3300730" y="502285"/>
            <a:ext cx="6381750" cy="2276475"/>
          </a:xfrm>
          <a:prstGeom prst="rect">
            <a:avLst/>
          </a:prstGeom>
          <a:noFill/>
          <a:ln>
            <a:noFill/>
          </a:ln>
          <a:effectLst/>
        </p:spPr>
      </p:pic>
      <p:sp>
        <p:nvSpPr>
          <p:cNvPr id="4" name="Textbox2"/>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HERAAD/fwAA/38AAAAAAAAJAAAABAAAAGUAcw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GRIAAAM+AAAyJAAAEAAAACYAAAAIAAAA//////////8="/>
              </a:ext>
            </a:extLst>
          </p:cNvSpPr>
          <p:nvPr/>
        </p:nvSpPr>
        <p:spPr>
          <a:xfrm>
            <a:off x="0" y="2941955"/>
            <a:ext cx="10080625" cy="2941955"/>
          </a:xfrm>
          <a:prstGeom prst="rect">
            <a:avLst/>
          </a:prstGeom>
          <a:noFill/>
          <a:ln>
            <a:noFill/>
          </a:ln>
          <a:effectLst/>
        </p:spPr>
        <p:txBody>
          <a:bodyPr vert="horz" wrap="square" numCol="1" spcCol="215900" anchor="t"/>
          <a:lstStyle/>
          <a:p>
            <a:pPr>
              <a:defRPr sz="1600"/>
            </a:pPr>
            <a:r>
              <a:rPr u="sng"/>
              <a:t>Git PUSH</a:t>
            </a:r>
            <a:r>
              <a:t>: Suppose, we have made some changes in the file and want to push the changes to our remote repository on a particular branch. By using the command ‘git push,’ the local repository’s files can be synced with the remote repository on Github.</a:t>
            </a:r>
          </a:p>
          <a:p>
            <a:pPr>
              <a:defRPr sz="1600"/>
            </a:pP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ARYAAKEVAACsLwAAoyQAABAAAAAmAAAACAAAAP//////////"/>
              </a:ext>
            </a:extLst>
          </p:cNvPicPr>
          <p:nvPr/>
        </p:nvPicPr>
        <p:blipFill>
          <a:blip r:embed="rId3"/>
          <a:stretch>
            <a:fillRect/>
          </a:stretch>
        </p:blipFill>
        <p:spPr>
          <a:xfrm>
            <a:off x="3576955" y="3515995"/>
            <a:ext cx="4172585" cy="243967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EwFAAD/fwAA/38AAAAAAAAJAAAABAAAAPgmLQE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AAAAAM+AACQBgAAECAAACYAAAAIAAAA//////////8="/>
              </a:ext>
            </a:extLst>
          </p:cNvSpPr>
          <p:nvPr/>
        </p:nvSpPr>
        <p:spPr>
          <a:xfrm>
            <a:off x="0" y="0"/>
            <a:ext cx="10080625" cy="1066800"/>
          </a:xfrm>
          <a:prstGeom prst="rect">
            <a:avLst/>
          </a:prstGeom>
          <a:noFill/>
          <a:ln>
            <a:noFill/>
          </a:ln>
          <a:effectLst/>
        </p:spPr>
        <p:txBody>
          <a:bodyPr vert="horz" wrap="square" numCol="1" spcCol="215900" anchor="t"/>
          <a:lstStyle/>
          <a:p>
            <a:pPr>
              <a:defRPr sz="1600"/>
            </a:pPr>
            <a:r>
              <a:rPr u="sng"/>
              <a:t>Git CLONE</a:t>
            </a:r>
            <a:r>
              <a:t>: Suppose, we want to work on a file that is on a remote Github repository as another developer. How can we do that? We can work on this file by clicking on Clone or Download and copying the link and pasting it on the terminal with the git clone command. This will import the files of a project from the remote repository to our local system.</a:t>
            </a: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CPITgFR6LcP6KBWadIUt4/HgAAAGgAAAAAAAAAAAAAAAAAAAAAAAAAAAAAABAnAAAQJwAAAAAAAAAAAAAAAAAAAAAAAAAAAAAAAAAAAAAAAAAAAAAUAAAAAAAAAMDA/wAAAAAAZAAAADIAAAAAAAAAZAAAAAAAAAB/f38ACgAAAB8AAABUAAAAYFl7BSwfOgEAAAAAAAAAAAAAAAAAAAAAAAAAAAAAAAAAAAAAAAAAAP///wJ/f38APj5cA8zMzADAwP8Af39/AAAAAAAAAAAAAAAAAP///wAAAAAAIQAAABgAAAAUAAAAyw0AAFMLAAAGLQAABB4AABAAAAAmAAAACAAAAP//////////"/>
              </a:ext>
            </a:extLst>
          </p:cNvPicPr>
          <p:nvPr/>
        </p:nvPicPr>
        <p:blipFill>
          <a:blip r:embed="rId2"/>
          <a:stretch>
            <a:fillRect/>
          </a:stretch>
        </p:blipFill>
        <p:spPr>
          <a:xfrm>
            <a:off x="2242185" y="1840865"/>
            <a:ext cx="5076825" cy="303847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BkS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QAAAAM+AACSDgAAEAAAACYAAAAIAAAA//////////8="/>
              </a:ext>
            </a:extLst>
          </p:cNvSpPr>
          <p:nvPr/>
        </p:nvSpPr>
        <p:spPr>
          <a:xfrm>
            <a:off x="0" y="635"/>
            <a:ext cx="10080625" cy="2367915"/>
          </a:xfrm>
          <a:prstGeom prst="rect">
            <a:avLst/>
          </a:prstGeom>
          <a:noFill/>
          <a:ln>
            <a:noFill/>
          </a:ln>
          <a:effectLst/>
        </p:spPr>
        <p:txBody>
          <a:bodyPr vert="horz" wrap="square" numCol="1" spcCol="215900" anchor="t"/>
          <a:lstStyle/>
          <a:p>
            <a:pPr>
              <a:defRPr sz="1600"/>
            </a:pPr>
            <a:r>
              <a:rPr u="sng"/>
              <a:t>Git BRANCH</a:t>
            </a:r>
            <a:r>
              <a:t>: multiple developers working on the same project or repository! To handle the workspace of multiple developers, we can use branches. To create a branch.. </a:t>
            </a: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DfBw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cBEAAEwFAAANKQAAOAoAABAAAAAmAAAACAAAAP//////////"/>
              </a:ext>
            </a:extLst>
          </p:cNvPicPr>
          <p:nvPr/>
        </p:nvPicPr>
        <p:blipFill>
          <a:blip r:embed="rId2"/>
          <a:stretch>
            <a:fillRect/>
          </a:stretch>
        </p:blipFill>
        <p:spPr>
          <a:xfrm>
            <a:off x="2834640" y="861060"/>
            <a:ext cx="3838575" cy="800100"/>
          </a:xfrm>
          <a:prstGeom prst="rect">
            <a:avLst/>
          </a:prstGeom>
          <a:noFill/>
          <a:ln>
            <a:noFill/>
          </a:ln>
          <a:effectLst/>
        </p:spPr>
      </p:pic>
      <p:sp>
        <p:nvSpPr>
          <p:cNvPr id="4" name="Textbox2"/>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BkS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xhAAAAM+AABXHwAAEAAAACYAAAAIAAAA//////////8="/>
              </a:ext>
            </a:extLst>
          </p:cNvSpPr>
          <p:nvPr/>
        </p:nvSpPr>
        <p:spPr>
          <a:xfrm>
            <a:off x="0" y="2726690"/>
            <a:ext cx="10080625" cy="2367915"/>
          </a:xfrm>
          <a:prstGeom prst="rect">
            <a:avLst/>
          </a:prstGeom>
          <a:noFill/>
          <a:ln>
            <a:noFill/>
          </a:ln>
          <a:effectLst/>
        </p:spPr>
        <p:txBody>
          <a:bodyPr vert="horz" wrap="square" numCol="1" spcCol="215900" anchor="t"/>
          <a:lstStyle/>
          <a:p>
            <a:pPr>
              <a:defRPr sz="1600"/>
            </a:pPr>
            <a:r>
              <a:t> To delete a branch.. </a:t>
            </a: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BQUFB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jhEAAK8VAAANKQAAXhsAABAAAAAmAAAACAAAAP//////////"/>
              </a:ext>
            </a:extLst>
          </p:cNvPicPr>
          <p:nvPr/>
        </p:nvPicPr>
        <p:blipFill>
          <a:blip r:embed="rId3"/>
          <a:stretch>
            <a:fillRect/>
          </a:stretch>
        </p:blipFill>
        <p:spPr>
          <a:xfrm>
            <a:off x="2853690" y="3524885"/>
            <a:ext cx="3819525" cy="92392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JEO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AAAAAM+AACQAwAAECAAACYAAAAIAAAA//////////8="/>
              </a:ext>
            </a:extLst>
          </p:cNvSpPr>
          <p:nvPr/>
        </p:nvSpPr>
        <p:spPr>
          <a:xfrm>
            <a:off x="0" y="0"/>
            <a:ext cx="10080625" cy="579120"/>
          </a:xfrm>
          <a:prstGeom prst="rect">
            <a:avLst/>
          </a:prstGeom>
          <a:noFill/>
          <a:ln>
            <a:noFill/>
          </a:ln>
          <a:effectLst/>
        </p:spPr>
        <p:txBody>
          <a:bodyPr vert="horz" wrap="square" numCol="1" spcCol="215900" anchor="t"/>
          <a:lstStyle/>
          <a:p>
            <a:pPr>
              <a:defRPr sz="1600"/>
            </a:pPr>
            <a:r>
              <a:rPr u="sng"/>
              <a:t>Git CHECKOUT</a:t>
            </a:r>
            <a:r>
              <a:t>: We use this command to navigate to an existing branch, add new files, and commit the files:</a:t>
            </a:r>
          </a:p>
          <a:p>
            <a:pPr>
              <a:defRPr sz="1600"/>
            </a:pP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DESi4J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tgkAAEwFAAAeMAAA5g4AABAAAAAmAAAACAAAAP//////////"/>
              </a:ext>
            </a:extLst>
          </p:cNvPicPr>
          <p:nvPr/>
        </p:nvPicPr>
        <p:blipFill>
          <a:blip r:embed="rId2"/>
          <a:stretch>
            <a:fillRect/>
          </a:stretch>
        </p:blipFill>
        <p:spPr>
          <a:xfrm>
            <a:off x="1578610" y="861060"/>
            <a:ext cx="6243320" cy="1560830"/>
          </a:xfrm>
          <a:prstGeom prst="rect">
            <a:avLst/>
          </a:prstGeom>
          <a:noFill/>
          <a:ln>
            <a:noFill/>
          </a:ln>
          <a:effectLst/>
        </p:spPr>
      </p:pic>
      <p:sp>
        <p:nvSpPr>
          <p:cNvPr id="4" name="Textbox2"/>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JEO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VRAAAAM+AADiIgAAEAAAACYAAAAIAAAA//////////8="/>
              </a:ext>
            </a:extLst>
          </p:cNvSpPr>
          <p:nvPr/>
        </p:nvSpPr>
        <p:spPr>
          <a:xfrm>
            <a:off x="0" y="2654935"/>
            <a:ext cx="10080625" cy="3015615"/>
          </a:xfrm>
          <a:prstGeom prst="rect">
            <a:avLst/>
          </a:prstGeom>
          <a:noFill/>
          <a:ln>
            <a:noFill/>
          </a:ln>
          <a:effectLst/>
        </p:spPr>
        <p:txBody>
          <a:bodyPr vert="horz" wrap="square" numCol="1" spcCol="215900" anchor="t"/>
          <a:lstStyle/>
          <a:p>
            <a:pPr>
              <a:defRPr sz="1600"/>
            </a:pPr>
            <a:r>
              <a:rPr u="sng"/>
              <a:t>Git LOG</a:t>
            </a:r>
            <a:r>
              <a:t>: This command is used when we want to check the log for every commit in detail in our repository.</a:t>
            </a:r>
          </a:p>
          <a:p>
            <a:pPr>
              <a:defRPr sz="1600"/>
            </a:pPr>
          </a:p>
          <a:p>
            <a:pPr>
              <a:defRPr sz="1600"/>
            </a:pPr>
            <a:r>
              <a:t>Note: It will show the log of the branch we are in. We can check the last three logs by giving the command: git log -3</a:t>
            </a:r>
          </a:p>
          <a:p>
            <a:pPr>
              <a:defRPr sz="1600"/>
            </a:pP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sIiBD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ZQ4AAMkWAADvKQAAVx8AABAAAAAmAAAACAAAAP//////////"/>
              </a:ext>
            </a:extLst>
          </p:cNvPicPr>
          <p:nvPr/>
        </p:nvPicPr>
        <p:blipFill>
          <a:blip r:embed="rId3"/>
          <a:stretch>
            <a:fillRect/>
          </a:stretch>
        </p:blipFill>
        <p:spPr>
          <a:xfrm>
            <a:off x="2339975" y="3703955"/>
            <a:ext cx="4476750" cy="139065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NsE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AAAAAM+AACQAwAAECAAACYAAAAIAAAA//////////8="/>
              </a:ext>
            </a:extLst>
          </p:cNvSpPr>
          <p:nvPr/>
        </p:nvSpPr>
        <p:spPr>
          <a:xfrm>
            <a:off x="0" y="0"/>
            <a:ext cx="10080625" cy="579120"/>
          </a:xfrm>
          <a:prstGeom prst="rect">
            <a:avLst/>
          </a:prstGeom>
          <a:noFill/>
          <a:ln>
            <a:noFill/>
          </a:ln>
          <a:effectLst/>
        </p:spPr>
        <p:txBody>
          <a:bodyPr vert="horz" wrap="square" numCol="1" spcCol="215900" anchor="t"/>
          <a:lstStyle/>
          <a:p>
            <a:pPr>
              <a:defRPr sz="1600"/>
            </a:pPr>
            <a:r>
              <a:rPr u="sng"/>
              <a:t>Git STASH</a:t>
            </a:r>
            <a:r>
              <a:t>: This command can be used when we want to save our work without staging or committing the code to our Git repository and want to switch between branches</a:t>
            </a: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zQwAAC4GAACcLgAAqiAAABAAAAAmAAAACAAAAP//////////"/>
              </a:ext>
            </a:extLst>
          </p:cNvPicPr>
          <p:nvPr/>
        </p:nvPicPr>
        <p:blipFill>
          <a:blip r:embed="rId2"/>
          <a:stretch>
            <a:fillRect/>
          </a:stretch>
        </p:blipFill>
        <p:spPr>
          <a:xfrm>
            <a:off x="2080895" y="1004570"/>
            <a:ext cx="5495925" cy="430530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BcD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AAAAAAM+AACQBgAAECAAACYAAAAIAAAA//////////8="/>
              </a:ext>
            </a:extLst>
          </p:cNvSpPr>
          <p:nvPr/>
        </p:nvSpPr>
        <p:spPr>
          <a:xfrm>
            <a:off x="0" y="0"/>
            <a:ext cx="10080625" cy="1066800"/>
          </a:xfrm>
          <a:prstGeom prst="rect">
            <a:avLst/>
          </a:prstGeom>
          <a:noFill/>
          <a:ln>
            <a:noFill/>
          </a:ln>
          <a:effectLst/>
        </p:spPr>
        <p:txBody>
          <a:bodyPr vert="horz" wrap="square" numCol="1" spcCol="215900" anchor="t"/>
          <a:lstStyle/>
          <a:p>
            <a:pPr>
              <a:defRPr sz="1600"/>
            </a:pPr>
            <a:r>
              <a:rPr u="sng"/>
              <a:t>Git MERGE</a:t>
            </a:r>
            <a:r>
              <a:t>:This command will combine multiple sequences of commits into one unified history. In the most frequent use cases, git merge is used to combine two branches. The git merge command takes two commit pointers, usually the branch tips, and finds a common base commit between them. Once it finds a common base commit, it will create a commit sequence.</a:t>
            </a: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8goAAPIHAAAdMAAAAg8AABAAAAAmAAAACAAAAP//////////"/>
              </a:ext>
            </a:extLst>
          </p:cNvPicPr>
          <p:nvPr/>
        </p:nvPicPr>
        <p:blipFill>
          <a:blip r:embed="rId2"/>
          <a:stretch>
            <a:fillRect/>
          </a:stretch>
        </p:blipFill>
        <p:spPr>
          <a:xfrm>
            <a:off x="1779270" y="1291590"/>
            <a:ext cx="6042025" cy="1148080"/>
          </a:xfrm>
          <a:prstGeom prst="rect">
            <a:avLst/>
          </a:prstGeom>
          <a:noFill/>
          <a:ln>
            <a:noFill/>
          </a:ln>
          <a:effectLst/>
        </p:spPr>
      </p:pic>
      <p:sp>
        <p:nvSpPr>
          <p:cNvPr id="4" name="Textbox2"/>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DAAAALBEAAAM+AABsEwAAEAAAACYAAAAIAAAA//////////8="/>
              </a:ext>
            </a:extLst>
          </p:cNvSpPr>
          <p:nvPr/>
        </p:nvSpPr>
        <p:spPr>
          <a:xfrm>
            <a:off x="42545" y="2791460"/>
            <a:ext cx="10038080" cy="365760"/>
          </a:xfrm>
          <a:prstGeom prst="rect">
            <a:avLst/>
          </a:prstGeom>
          <a:noFill/>
          <a:ln>
            <a:noFill/>
          </a:ln>
          <a:effectLst/>
        </p:spPr>
        <p:txBody>
          <a:bodyPr vert="horz" wrap="square" numCol="1" spcCol="215900" anchor="t"/>
          <a:lstStyle/>
          <a:p>
            <a:pPr/>
            <a:r>
              <a:rPr u="sng"/>
              <a:t>Git RESET</a:t>
            </a:r>
            <a:r>
              <a:t>: We use this command to return the entire working tree to the last committed state.</a:t>
            </a: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C1jGvz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gwAAOYVAADoLQAAkx0AABAAAAAmAAAACAAAAP//////////"/>
              </a:ext>
            </a:extLst>
          </p:cNvPicPr>
          <p:nvPr/>
        </p:nvPicPr>
        <p:blipFill>
          <a:blip r:embed="rId3"/>
          <a:stretch>
            <a:fillRect/>
          </a:stretch>
        </p:blipFill>
        <p:spPr>
          <a:xfrm>
            <a:off x="2109470" y="3559810"/>
            <a:ext cx="5353050" cy="124777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4AAAAEAMAANs9AACeHgAAECAAACYAAAAIAAAA//////////8="/>
              </a:ext>
            </a:extLst>
          </p:cNvSpPr>
          <p:nvPr/>
        </p:nvSpPr>
        <p:spPr>
          <a:xfrm>
            <a:off x="76200" y="497840"/>
            <a:ext cx="9979025" cy="4479290"/>
          </a:xfrm>
          <a:prstGeom prst="rect">
            <a:avLst/>
          </a:prstGeom>
          <a:noFill/>
          <a:ln>
            <a:noFill/>
          </a:ln>
          <a:effectLst/>
        </p:spPr>
        <p:txBody>
          <a:bodyPr vert="horz" wrap="square" lIns="90170" tIns="45085" rIns="90170" bIns="45085" numCol="1" spcCol="215900" anchor="t"/>
          <a:lstStyle/>
          <a:p>
            <a:pPr marL="215900" indent="-215900">
              <a:lnSpc>
                <a:spcPct val="100000"/>
              </a:lnSpc>
              <a:buClr>
                <a:srgbClr val="000000"/>
              </a:buClr>
              <a:buSzPts val="810"/>
              <a:buFont typeface="Symbol" pitchFamily="1" charset="2"/>
              <a:buChar char=""/>
            </a:pPr>
          </a:p>
          <a:p>
            <a:pPr marL="215900" indent="-215900">
              <a:lnSpc>
                <a:spcPct val="100000"/>
              </a:lnSpc>
              <a:buClrTx/>
              <a:buSzTx/>
              <a:buFont typeface="Wingdings" pitchFamily="2" charset="2"/>
              <a:buChar char=""/>
            </a:pPr>
            <a:r>
              <a:t>Distributed model: Our work is private. Others can see only what’s necessary. Other advantages include speed (since most everything is local) and possibility of working offline.</a:t>
            </a:r>
          </a:p>
          <a:p>
            <a:pPr marL="215900" indent="-215900">
              <a:lnSpc>
                <a:spcPct val="100000"/>
              </a:lnSpc>
              <a:buClr>
                <a:srgbClr val="000000"/>
              </a:buClr>
              <a:buSzPts val="810"/>
              <a:buFont typeface="Symbol" pitchFamily="1" charset="2"/>
              <a:buChar char=""/>
            </a:pPr>
          </a:p>
          <a:p>
            <a:pPr marL="215900" indent="-215900">
              <a:lnSpc>
                <a:spcPct val="100000"/>
              </a:lnSpc>
              <a:buClr>
                <a:srgbClr val="000000"/>
              </a:buClr>
              <a:buSzPts val="810"/>
              <a:buFont typeface="Symbol" pitchFamily="1" charset="2"/>
              <a:buChar char=""/>
            </a:pPr>
          </a:p>
          <a:p>
            <a:pPr marL="215900" indent="-215900">
              <a:lnSpc>
                <a:spcPct val="100000"/>
              </a:lnSpc>
              <a:buClrTx/>
              <a:buSzTx/>
              <a:buFont typeface="Wingdings" pitchFamily="2" charset="2"/>
              <a:buChar char=""/>
            </a:pPr>
            <a:r>
              <a:t>Branching and merging are easy: It feels like a natural part of the workflow. They are cheap so that we can branch whenever we want.</a:t>
            </a:r>
          </a:p>
          <a:p>
            <a:pPr marL="215900" indent="-215900">
              <a:lnSpc>
                <a:spcPct val="100000"/>
              </a:lnSpc>
              <a:buClr>
                <a:srgbClr val="000000"/>
              </a:buClr>
              <a:buSzPts val="810"/>
              <a:buFont typeface="Symbol" pitchFamily="1" charset="2"/>
              <a:buChar char=""/>
            </a:pPr>
          </a:p>
          <a:p>
            <a:pPr marL="215900" indent="-215900">
              <a:lnSpc>
                <a:spcPct val="100000"/>
              </a:lnSpc>
              <a:buClr>
                <a:srgbClr val="000000"/>
              </a:buClr>
              <a:buSzPts val="810"/>
              <a:buFont typeface="Symbol" pitchFamily="1" charset="2"/>
              <a:buChar char=""/>
            </a:pPr>
          </a:p>
          <a:p>
            <a:pPr marL="215900" indent="-215900">
              <a:lnSpc>
                <a:spcPct val="100000"/>
              </a:lnSpc>
              <a:buClrTx/>
              <a:buSzTx/>
              <a:buFont typeface="Wingdings" pitchFamily="2" charset="2"/>
              <a:buChar char=""/>
            </a:pPr>
            <a:r>
              <a:t>Workflow is flexible: Git has the qualities that allow to choose your own workflow. It can be as simple as a centralised workflow to as hierarchical as the dictator-lieutenant workflow. Use the process that best fits us.</a:t>
            </a:r>
          </a:p>
          <a:p>
            <a:pPr marL="215900" indent="-215900">
              <a:lnSpc>
                <a:spcPct val="100000"/>
              </a:lnSpc>
              <a:buClr>
                <a:srgbClr val="000000"/>
              </a:buClr>
              <a:buSzPts val="810"/>
              <a:buFont typeface="Symbol" pitchFamily="1" charset="2"/>
              <a:buChar char=""/>
            </a:pPr>
          </a:p>
          <a:p>
            <a:pPr marL="215900" indent="-215900">
              <a:lnSpc>
                <a:spcPct val="100000"/>
              </a:lnSpc>
              <a:buClr>
                <a:srgbClr val="000000"/>
              </a:buClr>
              <a:buSzPts val="810"/>
              <a:buFont typeface="Symbol" pitchFamily="1" charset="2"/>
              <a:buChar char=""/>
            </a:pPr>
          </a:p>
          <a:p>
            <a:pPr marL="215900" indent="-215900">
              <a:lnSpc>
                <a:spcPct val="100000"/>
              </a:lnSpc>
              <a:buClrTx/>
              <a:buSzTx/>
              <a:buFont typeface="Wingdings" pitchFamily="2" charset="2"/>
              <a:buChar char=""/>
            </a:pPr>
            <a:r>
              <a:t>Data integrity is assured: Because git uses trees, data corruption due to external reasons can be easily detected.</a:t>
            </a:r>
          </a:p>
        </p:txBody>
      </p:sp>
      <p:sp>
        <p:nvSpPr>
          <p:cNvPr id="3"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KYCAAD/fwAA/38AAAAAAAAJAAAABAAAAFYR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wFQAAZgAAAJwoAACmAgAAECAAACYAAAAIAAAA//////////8="/>
              </a:ext>
            </a:extLst>
          </p:cNvSpPr>
          <p:nvPr/>
        </p:nvSpPr>
        <p:spPr>
          <a:xfrm>
            <a:off x="3444240" y="64770"/>
            <a:ext cx="3157220" cy="365760"/>
          </a:xfrm>
          <a:prstGeom prst="rect">
            <a:avLst/>
          </a:prstGeom>
          <a:noFill/>
          <a:ln>
            <a:noFill/>
          </a:ln>
          <a:effectLst/>
        </p:spPr>
        <p:txBody>
          <a:bodyPr vert="horz" wrap="square" numCol="1" spcCol="215900" anchor="t"/>
          <a:lstStyle/>
          <a:p>
            <a:pPr>
              <a:defRPr b="1"/>
            </a:pPr>
            <a:r>
              <a:t>ADVANTAGES OF GIT</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3_MI5kYBMAAAAlAAAAZAAAAA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gAAAA2wQAAAM+AADPHwAAEAAAACYAAAAIAAAA//////////8="/>
              </a:ext>
            </a:extLst>
          </p:cNvSpPr>
          <p:nvPr/>
        </p:nvSpPr>
        <p:spPr>
          <a:xfrm>
            <a:off x="101600" y="789305"/>
            <a:ext cx="9979025" cy="4381500"/>
          </a:xfrm>
          <a:prstGeom prst="rect">
            <a:avLst/>
          </a:prstGeom>
          <a:noFill/>
          <a:ln>
            <a:noFill/>
          </a:ln>
          <a:effectLst/>
        </p:spPr>
        <p:txBody>
          <a:bodyPr vert="horz" wrap="square" lIns="90170" tIns="45085" rIns="90170" bIns="45085" numCol="1" spcCol="215900" anchor="t"/>
          <a:lstStyle/>
          <a:p>
            <a:pPr marL="0" indent="0">
              <a:lnSpc>
                <a:spcPct val="100000"/>
              </a:lnSpc>
              <a:buNone/>
            </a:pPr>
            <a:r>
              <a:rPr lang="en-in"/>
              <a:t>Even though Git seems like the perfect solution for various problems related to the software development life cycle (SDLC), it has its shortcomings.</a:t>
            </a:r>
            <a:endParaRPr lang="en-in"/>
          </a:p>
          <a:p>
            <a:pPr marL="0" indent="0">
              <a:lnSpc>
                <a:spcPct val="100000"/>
              </a:lnSpc>
              <a:buNone/>
              <a:defRPr lang="en-in"/>
            </a:pPr>
          </a:p>
          <a:p>
            <a:pPr marL="0" indent="0">
              <a:lnSpc>
                <a:spcPct val="100000"/>
              </a:lnSpc>
              <a:buClrTx/>
              <a:buSzTx/>
              <a:buFont typeface="Wingdings" pitchFamily="2" charset="2"/>
              <a:buChar char=""/>
              <a:defRPr lang="en-in"/>
            </a:pPr>
            <a:r>
              <a:t> Its steep learning curve itself is a disadvantage, which is due to the non-intuitive nature of its        commands. A much deeper understanding of the internals of Git is needed to avoid      inconsistencies.</a:t>
            </a:r>
          </a:p>
          <a:p>
            <a:pPr marL="0" indent="0">
              <a:lnSpc>
                <a:spcPct val="100000"/>
              </a:lnSpc>
              <a:buClrTx/>
              <a:buSzTx/>
              <a:buFont typeface="Wingdings" pitchFamily="2" charset="2"/>
              <a:buChar char=""/>
              <a:defRPr lang="en-in"/>
            </a:pPr>
          </a:p>
          <a:p>
            <a:pPr marL="0" indent="0">
              <a:lnSpc>
                <a:spcPct val="100000"/>
              </a:lnSpc>
              <a:buClrTx/>
              <a:buSzTx/>
              <a:buFont typeface="Wingdings" pitchFamily="2" charset="2"/>
              <a:buChar char=""/>
              <a:defRPr lang="en-in"/>
            </a:pPr>
          </a:p>
          <a:p>
            <a:pPr marL="0" indent="0">
              <a:lnSpc>
                <a:spcPct val="100000"/>
              </a:lnSpc>
              <a:buClrTx/>
              <a:buSzTx/>
              <a:buFont typeface="Wingdings" pitchFamily="2" charset="2"/>
              <a:buChar char=""/>
              <a:defRPr lang="en-in"/>
            </a:pPr>
            <a:r>
              <a:t> Git doesn't handle Binary files well. Whenever files containing non-text content are updated or used, Git gets slowed down.</a:t>
            </a:r>
          </a:p>
          <a:p>
            <a:pPr marL="0" indent="0">
              <a:lnSpc>
                <a:spcPct val="100000"/>
              </a:lnSpc>
              <a:buClrTx/>
              <a:buSzTx/>
              <a:buFont typeface="Wingdings" pitchFamily="2" charset="2"/>
              <a:buChar char=""/>
              <a:defRPr lang="en-in"/>
            </a:pPr>
          </a:p>
          <a:p>
            <a:pPr marL="0" indent="0">
              <a:lnSpc>
                <a:spcPct val="100000"/>
              </a:lnSpc>
              <a:buClrTx/>
              <a:buSzTx/>
              <a:buFont typeface="Wingdings" pitchFamily="2" charset="2"/>
              <a:buChar char=""/>
              <a:defRPr lang="en-in"/>
            </a:pPr>
          </a:p>
          <a:p>
            <a:pPr marL="0" indent="0">
              <a:lnSpc>
                <a:spcPct val="100000"/>
              </a:lnSpc>
              <a:buClrTx/>
              <a:buSzTx/>
              <a:buFont typeface="Wingdings" pitchFamily="2" charset="2"/>
              <a:buChar char=""/>
              <a:defRPr lang="en-in"/>
            </a:pPr>
          </a:p>
          <a:p>
            <a:pPr marL="0" indent="0">
              <a:lnSpc>
                <a:spcPct val="100000"/>
              </a:lnSpc>
              <a:buClrTx/>
              <a:buSzTx/>
              <a:buFont typeface="Wingdings" pitchFamily="2" charset="2"/>
              <a:buChar char=""/>
              <a:defRPr lang="en-in"/>
            </a:pPr>
            <a:r>
              <a:t> It does create a conducive environment for a large number of developers distributed over a large geographical area but, at the same time, creates a lot of conflict and confusion while merging codes.</a:t>
            </a:r>
          </a:p>
        </p:txBody>
      </p:sp>
      <p:sp>
        <p:nvSpPr>
          <p:cNvPr id="3"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KYC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OFAAASAEAAO8pAACIAwAAECAAACYAAAAIAAAA//////////8="/>
              </a:ext>
            </a:extLst>
          </p:cNvSpPr>
          <p:nvPr/>
        </p:nvSpPr>
        <p:spPr>
          <a:xfrm>
            <a:off x="3300730" y="208280"/>
            <a:ext cx="3515995" cy="365760"/>
          </a:xfrm>
          <a:prstGeom prst="rect">
            <a:avLst/>
          </a:prstGeom>
          <a:noFill/>
          <a:ln>
            <a:noFill/>
          </a:ln>
          <a:effectLst/>
        </p:spPr>
        <p:txBody>
          <a:bodyPr vert="horz" wrap="square" numCol="1" spcCol="215900" anchor="t"/>
          <a:lstStyle/>
          <a:p>
            <a:pPr>
              <a:defRPr b="1"/>
            </a:pPr>
            <a:r>
              <a:t>DISADVANTAGES OF GIT</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3_MI5kYBMAAAAlAAAAZAAAAA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ABgAAMAYAAGI5AACqIAAAEAAAACYAAAAIAAAA//////////8="/>
              </a:ext>
            </a:extLst>
          </p:cNvSpPr>
          <p:nvPr/>
        </p:nvSpPr>
        <p:spPr>
          <a:xfrm>
            <a:off x="1097280" y="1005840"/>
            <a:ext cx="8230870" cy="4304030"/>
          </a:xfrm>
          <a:prstGeom prst="rect">
            <a:avLst/>
          </a:prstGeom>
          <a:noFill/>
          <a:ln>
            <a:noFill/>
          </a:ln>
          <a:effectLst/>
        </p:spPr>
        <p:txBody>
          <a:bodyPr vert="horz" wrap="square" lIns="90170" tIns="45085" rIns="90170" bIns="45085" numCol="1" spcCol="215900" anchor="t"/>
          <a:lstStyle/>
          <a:p>
            <a:pPr>
              <a:lnSpc>
                <a:spcPct val="100000"/>
              </a:lnSpc>
            </a:pPr>
            <a:r>
              <a:rPr lang="en-in"/>
              <a:t>                                  </a:t>
            </a:r>
            <a:endParaRPr lang="en-in"/>
          </a:p>
          <a:p>
            <a:pPr>
              <a:lnSpc>
                <a:spcPct val="100000"/>
              </a:lnSpc>
              <a:buFont typeface="Wingdings" pitchFamily="2" charset="2"/>
              <a:buChar char=""/>
            </a:pPr>
            <a:r>
              <a:rPr lang="en-in"/>
              <a:t> We can imagine git as something that sits on top of our file system and  	manipulates them.</a:t>
            </a:r>
            <a:endParaRPr lang="en-in"/>
          </a:p>
          <a:p>
            <a:pPr>
              <a:lnSpc>
                <a:spcPct val="100000"/>
              </a:lnSpc>
            </a:pPr>
            <a:endParaRPr lang="en-in"/>
          </a:p>
          <a:p>
            <a:pPr>
              <a:lnSpc>
                <a:spcPct val="100000"/>
              </a:lnSpc>
              <a:buFont typeface="Wingdings" pitchFamily="2" charset="2"/>
              <a:buChar char=""/>
            </a:pPr>
            <a:r>
              <a:rPr lang="en-in"/>
              <a:t> The overall structure is somewhat of a “tree”, where each commit creates a 	new node.</a:t>
            </a:r>
            <a:endParaRPr lang="en-in"/>
          </a:p>
          <a:p>
            <a:pPr>
              <a:lnSpc>
                <a:spcPct val="100000"/>
              </a:lnSpc>
            </a:pPr>
            <a:endParaRPr lang="en-in"/>
          </a:p>
          <a:p>
            <a:pPr>
              <a:lnSpc>
                <a:spcPct val="100000"/>
              </a:lnSpc>
              <a:buFont typeface="Wingdings" pitchFamily="2" charset="2"/>
              <a:buChar char=""/>
            </a:pPr>
            <a:r>
              <a:rPr lang="en-in"/>
              <a:t> Nearly all git commands actually serve to navigate on this tree and to 	manipulate it accordingly.</a:t>
            </a:r>
            <a:endParaRPr lang="en-in"/>
          </a:p>
          <a:p>
            <a:pPr>
              <a:lnSpc>
                <a:spcPct val="100000"/>
              </a:lnSpc>
              <a:buFont typeface="Wingdings" pitchFamily="2" charset="2"/>
              <a:buChar char=""/>
              <a:defRPr lang="en-in"/>
            </a:pPr>
          </a:p>
          <a:p>
            <a:pPr>
              <a:lnSpc>
                <a:spcPct val="100000"/>
              </a:lnSpc>
              <a:buFont typeface="Wingdings" pitchFamily="2" charset="2"/>
              <a:buChar char=""/>
              <a:defRPr lang="en-in"/>
            </a:pPr>
            <a:r>
              <a:t> Most of the version control systems have a two-tier architecture, but Git has a 	layer more, making it a three-tier architecture</a:t>
            </a:r>
          </a:p>
        </p:txBody>
      </p:sp>
      <p:sp>
        <p:nvSpPr>
          <p:cNvPr id="3"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KYC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HGAAAUwEAAOgtAACTAwAAECAAACYAAAAIAAAA//////////8="/>
              </a:ext>
            </a:extLst>
          </p:cNvSpPr>
          <p:nvPr/>
        </p:nvSpPr>
        <p:spPr>
          <a:xfrm>
            <a:off x="3946525" y="215265"/>
            <a:ext cx="3515995" cy="365760"/>
          </a:xfrm>
          <a:prstGeom prst="rect">
            <a:avLst/>
          </a:prstGeom>
          <a:noFill/>
          <a:ln>
            <a:noFill/>
          </a:ln>
          <a:effectLst/>
        </p:spPr>
        <p:txBody>
          <a:bodyPr vert="horz" wrap="square" numCol="1" spcCol="215900" anchor="t"/>
          <a:lstStyle/>
          <a:p>
            <a:pPr>
              <a:lnSpc>
                <a:spcPct val="100000"/>
              </a:lnSpc>
            </a:pPr>
            <a:r>
              <a:rPr lang="en-in" b="1"/>
              <a:t>FEATURES OF GIT</a:t>
            </a:r>
            <a:endParaRPr lang="en-in" b="1"/>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F4b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FAAAxAEAACQsAAAEBAAAACAAACYAAAAIAAAA//////////8="/>
              </a:ext>
            </a:extLst>
          </p:cNvSpPr>
          <p:nvPr/>
        </p:nvSpPr>
        <p:spPr>
          <a:xfrm>
            <a:off x="3372485" y="287020"/>
            <a:ext cx="3803015" cy="365760"/>
          </a:xfrm>
          <a:prstGeom prst="rect">
            <a:avLst/>
          </a:prstGeom>
          <a:noFill/>
          <a:ln>
            <a:noFill/>
          </a:ln>
          <a:effectLst/>
        </p:spPr>
        <p:txBody>
          <a:bodyPr vert="horz" wrap="square" numCol="1" spcCol="215900" anchor="t"/>
          <a:lstStyle/>
          <a:p>
            <a:pPr>
              <a:defRPr b="1"/>
            </a:pPr>
            <a:r>
              <a:t>The Architecture Workflow</a:t>
            </a:r>
          </a:p>
        </p:txBody>
      </p:sp>
      <p:sp>
        <p:nvSpPr>
          <p:cNvPr id="3" name="AutoShape1"/>
          <p:cNvSpPr>
            <a:extLst>
              <a:ext uri="smNativeData">
                <pr:smNativeData xmlns:pr="smNativeData" val="SMDATA_13_MI5kYBMAAAAlAAAAZQAAAA8BAAAAkAAAAEgAAACQAAAASAAAAAAAAAABAAAAAAAAAAEAAABQAAAAVVVVVVVV1T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bBAAATAUAAJEOAABFCQAAEAAAACYAAAAIAAAA//////////8="/>
              </a:ext>
            </a:extLst>
          </p:cNvSpPr>
          <p:nvPr/>
        </p:nvSpPr>
        <p:spPr>
          <a:xfrm>
            <a:off x="789305" y="861060"/>
            <a:ext cx="1578610" cy="645795"/>
          </a:xfrm>
          <a:prstGeom prst="roundRect">
            <a:avLst>
              <a:gd name="adj" fmla="val 16667"/>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Working_Dir</a:t>
            </a:r>
          </a:p>
        </p:txBody>
      </p:sp>
      <p:sp>
        <p:nvSpPr>
          <p:cNvPr id="4" name="AutoShape2"/>
          <p:cNvSpPr>
            <a:extLst>
              <a:ext uri="smNativeData">
                <pr:smNativeData xmlns:pr="smNativeData" val="SMDATA_13_MI5kYBMAAAAlAAAAZQAAAA8BAAAAkAAAAEgAAACQAAAASAAAAAAAAAABAAAAAAAAAAEAAABQAAAAVVVVVVVV1T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G9uaWM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aGQAATAUAAFAjAABFCQAAEAAAACYAAAAIAAAA//////////8="/>
              </a:ext>
            </a:extLst>
          </p:cNvSpPr>
          <p:nvPr/>
        </p:nvSpPr>
        <p:spPr>
          <a:xfrm>
            <a:off x="4161790" y="861060"/>
            <a:ext cx="1578610" cy="645795"/>
          </a:xfrm>
          <a:prstGeom prst="roundRect">
            <a:avLst>
              <a:gd name="adj" fmla="val 16667"/>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Staging Area</a:t>
            </a:r>
          </a:p>
          <a:p>
            <a:pPr algn="ctr"/>
            <a:r>
              <a:t>(index)</a:t>
            </a:r>
          </a:p>
        </p:txBody>
      </p:sp>
      <p:sp>
        <p:nvSpPr>
          <p:cNvPr id="5" name="AutoShape3"/>
          <p:cNvSpPr>
            <a:extLst>
              <a:ext uri="smNativeData">
                <pr:smNativeData xmlns:pr="smNativeData" val="SMDATA_13_MI5kYBMAAAAlAAAAZQAAAA8BAAAAkAAAAEgAAACQAAAASAAAAAAAAAABAAAAAAAAAAEAAABQAAAAAAAAAAAA8D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sLwAATAUAAGI5AABFCQAAEAAAACYAAAAIAAAA//////////8="/>
              </a:ext>
            </a:extLst>
          </p:cNvSpPr>
          <p:nvPr/>
        </p:nvSpPr>
        <p:spPr>
          <a:xfrm>
            <a:off x="7749540" y="861060"/>
            <a:ext cx="1578610" cy="645795"/>
          </a:xfrm>
          <a:prstGeom prst="roundRect">
            <a:avLst>
              <a:gd name="adj" fmla="val 50000"/>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Local  Repository</a:t>
            </a:r>
          </a:p>
        </p:txBody>
      </p:sp>
      <p:sp>
        <p:nvSpPr>
          <p:cNvPr id="6" name="AutoShape4"/>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DxhOmc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CCHgAA5A8AACM0AACKEgAAEAAAACYAAAAIAAAA//////////8="/>
              </a:ext>
            </a:extLst>
          </p:cNvSpPr>
          <p:nvPr/>
        </p:nvSpPr>
        <p:spPr>
          <a:xfrm>
            <a:off x="4959350" y="2583180"/>
            <a:ext cx="3515995" cy="430530"/>
          </a:xfrm>
          <a:prstGeom prst="rightArrow">
            <a:avLst>
              <a:gd name="adj1" fmla="val 50000"/>
              <a:gd name="adj2" fmla="val 224583"/>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lgn="ctr"/>
            <a:r>
              <a:t>Git Command</a:t>
            </a:r>
          </a:p>
        </p:txBody>
      </p:sp>
      <p:sp>
        <p:nvSpPr>
          <p:cNvPr id="7" name="Line1"/>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8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F4v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zHgAARQkAAHUeAAAiHQAAEAAAACYAAAAIAAAA//////////8="/>
              </a:ext>
            </a:extLst>
          </p:cNvSpPr>
          <p:nvPr/>
        </p:nvSpPr>
        <p:spPr>
          <a:xfrm>
            <a:off x="4949825" y="1506855"/>
            <a:ext cx="1270" cy="3228975"/>
          </a:xfrm>
          <a:prstGeom prst="line">
            <a:avLst/>
          </a:prstGeom>
          <a:noFill/>
          <a:ln w="38100" cap="flat" cmpd="sng" algn="ctr">
            <a:solidFill>
              <a:schemeClr val="tx1"/>
            </a:solidFill>
            <a:prstDash val="solid"/>
            <a:headEnd type="none"/>
            <a:tailEnd type="none"/>
          </a:ln>
          <a:effectLst/>
        </p:spPr>
      </p:sp>
      <p:sp>
        <p:nvSpPr>
          <p:cNvPr id="8" name="AutoShape5"/>
          <p:cNvSpPr>
            <a:extLst>
              <a:ext uri="smNativeData">
                <pr:smNativeData xmlns:pr="smNativeData" val="SMDATA_13_MI5kYBMAAAAlAAAAyQ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AnCgAAQBwAAIc0AABXHwAAEAAAACYAAAAIAAAA//////////8="/>
              </a:ext>
            </a:extLst>
          </p:cNvSpPr>
          <p:nvPr/>
        </p:nvSpPr>
        <p:spPr>
          <a:xfrm>
            <a:off x="1650365" y="4592320"/>
            <a:ext cx="6888480" cy="502285"/>
          </a:xfrm>
          <a:prstGeom prst="leftArrow">
            <a:avLst>
              <a:gd name="adj1" fmla="val 50000"/>
              <a:gd name="adj2" fmla="val 377143"/>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lgn="ctr"/>
            <a:r>
              <a:t>Git Checkout</a:t>
            </a:r>
          </a:p>
        </p:txBody>
      </p:sp>
      <p:sp>
        <p:nvSpPr>
          <p:cNvPr id="9" name="Line2"/>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8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Pz///8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0CQAARQkAALYJAAA5IAAAEAAAACYAAAAIAAAA//////////8="/>
              </a:ext>
            </a:extLst>
          </p:cNvSpPr>
          <p:nvPr/>
        </p:nvSpPr>
        <p:spPr>
          <a:xfrm>
            <a:off x="1577340" y="1506855"/>
            <a:ext cx="1270" cy="3731260"/>
          </a:xfrm>
          <a:prstGeom prst="line">
            <a:avLst/>
          </a:prstGeom>
          <a:noFill/>
          <a:ln w="38100" cap="flat" cmpd="sng" algn="ctr">
            <a:solidFill>
              <a:schemeClr val="tx1"/>
            </a:solidFill>
            <a:prstDash val="solid"/>
            <a:headEnd type="none"/>
            <a:tailEnd type="none"/>
          </a:ln>
          <a:effectLst/>
        </p:spPr>
      </p:sp>
      <p:sp>
        <p:nvSpPr>
          <p:cNvPr id="10" name="Line3"/>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8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GNAAARQkAAIg0AADIHwAAEAAAACYAAAAIAAAA//////////8="/>
              </a:ext>
            </a:extLst>
          </p:cNvSpPr>
          <p:nvPr/>
        </p:nvSpPr>
        <p:spPr>
          <a:xfrm flipH="1">
            <a:off x="8538210" y="1506855"/>
            <a:ext cx="1270" cy="3659505"/>
          </a:xfrm>
          <a:prstGeom prst="line">
            <a:avLst/>
          </a:prstGeom>
          <a:noFill/>
          <a:ln w="38100" cap="flat" cmpd="sng" algn="ctr">
            <a:solidFill>
              <a:schemeClr val="tx1"/>
            </a:solidFill>
            <a:prstDash val="solid"/>
            <a:headEnd type="none"/>
            <a:tailEnd type="none"/>
          </a:ln>
          <a:effectLst/>
        </p:spPr>
      </p:sp>
      <p:sp>
        <p:nvSpPr>
          <p:cNvPr id="11" name="AutoShape6"/>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DxhOmc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C2CQAACQsAAHUeAAAgDgAAEAAAACYAAAAIAAAA//////////8="/>
              </a:ext>
            </a:extLst>
          </p:cNvSpPr>
          <p:nvPr/>
        </p:nvSpPr>
        <p:spPr>
          <a:xfrm>
            <a:off x="1578610" y="1793875"/>
            <a:ext cx="3372485" cy="502285"/>
          </a:xfrm>
          <a:prstGeom prst="rightArrow">
            <a:avLst>
              <a:gd name="adj1" fmla="val 50000"/>
              <a:gd name="adj2" fmla="val 184643"/>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lgn="ctr"/>
            <a:r>
              <a:t>Stage files (Git add)</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CId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qBAAAiAMAALU6AAD+IQAAEAAAACYAAAAIAAAA//////////8="/>
              </a:ext>
            </a:extLst>
          </p:cNvSpPr>
          <p:nvPr/>
        </p:nvSpPr>
        <p:spPr>
          <a:xfrm>
            <a:off x="717550" y="574040"/>
            <a:ext cx="8825865" cy="4951730"/>
          </a:xfrm>
          <a:prstGeom prst="rect">
            <a:avLst/>
          </a:prstGeom>
          <a:noFill/>
          <a:ln>
            <a:noFill/>
          </a:ln>
          <a:effectLst/>
        </p:spPr>
        <p:txBody>
          <a:bodyPr vert="horz" wrap="square" numCol="1" spcCol="215900" anchor="t"/>
          <a:lstStyle/>
          <a:p>
            <a:pPr/>
            <a:r>
              <a:t>The three layers are:</a:t>
            </a:r>
          </a:p>
          <a:p>
            <a:pPr/>
          </a:p>
          <a:p>
            <a:pPr>
              <a:buFont typeface="Wingdings" pitchFamily="2" charset="2"/>
              <a:buChar char=""/>
            </a:pPr>
            <a:r>
              <a:rPr b="1" u="sng"/>
              <a:t> Working directory:</a:t>
            </a:r>
            <a:r>
              <a:t> This is created when a Git project is initialized onto your local 	machine and allows you to edit the source code copied.</a:t>
            </a:r>
          </a:p>
          <a:p>
            <a:pPr>
              <a:buFont typeface="Wingdings" pitchFamily="2" charset="2"/>
              <a:buChar char=""/>
            </a:pPr>
          </a:p>
          <a:p>
            <a:pPr>
              <a:buFont typeface="Wingdings" pitchFamily="2" charset="2"/>
              <a:buChar char=""/>
            </a:pPr>
            <a:r>
              <a:rPr b="1" u="sng"/>
              <a:t> Staging area:</a:t>
            </a:r>
            <a:r>
              <a:t> Post the edits, the code is staged in the staging area by applying the 	command, git add. This displays a preview for the next stage. In case further 	modifications are made in the working directory, the snapshots for these two 	layers will be different. However, these can be synced by using the same ‘git 	add’ command.</a:t>
            </a:r>
          </a:p>
          <a:p>
            <a:pPr>
              <a:buFont typeface="Wingdings" pitchFamily="2" charset="2"/>
              <a:buChar char=""/>
            </a:pPr>
          </a:p>
          <a:p>
            <a:pPr>
              <a:buFont typeface="Wingdings" pitchFamily="2" charset="2"/>
              <a:buChar char=""/>
            </a:pPr>
            <a:r>
              <a:rPr b="1" u="sng"/>
              <a:t> Local repository:</a:t>
            </a:r>
            <a:r>
              <a:t> If no further edits are required to be done, then you can go 	ahead and apply the git commit command. This replicates the latest 	snapshots in all three stages, making them in sync with each other.</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MI5kYBMAAAAlAAAAZAAAAA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jAAAAagQAAFw9AAAdIgAAEAAAACYAAAAIAAAA//////////8="/>
              </a:ext>
            </a:extLst>
          </p:cNvSpPr>
          <p:nvPr/>
        </p:nvSpPr>
        <p:spPr>
          <a:xfrm>
            <a:off x="144145" y="717550"/>
            <a:ext cx="9830435" cy="4827905"/>
          </a:xfrm>
          <a:prstGeom prst="rect">
            <a:avLst/>
          </a:prstGeom>
          <a:noFill/>
          <a:ln>
            <a:noFill/>
          </a:ln>
          <a:effectLst/>
        </p:spPr>
        <p:txBody>
          <a:bodyPr vert="horz" wrap="square" lIns="90170" tIns="45085" rIns="90170" bIns="45085" numCol="1" spcCol="215900" anchor="t"/>
          <a:lstStyle/>
          <a:p>
            <a:pPr marL="215900" indent="-215900">
              <a:buClr>
                <a:srgbClr val="000000"/>
              </a:buClr>
              <a:buSzPts val="810"/>
              <a:buFont typeface="Wingdings" pitchFamily="0" charset="2"/>
              <a:buChar char=""/>
            </a:pPr>
            <a:endParaRPr lang="en-in"/>
          </a:p>
          <a:p>
            <a:pPr>
              <a:buFont typeface="Wingdings" pitchFamily="2" charset="2"/>
              <a:buChar char=""/>
            </a:pPr>
            <a:r>
              <a:t> A version control system is a software that tracks changes to a file or set of files over time so 	that you can recall specific versions later. It also allows you to work together with other 	programmers.</a:t>
            </a:r>
          </a:p>
          <a:p>
            <a:pPr>
              <a:buFont typeface="Wingdings" pitchFamily="2" charset="2"/>
              <a:buChar char=""/>
            </a:pPr>
          </a:p>
          <a:p>
            <a:pPr>
              <a:buFont typeface="Wingdings" pitchFamily="2" charset="2"/>
              <a:buChar char=""/>
            </a:pPr>
            <a:r>
              <a:t> It is a collection of software tools that help a team to manage changes in a source code. It 	uses a special kind of database to keep track of every modification to the code</a:t>
            </a:r>
          </a:p>
          <a:p>
            <a:pPr marL="215900" indent="-215900">
              <a:buClr>
                <a:srgbClr val="000000"/>
              </a:buClr>
              <a:buSzPts val="810"/>
              <a:buFont typeface="Wingdings" pitchFamily="0" charset="2"/>
              <a:buChar char=""/>
            </a:pPr>
            <a:endParaRPr lang="en-in"/>
          </a:p>
          <a:p>
            <a:pPr marL="0" indent="0">
              <a:buClrTx/>
              <a:buSzTx/>
              <a:buFont typeface="Wingdings" pitchFamily="2" charset="2"/>
              <a:buChar char=""/>
            </a:pPr>
            <a:r>
              <a:rPr lang="en-in"/>
              <a:t> Provides ease of access – Several developers can work on a project simultaneously.</a:t>
            </a:r>
            <a:endParaRPr lang="en-in"/>
          </a:p>
          <a:p>
            <a:pPr marL="215900" indent="-215900">
              <a:buClr>
                <a:srgbClr val="000000"/>
              </a:buClr>
              <a:buSzPts val="810"/>
              <a:buFont typeface="Wingdings" pitchFamily="0" charset="2"/>
              <a:buChar char=""/>
            </a:pPr>
            <a:endParaRPr lang="en-in"/>
          </a:p>
          <a:p>
            <a:pPr marL="0" indent="0">
              <a:buClrTx/>
              <a:buSzTx/>
              <a:buFont typeface="Wingdings" pitchFamily="2" charset="2"/>
              <a:buChar char=""/>
            </a:pPr>
            <a:r>
              <a:rPr lang="en-in"/>
              <a:t> Changes can be reverted back easily.</a:t>
            </a:r>
            <a:endParaRPr lang="en-in"/>
          </a:p>
          <a:p>
            <a:pPr marL="215900" indent="-215900">
              <a:buClr>
                <a:srgbClr val="000000"/>
              </a:buClr>
              <a:buSzPts val="810"/>
              <a:buFont typeface="Wingdings" pitchFamily="0" charset="2"/>
              <a:buChar char=""/>
            </a:pPr>
            <a:endParaRPr lang="en-in"/>
          </a:p>
          <a:p>
            <a:pPr marL="0" indent="0">
              <a:buClrTx/>
              <a:buSzTx/>
              <a:buFont typeface="Wingdings" pitchFamily="2" charset="2"/>
              <a:buChar char=""/>
            </a:pPr>
            <a:r>
              <a:rPr lang="en-in"/>
              <a:t> Two categories of VCS – </a:t>
            </a:r>
            <a:r>
              <a:rPr lang="en-in" u="sng"/>
              <a:t>Centralized and Distributed</a:t>
            </a:r>
            <a:r>
              <a:rPr lang="en-in"/>
              <a:t> (Check the next 2 slides.)</a:t>
            </a:r>
            <a:endParaRPr lang="en-in"/>
          </a:p>
        </p:txBody>
      </p:sp>
      <p:sp>
        <p:nvSpPr>
          <p:cNvPr id="3"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DUC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OFAAASAEAAO8pAACIAwAAECAAACYAAAAIAAAA//////////8="/>
              </a:ext>
            </a:extLst>
          </p:cNvSpPr>
          <p:nvPr/>
        </p:nvSpPr>
        <p:spPr>
          <a:xfrm>
            <a:off x="3300730" y="208280"/>
            <a:ext cx="3515995" cy="365760"/>
          </a:xfrm>
          <a:prstGeom prst="rect">
            <a:avLst/>
          </a:prstGeom>
          <a:noFill/>
          <a:ln>
            <a:noFill/>
          </a:ln>
          <a:effectLst/>
        </p:spPr>
        <p:txBody>
          <a:bodyPr vert="horz" wrap="square" numCol="1" spcCol="215900" anchor="t"/>
          <a:lstStyle/>
          <a:p>
            <a:pPr>
              <a:defRPr b="1"/>
            </a:pPr>
            <a:r>
              <a:t>VCS - Version Control System</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JoZAAD/fwAA/38AAAAAAAAJAAAABAAAAOgA6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AAAggAAAAM+AABJJwAAEAAAACYAAAAIAAAA//////////8="/>
              </a:ext>
            </a:extLst>
          </p:cNvSpPr>
          <p:nvPr/>
        </p:nvSpPr>
        <p:spPr>
          <a:xfrm>
            <a:off x="0" y="82550"/>
            <a:ext cx="10080625" cy="6303645"/>
          </a:xfrm>
          <a:prstGeom prst="rect">
            <a:avLst/>
          </a:prstGeom>
          <a:noFill/>
          <a:ln>
            <a:noFill/>
          </a:ln>
          <a:effectLst/>
        </p:spPr>
        <p:txBody>
          <a:bodyPr vert="horz" wrap="square" numCol="1" spcCol="215900" anchor="t"/>
          <a:lstStyle/>
          <a:p>
            <a:pPr>
              <a:defRPr sz="1600"/>
            </a:pPr>
            <a:r>
              <a:t>                                                          </a:t>
            </a:r>
            <a:r>
              <a:rPr b="1" u="sng"/>
              <a:t>Centralized Version Control System</a:t>
            </a:r>
            <a:endParaRPr b="1" u="sng"/>
          </a:p>
          <a:p>
            <a:pPr>
              <a:buFont typeface="Wingdings" pitchFamily="2" charset="2"/>
              <a:buChar char=""/>
              <a:defRPr sz="1600"/>
            </a:pPr>
            <a:r>
              <a:t> In CVCS, The repository is placed at one place and delivers information to many clients.</a:t>
            </a:r>
          </a:p>
          <a:p>
            <a:pPr>
              <a:buFont typeface="Wingdings" pitchFamily="2" charset="2"/>
              <a:buChar char=""/>
              <a:defRPr sz="1600"/>
            </a:pPr>
            <a:r>
              <a:t> It is based on the client-server approach.</a:t>
            </a:r>
          </a:p>
          <a:p>
            <a:pPr>
              <a:buFont typeface="Wingdings" pitchFamily="2" charset="2"/>
              <a:buChar char=""/>
              <a:defRPr sz="1600"/>
            </a:pPr>
            <a:r>
              <a:t> It is the most straightforward system based on the concept of the central repository.</a:t>
            </a:r>
          </a:p>
          <a:p>
            <a:pPr>
              <a:buFont typeface="Wingdings" pitchFamily="2" charset="2"/>
              <a:buChar char=""/>
              <a:defRPr sz="1600"/>
            </a:pPr>
            <a:r>
              <a:t> In CVCS, the server provides the latest code to all the clients across the globe.</a:t>
            </a:r>
          </a:p>
          <a:p>
            <a:pPr>
              <a:buFont typeface="Wingdings" pitchFamily="2" charset="2"/>
              <a:buChar char=""/>
              <a:defRPr sz="1600"/>
            </a:pPr>
            <a:r>
              <a:t> CVCS is easy to administrate and has additional control over users and access by its server from one place.</a:t>
            </a:r>
          </a:p>
          <a:p>
            <a:pPr>
              <a:buFont typeface="Wingdings" pitchFamily="2" charset="2"/>
              <a:buChar char=""/>
              <a:defRPr sz="1600"/>
            </a:pPr>
            <a:r>
              <a:t> If the server fails, No system can access data from another system.</a:t>
            </a:r>
          </a:p>
          <a:p>
            <a:pPr>
              <a:buFont typeface="Wingdings" pitchFamily="2" charset="2"/>
              <a:buChar char=""/>
              <a:defRPr sz="1600"/>
            </a:pPr>
          </a:p>
          <a:p>
            <a:pPr>
              <a:buFont typeface="Wingdings" pitchFamily="2" charset="2"/>
              <a:buChar char=""/>
              <a:defRPr sz="1600"/>
            </a:pPr>
          </a:p>
          <a:p>
            <a:pPr>
              <a:defRPr sz="1600"/>
            </a:pPr>
          </a:p>
          <a:p>
            <a:pPr>
              <a:defRPr sz="1600"/>
            </a:pPr>
            <a:r>
              <a:t>                                                          </a:t>
            </a:r>
            <a:r>
              <a:rPr b="1" u="sng"/>
              <a:t> Distribute Version Control System</a:t>
            </a:r>
            <a:endParaRPr b="1" u="sng"/>
          </a:p>
          <a:p>
            <a:pPr>
              <a:defRPr sz="1600"/>
            </a:pPr>
          </a:p>
          <a:p>
            <a:pPr>
              <a:buFont typeface="Wingdings" pitchFamily="2" charset="2"/>
              <a:buChar char=""/>
              <a:defRPr sz="1600"/>
            </a:pPr>
            <a:r>
              <a:t> In DVCS, Every user has a local copy of the repository in place of the central repository on the server-side.</a:t>
            </a:r>
          </a:p>
          <a:p>
            <a:pPr>
              <a:buFont typeface="Wingdings" pitchFamily="2" charset="2"/>
              <a:buChar char=""/>
              <a:defRPr sz="1600"/>
            </a:pPr>
            <a:r>
              <a:t> It is based on the client-server approach.</a:t>
            </a:r>
          </a:p>
          <a:p>
            <a:pPr>
              <a:buFont typeface="Wingdings" pitchFamily="2" charset="2"/>
              <a:buChar char=""/>
              <a:defRPr sz="1600"/>
            </a:pPr>
            <a:r>
              <a:t> It is flexible and has emerged with the concept that everyone has their repository.</a:t>
            </a:r>
          </a:p>
          <a:p>
            <a:pPr>
              <a:buFont typeface="Wingdings" pitchFamily="2" charset="2"/>
              <a:buChar char=""/>
              <a:defRPr sz="1600"/>
            </a:pPr>
            <a:r>
              <a:t> In DVCS, every user can check out the snapshot of the code, and they can fully mirror the central repository</a:t>
            </a:r>
          </a:p>
          <a:p>
            <a:pPr>
              <a:buFont typeface="Wingdings" pitchFamily="2" charset="2"/>
              <a:buChar char=""/>
              <a:defRPr sz="1600"/>
            </a:pPr>
            <a:r>
              <a:t> DVCS is fast comparing to CVCS as you don't have to interact with the central server for every command.</a:t>
            </a:r>
          </a:p>
          <a:p>
            <a:pPr>
              <a:buFont typeface="Wingdings" pitchFamily="2" charset="2"/>
              <a:buChar char=""/>
              <a:defRPr sz="1600"/>
            </a:pPr>
            <a:r>
              <a:t> if any server fails and other systems were collaborating via it, that server can restore any of the client  repositories</a:t>
            </a:r>
          </a:p>
          <a:p>
            <a:pPr>
              <a:defRPr sz="1600"/>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BUAQAA2AwAANwIAADRFAAAECAAACYAAAAIAAAA//////////8="/>
              </a:ext>
            </a:extLst>
          </p:cNvSpPr>
          <p:nvPr/>
        </p:nvSpPr>
        <p:spPr>
          <a:xfrm>
            <a:off x="215900" y="2087880"/>
            <a:ext cx="1224280" cy="1296035"/>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Server</a:t>
            </a:r>
            <a:endParaRPr lang="en-in"/>
          </a:p>
          <a:p>
            <a:pPr algn="ctr"/>
            <a:r>
              <a:rPr lang="en-in"/>
              <a:t>Repository</a:t>
            </a:r>
            <a:endParaRPr lang="en-in"/>
          </a:p>
        </p:txBody>
      </p:sp>
      <p:sp>
        <p:nvSpPr>
          <p:cNvPr id="3" name="CustomShape 2"/>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CmJQAAZwwAAC0tAABgFAAAECAAACYAAAAIAAAA//////////8="/>
              </a:ext>
            </a:extLst>
          </p:cNvSpPr>
          <p:nvPr/>
        </p:nvSpPr>
        <p:spPr>
          <a:xfrm>
            <a:off x="6120130" y="2016125"/>
            <a:ext cx="1223645" cy="1296035"/>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Server</a:t>
            </a:r>
            <a:endParaRPr lang="en-in"/>
          </a:p>
          <a:p>
            <a:pPr algn="ctr"/>
            <a:r>
              <a:rPr lang="en-in"/>
              <a:t>Repository</a:t>
            </a:r>
            <a:endParaRPr lang="en-in"/>
          </a:p>
        </p:txBody>
      </p:sp>
      <p:sp>
        <p:nvSpPr>
          <p:cNvPr id="4" name="CustomShape 3"/>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NQD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BnDAAA/AMAAO4TAABqCAAAECAAACYAAAAIAAAA//////////8="/>
              </a:ext>
            </a:extLst>
          </p:cNvSpPr>
          <p:nvPr/>
        </p:nvSpPr>
        <p:spPr>
          <a:xfrm>
            <a:off x="2016125" y="647700"/>
            <a:ext cx="1223645" cy="720090"/>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System A</a:t>
            </a:r>
            <a:endParaRPr lang="en-in"/>
          </a:p>
        </p:txBody>
      </p:sp>
      <p:sp>
        <p:nvSpPr>
          <p:cNvPr id="5" name="CustomShape 4"/>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D1CwAA6xcAAH0TAABZHAAAECAAACYAAAAIAAAA//////////8="/>
              </a:ext>
            </a:extLst>
          </p:cNvSpPr>
          <p:nvPr/>
        </p:nvSpPr>
        <p:spPr>
          <a:xfrm>
            <a:off x="1943735" y="3888105"/>
            <a:ext cx="1224280" cy="720090"/>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System B</a:t>
            </a:r>
            <a:endParaRPr lang="en-in"/>
          </a:p>
        </p:txBody>
      </p:sp>
      <p:sp>
        <p:nvSpPr>
          <p:cNvPr id="6" name="CustomShape 5"/>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AJNgAAxgEAAJE9AAAzBgAAECAAACYAAAAIAAAA//////////8="/>
              </a:ext>
            </a:extLst>
          </p:cNvSpPr>
          <p:nvPr/>
        </p:nvSpPr>
        <p:spPr>
          <a:xfrm>
            <a:off x="8783955" y="288290"/>
            <a:ext cx="1224280" cy="719455"/>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Server</a:t>
            </a:r>
            <a:endParaRPr lang="en-in"/>
          </a:p>
          <a:p>
            <a:pPr algn="ctr"/>
            <a:r>
              <a:rPr lang="en-in"/>
              <a:t>Repository</a:t>
            </a:r>
            <a:endParaRPr lang="en-in"/>
          </a:p>
        </p:txBody>
      </p:sp>
      <p:sp>
        <p:nvSpPr>
          <p:cNvPr id="7" name="CustomShape 6"/>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AJNgAAzhgAAJE9AAA7HQAAECAAACYAAAAIAAAA//////////8="/>
              </a:ext>
            </a:extLst>
          </p:cNvSpPr>
          <p:nvPr/>
        </p:nvSpPr>
        <p:spPr>
          <a:xfrm>
            <a:off x="8783955" y="4032250"/>
            <a:ext cx="1224280" cy="719455"/>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Server</a:t>
            </a:r>
            <a:endParaRPr lang="en-in"/>
          </a:p>
          <a:p>
            <a:pPr algn="ctr"/>
            <a:r>
              <a:rPr lang="en-in"/>
              <a:t>Repository</a:t>
            </a:r>
            <a:endParaRPr lang="en-in"/>
          </a:p>
        </p:txBody>
      </p:sp>
      <p:sp>
        <p:nvSpPr>
          <p:cNvPr id="8" name="CustomShape 7"/>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AJNgAApQYAAJE9AAATCwAAECAAACYAAAAIAAAA//////////8="/>
              </a:ext>
            </a:extLst>
          </p:cNvSpPr>
          <p:nvPr/>
        </p:nvSpPr>
        <p:spPr>
          <a:xfrm>
            <a:off x="8783955" y="1080135"/>
            <a:ext cx="1224280" cy="720090"/>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System A</a:t>
            </a:r>
            <a:endParaRPr lang="en-in"/>
          </a:p>
        </p:txBody>
      </p:sp>
      <p:sp>
        <p:nvSpPr>
          <p:cNvPr id="9" name="CustomShape 8"/>
          <p:cNvSpPr>
            <a:extLst>
              <a:ext uri="smNativeData">
                <pr:smNativeData xmlns:pr="smNativeData" val="SMDATA_13_MI5kYBMAAAAlAAAAZAAAAA0AAAAAjgAAAEcAAACOAAAARwAAAAAAAAABAAAAAAAAAAEAAABQAAAAAAAAAAAA4D8AAAAAAADgPwAAAAAAAOA/AAAAAAAA4D8AAAAAAADgPwAAAAAAAOA/AAAAAAAA4D8AAAAAAADgPwAAAAAAAOA/AAAAAAAA4D8CAAAAjAAAAAEAAAAAAAAAcp/P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yn88ALB86AQAAAAAAAAAAAAAAAAAAAAAAAAAAAAAAAAAAAAAAAAAANGWkAH9/fwA+PlwDzMzMAMDA/wB/f38AAAAAAAAAAAAAAAAAAAAAAAAAAAAhAAAAGAAAABQAAAAJNgAArR0AAJE9AAAbIgAAECAAACYAAAAIAAAA//////////8="/>
              </a:ext>
            </a:extLst>
          </p:cNvSpPr>
          <p:nvPr/>
        </p:nvSpPr>
        <p:spPr>
          <a:xfrm>
            <a:off x="8783955" y="4824095"/>
            <a:ext cx="1224280" cy="720090"/>
          </a:xfrm>
          <a:prstGeom prst="rect">
            <a:avLst/>
          </a:prstGeom>
          <a:solidFill>
            <a:srgbClr val="729FCF"/>
          </a:solidFill>
          <a:ln w="9525" cap="flat" cmpd="sng" algn="ctr">
            <a:solidFill>
              <a:srgbClr val="3465A4"/>
            </a:solidFill>
            <a:prstDash val="solid"/>
            <a:headEnd type="none"/>
            <a:tailEnd type="none"/>
          </a:ln>
          <a:effectLst/>
        </p:spPr>
        <p:txBody>
          <a:bodyPr vert="horz" wrap="none" lIns="90170" tIns="45085" rIns="90170" bIns="45085" numCol="1" spcCol="215900" anchor="ctr"/>
          <a:lstStyle/>
          <a:p>
            <a:pPr algn="ctr"/>
            <a:r>
              <a:rPr lang="en-in"/>
              <a:t>System B</a:t>
            </a:r>
            <a:endParaRPr lang="en-in"/>
          </a:p>
        </p:txBody>
      </p:sp>
      <p:sp>
        <p:nvSpPr>
          <p:cNvPr id="10" name="Line 9"/>
          <p:cNvSpPr>
            <a:extLst>
              <a:ext uri="smNativeData">
                <pr:smNativeData xmlns:pr="smNativeData" val="SMDATA_13_MI5kYBMAAAAlAAAACgAAAA0AAAAAkAAAAEgAAACQAAAASAAAAAAAAAAAAAAAAg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C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DfBAAAMwYAAGcMAADYDAAAEAAAACYAAAAIAAAA//////////8="/>
              </a:ext>
            </a:extLst>
          </p:cNvSpPr>
          <p:nvPr/>
        </p:nvSpPr>
        <p:spPr>
          <a:xfrm flipV="1">
            <a:off x="791845" y="1007745"/>
            <a:ext cx="1224280" cy="1080135"/>
          </a:xfrm>
          <a:prstGeom prst="line">
            <a:avLst/>
          </a:prstGeom>
          <a:noFill/>
          <a:ln w="9525" cap="flat" cmpd="sng" algn="ctr">
            <a:solidFill>
              <a:srgbClr val="3465A4"/>
            </a:solidFill>
            <a:prstDash val="solid"/>
            <a:headEnd type="triangle" w="med" len="med"/>
            <a:tailEnd type="triangle" w="med" len="med"/>
          </a:ln>
          <a:effectLst/>
        </p:spPr>
      </p:sp>
      <p:sp>
        <p:nvSpPr>
          <p:cNvPr id="11" name="Line 10"/>
          <p:cNvSpPr>
            <a:extLst>
              <a:ext uri="smNativeData">
                <pr:smNativeData xmlns:pr="smNativeData" val="SMDATA_13_MI5kYBMAAAAlAAAACgAAAA0AAAAAkAAAAEgAAACQAAAASAAAAAAAAAAAAAAAAA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C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BRBQAA0RQAAPULAACTGgAAEAAAACYAAAAIAAAA//////////8="/>
              </a:ext>
            </a:extLst>
          </p:cNvSpPr>
          <p:nvPr/>
        </p:nvSpPr>
        <p:spPr>
          <a:xfrm>
            <a:off x="864235" y="3383915"/>
            <a:ext cx="1079500" cy="935990"/>
          </a:xfrm>
          <a:prstGeom prst="line">
            <a:avLst/>
          </a:prstGeom>
          <a:noFill/>
          <a:ln w="9525" cap="flat" cmpd="sng" algn="ctr">
            <a:solidFill>
              <a:srgbClr val="3465A4"/>
            </a:solidFill>
            <a:prstDash val="solid"/>
            <a:headEnd type="triangle" w="med" len="med"/>
            <a:tailEnd type="triangle" w="med" len="med"/>
          </a:ln>
          <a:effectLst/>
        </p:spPr>
      </p:sp>
      <p:sp>
        <p:nvSpPr>
          <p:cNvPr id="12" name="Line 11"/>
          <p:cNvSpPr>
            <a:extLst>
              <a:ext uri="smNativeData">
                <pr:smNativeData xmlns:pr="smNativeData" val="SMDATA_13_MI5kYBMAAAAlAAAACgAAAA0AAAAAkAAAAEgAAACQAAAASAAAAAAAAAAAAAAAAg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C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DdJwAANwIAAAk2AABnDAAAEAAAACYAAAAIAAAA//////////8="/>
              </a:ext>
            </a:extLst>
          </p:cNvSpPr>
          <p:nvPr/>
        </p:nvSpPr>
        <p:spPr>
          <a:xfrm flipV="1">
            <a:off x="6480175" y="360045"/>
            <a:ext cx="2303780" cy="1656080"/>
          </a:xfrm>
          <a:prstGeom prst="line">
            <a:avLst/>
          </a:prstGeom>
          <a:noFill/>
          <a:ln w="9525" cap="flat" cmpd="sng" algn="ctr">
            <a:solidFill>
              <a:srgbClr val="3465A4"/>
            </a:solidFill>
            <a:prstDash val="solid"/>
            <a:headEnd type="triangle" w="med" len="med"/>
            <a:tailEnd type="triangle" w="med" len="med"/>
          </a:ln>
          <a:effectLst/>
        </p:spPr>
      </p:sp>
      <p:sp>
        <p:nvSpPr>
          <p:cNvPr id="13" name="Line 12"/>
          <p:cNvSpPr>
            <a:extLst>
              <a:ext uri="smNativeData">
                <pr:smNativeData xmlns:pr="smNativeData" val="SMDATA_13_MI5kYBMAAAAlAAAACgAAAA0AAAAAkAAAAEgAAACQAAAASAAAAAAAAAAAAAAAAA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C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AUKgAAYBQAAAk2AACTGgAAEAAAACYAAAAIAAAA//////////8="/>
              </a:ext>
            </a:extLst>
          </p:cNvSpPr>
          <p:nvPr/>
        </p:nvSpPr>
        <p:spPr>
          <a:xfrm>
            <a:off x="6840220" y="3312160"/>
            <a:ext cx="1943735" cy="1007745"/>
          </a:xfrm>
          <a:prstGeom prst="line">
            <a:avLst/>
          </a:prstGeom>
          <a:noFill/>
          <a:ln w="9525" cap="flat" cmpd="sng" algn="ctr">
            <a:solidFill>
              <a:srgbClr val="3465A4"/>
            </a:solidFill>
            <a:prstDash val="solid"/>
            <a:headEnd type="triangle" w="med" len="med"/>
            <a:tailEnd type="triangle" w="med" len="med"/>
          </a:ln>
          <a:effectLst/>
        </p:spPr>
      </p:sp>
      <p:sp>
        <p:nvSpPr>
          <p:cNvPr id="14" name="Line 13"/>
          <p:cNvSpPr>
            <a:extLst>
              <a:ext uri="smNativeData">
                <pr:smNativeData xmlns:pr="smNativeData" val="SMDATA_13_MI5kYBMAAAAlAAAACgAAAA0AAAAAkAAAAEgAAACQAAAASAAAAAAAAAAAAAAAAA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A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HVtZW4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AAAAAAAAAAAAEAAAABAAAAEAAAACYAAAAIAAAA//////////8="/>
              </a:ext>
            </a:extLst>
          </p:cNvSpPr>
          <p:nvPr/>
        </p:nvSpPr>
        <p:spPr>
          <a:xfrm>
            <a:off x="0" y="0"/>
            <a:ext cx="635" cy="635"/>
          </a:xfrm>
          <a:prstGeom prst="line">
            <a:avLst/>
          </a:prstGeom>
          <a:noFill/>
          <a:ln w="9525" cap="flat" cmpd="sng" algn="ctr">
            <a:solidFill>
              <a:srgbClr val="3465A4"/>
            </a:solidFill>
            <a:prstDash val="solid"/>
            <a:headEnd type="none"/>
            <a:tailEnd type="triangle" w="med" len="med"/>
          </a:ln>
          <a:effectLst/>
        </p:spPr>
      </p:sp>
      <p:sp>
        <p:nvSpPr>
          <p:cNvPr id="15" name="Line 14"/>
          <p:cNvSpPr>
            <a:extLst>
              <a:ext uri="smNativeData">
                <pr:smNativeData xmlns:pr="smNativeData" val="SMDATA_13_MI5kYBMAAAAlAAAACgAAAA0AAAAAkAAAAEgAAACQAAAASAAAAAAAAAAAAAAAAA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AAAAAZAAAAGQAAAAC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DAwIiA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AAAAAAAAAAAAEAAAABAAAAEAAAACYAAAAIAAAA//////////8="/>
              </a:ext>
            </a:extLst>
          </p:cNvSpPr>
          <p:nvPr/>
        </p:nvSpPr>
        <p:spPr>
          <a:xfrm>
            <a:off x="0" y="0"/>
            <a:ext cx="635" cy="635"/>
          </a:xfrm>
          <a:prstGeom prst="line">
            <a:avLst/>
          </a:prstGeom>
          <a:noFill/>
          <a:ln w="9525" cap="flat" cmpd="sng" algn="ctr">
            <a:solidFill>
              <a:srgbClr val="3465A4"/>
            </a:solidFill>
            <a:prstDash val="solid"/>
            <a:headEnd type="none"/>
            <a:tailEnd type="triangle" w="med" len="med"/>
          </a:ln>
          <a:effectLst/>
        </p:spPr>
      </p:sp>
      <p:sp>
        <p:nvSpPr>
          <p:cNvPr id="16" name="TextShape 15"/>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XJgAA4wAAAPMuAAAEAwAAECAAACYAAAAIAAAA//////////8="/>
              </a:ext>
            </a:extLst>
          </p:cNvSpPr>
          <p:nvPr/>
        </p:nvSpPr>
        <p:spPr>
          <a:xfrm>
            <a:off x="6191885" y="144145"/>
            <a:ext cx="1440180" cy="346075"/>
          </a:xfrm>
          <a:prstGeom prst="rect">
            <a:avLst/>
          </a:prstGeom>
          <a:noFill/>
          <a:ln>
            <a:noFill/>
          </a:ln>
          <a:effectLst/>
        </p:spPr>
        <p:txBody>
          <a:bodyPr vert="horz" wrap="square" lIns="90170" tIns="45085" rIns="90170" bIns="45085" numCol="1" spcCol="215900" anchor="t"/>
          <a:lstStyle/>
          <a:p>
            <a:pPr/>
            <a:r>
              <a:rPr lang="en-in" b="1"/>
              <a:t>Distributed</a:t>
            </a:r>
            <a:endParaRPr lang="en-in" b="1"/>
          </a:p>
        </p:txBody>
      </p:sp>
      <p:sp>
        <p:nvSpPr>
          <p:cNvPr id="17" name="TextShape 16"/>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Co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WBwAA+AAAAPIPAAAaAwAAECAAACYAAAAIAAAA//////////8="/>
              </a:ext>
            </a:extLst>
          </p:cNvSpPr>
          <p:nvPr/>
        </p:nvSpPr>
        <p:spPr>
          <a:xfrm>
            <a:off x="1151890" y="157480"/>
            <a:ext cx="1440180" cy="346710"/>
          </a:xfrm>
          <a:prstGeom prst="rect">
            <a:avLst/>
          </a:prstGeom>
          <a:noFill/>
          <a:ln>
            <a:noFill/>
          </a:ln>
          <a:effectLst/>
        </p:spPr>
        <p:txBody>
          <a:bodyPr vert="horz" wrap="square" lIns="90170" tIns="45085" rIns="90170" bIns="45085" numCol="1" spcCol="215900" anchor="t"/>
          <a:lstStyle/>
          <a:p>
            <a:pPr/>
            <a:r>
              <a:rPr lang="en-in" b="1"/>
              <a:t>Centralized</a:t>
            </a:r>
            <a:endParaRPr lang="en-in" b="1"/>
          </a:p>
        </p:txBody>
      </p:sp>
      <p:sp>
        <p:nvSpPr>
          <p:cNvPr id="18" name="Line 17"/>
          <p:cNvSpPr>
            <a:extLst>
              <a:ext uri="smNativeData">
                <pr:smNativeData xmlns:pr="smNativeData" val="SMDATA_13_MI5kYBMAAAAlAAAACgAAAA0AAAAAkAAAAEgAAACQAAAASAAAAAAAAAAAAAAAAAAAAAEAAABQAAAAAAAAAAAA4D8AAAAAAADgPwAAAAAAAOA/AAAAAAAA4D8AAAAAAADgPwAAAAAAAOA/AAAAAAAA4D8AAAAAAADgPwAAAAAAAOA/AAAAAAAA4D8CAAAAjAAAAAAAAAAAAAAA////ACwfOggAAAAAAAAAAAAAAAAAAAAAAAAAAAAAAAAAAAAAeAAAAAEAAABAAAAAAAAAAAAAAABaAAAAAAAAAAAAAAAAAAAAAAAAAAAAAAAAAAAAAAAAAAAAAAAAAAAAAAAAAAAAAAAAAAAAAAAAAAAAAAAAAAAAAAAAAAAAAAAAAAAAFAAAADwAAAABAAAAAAAAADRlpAAPAAAAAQAAACMAAAAjAAAAIwAAAB4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D0ibm8MAAAAEAAAAAAAAAAAAAAAAAAAAAAAAAAeAAAAaAAAAAAAAAAAAAAAAAAAAAAAAAAAAAAAECcAABAnAAAAAAAAAAAAAAAAAAAAAAAAAAAAAAAAAAAAAAAAAAAAABQAAAAAAAAAwMD/AAAAAABkAAAAMgAAAAAAAABkAAAAAAAAAH9/fwAKAAAAHwAAAFQAAAD///8ALB86AQAAAAAAAAAAAAAAAAAAAAAAAAAAAAAAAAAAAAAAAAAANGWkAH9/fwA+PlwDzMzMAMDA/wB/f38AAAAAAAAAAAAAAAAAAAAAAAAAAAAhAAAAGAAAABQAAAB2GwAANwIAAHYbAAA4IQAAEAAAACYAAAAIAAAA//////////8="/>
              </a:ext>
            </a:extLst>
          </p:cNvSpPr>
          <p:nvPr/>
        </p:nvSpPr>
        <p:spPr>
          <a:xfrm>
            <a:off x="4464050" y="360045"/>
            <a:ext cx="0" cy="5039995"/>
          </a:xfrm>
          <a:prstGeom prst="line">
            <a:avLst/>
          </a:prstGeom>
          <a:noFill/>
          <a:ln w="9525" cap="flat" cmpd="sng" algn="ctr">
            <a:solidFill>
              <a:srgbClr val="3465A4"/>
            </a:solidFill>
            <a:prstDash val="solid"/>
            <a:headEnd type="none"/>
            <a:tailEnd type="none"/>
          </a:ln>
          <a:effectLst/>
        </p:spPr>
      </p:sp>
      <p:sp>
        <p:nvSpPr>
          <p:cNvPr id="19" name="TextShape 18"/>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aAwAAJwUAAL4JAADcCAAAECAAACYAAAAIAAAA//////////8="/>
              </a:ext>
            </a:extLst>
          </p:cNvSpPr>
          <p:nvPr/>
        </p:nvSpPr>
        <p:spPr>
          <a:xfrm>
            <a:off x="504190" y="837565"/>
            <a:ext cx="1079500" cy="602615"/>
          </a:xfrm>
          <a:prstGeom prst="rect">
            <a:avLst/>
          </a:prstGeom>
          <a:noFill/>
          <a:ln>
            <a:noFill/>
          </a:ln>
          <a:effectLst/>
        </p:spPr>
        <p:txBody>
          <a:bodyPr vert="horz" wrap="square" lIns="90170" tIns="45085" rIns="90170" bIns="45085" numCol="1" spcCol="215900" anchor="t"/>
          <a:lstStyle/>
          <a:p>
            <a:pPr/>
            <a:r>
              <a:rPr lang="en-in"/>
              <a:t>Update/Commit</a:t>
            </a:r>
            <a:endParaRPr lang="en-in"/>
          </a:p>
        </p:txBody>
      </p:sp>
      <p:sp>
        <p:nvSpPr>
          <p:cNvPr id="20" name="TextShape 19"/>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oAgAAwRcAAE0JAAB2GwAAECAAACYAAAAIAAAA//////////8="/>
              </a:ext>
            </a:extLst>
          </p:cNvSpPr>
          <p:nvPr/>
        </p:nvSpPr>
        <p:spPr>
          <a:xfrm>
            <a:off x="431800" y="3861435"/>
            <a:ext cx="1080135" cy="602615"/>
          </a:xfrm>
          <a:prstGeom prst="rect">
            <a:avLst/>
          </a:prstGeom>
          <a:noFill/>
          <a:ln>
            <a:noFill/>
          </a:ln>
          <a:effectLst/>
        </p:spPr>
        <p:txBody>
          <a:bodyPr vert="horz" wrap="square" lIns="90170" tIns="45085" rIns="90170" bIns="45085" numCol="1" spcCol="215900" anchor="t"/>
          <a:lstStyle/>
          <a:p>
            <a:pPr/>
            <a:r>
              <a:rPr lang="en-in"/>
              <a:t>Update/Commit</a:t>
            </a:r>
            <a:endParaRPr lang="en-in"/>
          </a:p>
        </p:txBody>
      </p:sp>
      <p:sp>
        <p:nvSpPr>
          <p:cNvPr id="21" name="TextShape 20"/>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LwC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WLwAAJAkAAHo2AADYDAAAECAAACYAAAAIAAAA//////////8="/>
              </a:ext>
            </a:extLst>
          </p:cNvSpPr>
          <p:nvPr/>
        </p:nvSpPr>
        <p:spPr>
          <a:xfrm>
            <a:off x="7776210" y="1485900"/>
            <a:ext cx="1079500" cy="601980"/>
          </a:xfrm>
          <a:prstGeom prst="rect">
            <a:avLst/>
          </a:prstGeom>
          <a:noFill/>
          <a:ln>
            <a:noFill/>
          </a:ln>
          <a:effectLst/>
        </p:spPr>
        <p:txBody>
          <a:bodyPr vert="horz" wrap="square" lIns="90170" tIns="45085" rIns="90170" bIns="45085" numCol="1" spcCol="215900" anchor="t"/>
          <a:lstStyle/>
          <a:p>
            <a:pPr/>
            <a:r>
              <a:rPr lang="en-in"/>
              <a:t>Commit/Replace</a:t>
            </a:r>
            <a:endParaRPr lang="en-in"/>
          </a:p>
        </p:txBody>
      </p:sp>
      <p:sp>
        <p:nvSpPr>
          <p:cNvPr id="22" name="TextShape 21"/>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CLgAAkxoAACY1AABIHgAAECAAACYAAAAIAAAA//////////8="/>
              </a:ext>
            </a:extLst>
          </p:cNvSpPr>
          <p:nvPr/>
        </p:nvSpPr>
        <p:spPr>
          <a:xfrm>
            <a:off x="7560310" y="4319905"/>
            <a:ext cx="1079500" cy="602615"/>
          </a:xfrm>
          <a:prstGeom prst="rect">
            <a:avLst/>
          </a:prstGeom>
          <a:noFill/>
          <a:ln>
            <a:noFill/>
          </a:ln>
          <a:effectLst/>
        </p:spPr>
        <p:txBody>
          <a:bodyPr vert="horz" wrap="square" lIns="90170" tIns="45085" rIns="90170" bIns="45085" numCol="1" spcCol="215900" anchor="t"/>
          <a:lstStyle/>
          <a:p>
            <a:pPr/>
            <a:r>
              <a:rPr lang="en-in"/>
              <a:t>Commit/Replace</a:t>
            </a:r>
            <a:endParaRPr lang="en-in"/>
          </a:p>
        </p:txBody>
      </p:sp>
      <p:sp>
        <p:nvSpPr>
          <p:cNvPr id="23" name="TextShape 22"/>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KAAAUQUAAGQvAAAFCQAAECAAACYAAAAIAAAA//////////8="/>
              </a:ext>
            </a:extLst>
          </p:cNvSpPr>
          <p:nvPr/>
        </p:nvSpPr>
        <p:spPr>
          <a:xfrm>
            <a:off x="6623685" y="864235"/>
            <a:ext cx="1080135" cy="601980"/>
          </a:xfrm>
          <a:prstGeom prst="rect">
            <a:avLst/>
          </a:prstGeom>
          <a:noFill/>
          <a:ln>
            <a:noFill/>
          </a:ln>
          <a:effectLst/>
        </p:spPr>
        <p:txBody>
          <a:bodyPr vert="horz" wrap="square" lIns="90170" tIns="45085" rIns="90170" bIns="45085" numCol="1" spcCol="215900" anchor="t"/>
          <a:lstStyle/>
          <a:p>
            <a:pPr/>
            <a:r>
              <a:rPr lang="en-in"/>
              <a:t>Push/Pull</a:t>
            </a:r>
            <a:endParaRPr lang="en-in"/>
          </a:p>
        </p:txBody>
      </p:sp>
      <p:sp>
        <p:nvSpPr>
          <p:cNvPr id="24" name="TextShape 23"/>
          <p:cNvSpPr>
            <a:extLst>
              <a:ext uri="smNativeData">
                <pr:smNativeData xmlns:pr="smNativeData" val="SMDATA_13_MI5kYBMAAAAlAAAAZAAAAE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KAAAQxUAAGQvAAD3GAAAECAAACYAAAAIAAAA//////////8="/>
              </a:ext>
            </a:extLst>
          </p:cNvSpPr>
          <p:nvPr/>
        </p:nvSpPr>
        <p:spPr>
          <a:xfrm>
            <a:off x="6623685" y="3456305"/>
            <a:ext cx="1080135" cy="601980"/>
          </a:xfrm>
          <a:prstGeom prst="rect">
            <a:avLst/>
          </a:prstGeom>
          <a:noFill/>
          <a:ln>
            <a:noFill/>
          </a:ln>
          <a:effectLst/>
        </p:spPr>
        <p:txBody>
          <a:bodyPr vert="horz" wrap="square" lIns="90170" tIns="45085" rIns="90170" bIns="45085" numCol="1" spcCol="215900" anchor="t"/>
          <a:lstStyle/>
          <a:p>
            <a:pPr/>
            <a:r>
              <a:rPr lang="en-in"/>
              <a:t>Push/Pull</a:t>
            </a:r>
            <a:endParaRPr lang="en-in"/>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MI5kYBMAAAAlAAAAEgAAAE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NsE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DFgAA4gAAAKMkAAAiAwAAECAAACYAAAAIAAAA//////////8="/>
              </a:ext>
            </a:extLst>
          </p:cNvSpPr>
          <p:nvPr/>
        </p:nvSpPr>
        <p:spPr>
          <a:xfrm>
            <a:off x="3659505" y="143510"/>
            <a:ext cx="2296160" cy="365760"/>
          </a:xfrm>
          <a:prstGeom prst="rect">
            <a:avLst/>
          </a:prstGeom>
          <a:noFill/>
          <a:ln>
            <a:noFill/>
          </a:ln>
          <a:effectLst/>
        </p:spPr>
        <p:txBody>
          <a:bodyPr vert="horz" wrap="square" numCol="1" spcCol="215900" anchor="t"/>
          <a:lstStyle/>
          <a:p>
            <a:pPr>
              <a:defRPr b="1"/>
            </a:pPr>
            <a:r>
              <a:t>How to use Git?</a:t>
            </a:r>
          </a:p>
        </p:txBody>
      </p:sp>
      <p:sp>
        <p:nvSpPr>
          <p:cNvPr id="3" name="AutoShape1"/>
          <p:cNvSpPr>
            <a:extLst>
              <a:ext uri="smNativeData">
                <pr:smNativeData xmlns:pr="smNativeData" val="SMDATA_13_MI5kYBMAAAAlAAAARQEAAA8BAAAAkAAAAEgAAACQAAAASAAAAAAAAAABAAAAAAAAAAEAAABQAAAAAAAAAAAA4D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lAAAAvQUAAAgJAAC2CQAAEAAAACYAAAAIAAAA//////////8="/>
              </a:ext>
            </a:extLst>
          </p:cNvSpPr>
          <p:nvPr/>
        </p:nvSpPr>
        <p:spPr>
          <a:xfrm>
            <a:off x="104775" y="932815"/>
            <a:ext cx="1363345" cy="645795"/>
          </a:xfrm>
          <a:prstGeom prst="flowChartMagneticDisk">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Workspace</a:t>
            </a:r>
          </a:p>
        </p:txBody>
      </p:sp>
      <p:sp>
        <p:nvSpPr>
          <p:cNvPr id="4" name="AutoShape2"/>
          <p:cNvSpPr>
            <a:extLst>
              <a:ext uri="smNativeData">
                <pr:smNativeData xmlns:pr="smNativeData" val="SMDATA_13_MI5kYBMAAAAlAAAARQEAAA8BAAAAkAAAAEgAAACQAAAASAAAAAAAAAABAAAAAAAAAAEAAABQAAAAAAAAAAAA4D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MgAy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yEQAAiwUAAFUaAACECQAAEAAAACYAAAAIAAAA//////////8="/>
              </a:ext>
            </a:extLst>
          </p:cNvSpPr>
          <p:nvPr/>
        </p:nvSpPr>
        <p:spPr>
          <a:xfrm>
            <a:off x="2917190" y="901065"/>
            <a:ext cx="1363345" cy="645795"/>
          </a:xfrm>
          <a:prstGeom prst="flowChartMagneticDisk">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Staging</a:t>
            </a:r>
          </a:p>
        </p:txBody>
      </p:sp>
      <p:sp>
        <p:nvSpPr>
          <p:cNvPr id="5" name="AutoShape3"/>
          <p:cNvSpPr>
            <a:extLst>
              <a:ext uri="smNativeData">
                <pr:smNativeData xmlns:pr="smNativeData" val="SMDATA_13_MI5kYBMAAAAlAAAARQEAAA8BAAAAkAAAAEgAAACQAAAASAAAAAAAAAABAAAAAAAAAAEAAABQAAAAAAAAAAAA4D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C9IwAAfgUAACAsAAB3CQAAEAAAACYAAAAIAAAA//////////8="/>
              </a:ext>
            </a:extLst>
          </p:cNvSpPr>
          <p:nvPr/>
        </p:nvSpPr>
        <p:spPr>
          <a:xfrm>
            <a:off x="5809615" y="892810"/>
            <a:ext cx="1363345" cy="645795"/>
          </a:xfrm>
          <a:prstGeom prst="flowChartMagneticDisk">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Local Repository</a:t>
            </a:r>
          </a:p>
        </p:txBody>
      </p:sp>
      <p:sp>
        <p:nvSpPr>
          <p:cNvPr id="6" name="AutoShape4"/>
          <p:cNvSpPr>
            <a:extLst>
              <a:ext uri="smNativeData">
                <pr:smNativeData xmlns:pr="smNativeData" val="SMDATA_13_MI5kYBMAAAAlAAAARQEAAA8BAAAAkAAAAEgAAACQAAAASAAAAAAAAAABAAAAAAAAAAEAAABQAAAAAAAAAAAA4D8AAAAAAADgPwAAAAAAAOA/AAAAAAAA4D8AAAAAAADgPwAAAAAAAOA/AAAAAAAA4D8AAAAAAADgPwAAAAAAAOA/AAAAAAAA4D8CAAAAjAAAAAEAAAAAAAAAYFl7D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QNQAATAUAAHM9AABFCQAAEAAAACYAAAAIAAAA//////////8="/>
              </a:ext>
            </a:extLst>
          </p:cNvSpPr>
          <p:nvPr/>
        </p:nvSpPr>
        <p:spPr>
          <a:xfrm>
            <a:off x="8625840" y="861060"/>
            <a:ext cx="1363345" cy="645795"/>
          </a:xfrm>
          <a:prstGeom prst="flowChartMagneticDisk">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Remote Repository</a:t>
            </a:r>
          </a:p>
        </p:txBody>
      </p:sp>
      <p:sp>
        <p:nvSpPr>
          <p:cNvPr id="7" name="Line1"/>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o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pBAAAtgkAAGsEAAD9IQAAEAAAACYAAAAIAAAA//////////8="/>
              </a:ext>
            </a:extLst>
          </p:cNvSpPr>
          <p:nvPr/>
        </p:nvSpPr>
        <p:spPr>
          <a:xfrm>
            <a:off x="716915" y="1578610"/>
            <a:ext cx="1270" cy="3946525"/>
          </a:xfrm>
          <a:prstGeom prst="line">
            <a:avLst/>
          </a:prstGeom>
          <a:noFill/>
          <a:ln w="25400" cap="flat" cmpd="sng" algn="ctr">
            <a:solidFill>
              <a:schemeClr val="tx1"/>
            </a:solidFill>
            <a:prstDash val="solid"/>
            <a:headEnd type="none"/>
            <a:tailEnd type="none"/>
          </a:ln>
          <a:effectLst/>
        </p:spPr>
      </p:sp>
      <p:sp>
        <p:nvSpPr>
          <p:cNvPr id="8" name="Line2"/>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o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CgcfAs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QFgAAhAkAABIWAADLIQAAEAAAACYAAAAIAAAA//////////8="/>
              </a:ext>
            </a:extLst>
          </p:cNvSpPr>
          <p:nvPr/>
        </p:nvSpPr>
        <p:spPr>
          <a:xfrm>
            <a:off x="3586480" y="1546860"/>
            <a:ext cx="1270" cy="3946525"/>
          </a:xfrm>
          <a:prstGeom prst="line">
            <a:avLst/>
          </a:prstGeom>
          <a:noFill/>
          <a:ln w="25400" cap="flat" cmpd="sng" algn="ctr">
            <a:solidFill>
              <a:schemeClr val="tx1"/>
            </a:solidFill>
            <a:prstDash val="solid"/>
            <a:headEnd type="none"/>
            <a:tailEnd type="none"/>
          </a:ln>
          <a:effectLst/>
        </p:spPr>
      </p:sp>
      <p:sp>
        <p:nvSpPr>
          <p:cNvPr id="9" name="Line3"/>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o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MUAxQ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eKAAAhAkAACAoAADLIQAAEAAAACYAAAAIAAAA//////////8="/>
              </a:ext>
            </a:extLst>
          </p:cNvSpPr>
          <p:nvPr/>
        </p:nvSpPr>
        <p:spPr>
          <a:xfrm>
            <a:off x="6521450" y="1546860"/>
            <a:ext cx="1270" cy="3946525"/>
          </a:xfrm>
          <a:prstGeom prst="line">
            <a:avLst/>
          </a:prstGeom>
          <a:noFill/>
          <a:ln w="25400" cap="flat" cmpd="sng" algn="ctr">
            <a:solidFill>
              <a:schemeClr val="tx1"/>
            </a:solidFill>
            <a:prstDash val="solid"/>
            <a:headEnd type="none"/>
            <a:tailEnd type="none"/>
          </a:ln>
          <a:effectLst/>
        </p:spPr>
      </p:sp>
      <p:sp>
        <p:nvSpPr>
          <p:cNvPr id="10" name="Line4"/>
          <p:cNvSpPr>
            <a:extLst>
              <a:ext uri="smNativeData">
                <pr:smNativeData xmlns:pr="smNativeData" val="SMDATA_13_MI5kYBMAAAAlAAAAC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BAAAAAAAAAP///wko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MUAxQ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BiOQAARQkAAGQ5AACMIQAAEAAAACYAAAAIAAAA//////////8="/>
              </a:ext>
            </a:extLst>
          </p:cNvSpPr>
          <p:nvPr/>
        </p:nvSpPr>
        <p:spPr>
          <a:xfrm>
            <a:off x="9328150" y="1506855"/>
            <a:ext cx="1270" cy="3946525"/>
          </a:xfrm>
          <a:prstGeom prst="line">
            <a:avLst/>
          </a:prstGeom>
          <a:noFill/>
          <a:ln w="25400" cap="flat" cmpd="sng" algn="ctr">
            <a:solidFill>
              <a:schemeClr val="tx1"/>
            </a:solidFill>
            <a:prstDash val="solid"/>
            <a:headEnd type="none"/>
            <a:tailEnd type="none"/>
          </a:ln>
          <a:effectLst/>
        </p:spPr>
      </p:sp>
      <p:sp>
        <p:nvSpPr>
          <p:cNvPr id="11" name="AutoShape5"/>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EAeAAAAaAAAAAAAAAAAAAAAAAAAAAAAAAAAAAAAECcAABAnAAAAAAAAAAAAAAAAAAAAAAAAAAAAAAAAAAAAAAAAAAAAABQAAAAAAAAAwMD/AAAAAABkAAAAMgAAAAAAAABkAAAAAAAAAH9/fwAKAAAAHwAAAFQAAAAA//8ALB86AQAAAAAAAAAAAAAAAAAAAAAAAAAAAAAAAAAAAAAAAAAA////An9/fwA+PlwDzMzMAMDA/wB/f38AAAAAAAAAAAAAAAAAAAAAAAAAAAAhAAAAGAAAABQAAABqBAAAmAoAABIWAAA+DQAAEAAAACYAAAAIAAAA//////////8="/>
              </a:ext>
            </a:extLst>
          </p:cNvSpPr>
          <p:nvPr/>
        </p:nvSpPr>
        <p:spPr>
          <a:xfrm>
            <a:off x="717550" y="1722120"/>
            <a:ext cx="2870200" cy="430530"/>
          </a:xfrm>
          <a:prstGeom prst="rightArrow">
            <a:avLst>
              <a:gd name="adj1" fmla="val 50000"/>
              <a:gd name="adj2" fmla="val 183333"/>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lgn="ctr">
              <a:defRPr sz="1600"/>
            </a:pPr>
            <a:r>
              <a:t>Git add/mv/rm</a:t>
            </a:r>
          </a:p>
        </p:txBody>
      </p:sp>
      <p:sp>
        <p:nvSpPr>
          <p:cNvPr id="12" name="AutoShape6"/>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B2CAo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ASFgAAXAwAACsoAAACDwAAEAAAACYAAAAIAAAA//////////8="/>
              </a:ext>
            </a:extLst>
          </p:cNvSpPr>
          <p:nvPr/>
        </p:nvSpPr>
        <p:spPr>
          <a:xfrm>
            <a:off x="3587750" y="2009140"/>
            <a:ext cx="2941955" cy="430530"/>
          </a:xfrm>
          <a:prstGeom prst="rightArrow">
            <a:avLst>
              <a:gd name="adj1" fmla="val 50000"/>
              <a:gd name="adj2" fmla="val 187917"/>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lgn="ctr">
              <a:defRPr sz="1600"/>
            </a:pPr>
            <a:r>
              <a:t>Git Commit</a:t>
            </a:r>
          </a:p>
        </p:txBody>
      </p:sp>
      <p:sp>
        <p:nvSpPr>
          <p:cNvPr id="13" name="AutoShape7"/>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BqBAAAcREAACsoAABOFAAAEAAAACYAAAAIAAAA//////////8="/>
              </a:ext>
            </a:extLst>
          </p:cNvSpPr>
          <p:nvPr/>
        </p:nvSpPr>
        <p:spPr>
          <a:xfrm>
            <a:off x="717550" y="2835275"/>
            <a:ext cx="5812155" cy="465455"/>
          </a:xfrm>
          <a:prstGeom prst="rightArrow">
            <a:avLst>
              <a:gd name="adj1" fmla="val 50000"/>
              <a:gd name="adj2" fmla="val 343394"/>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Commit-a</a:t>
            </a:r>
          </a:p>
        </p:txBody>
      </p:sp>
      <p:sp>
        <p:nvSpPr>
          <p:cNvPr id="14" name="AutoShape8"/>
          <p:cNvSpPr>
            <a:extLst>
              <a:ext uri="smNativeData">
                <pr:smNativeData xmlns:pr="smNativeData" val="SMDATA_13_MI5kYBMAAAAlAAAAyQ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E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BqBAAAvxQAABIWAAD0FgAAEAAAACYAAAAIAAAA//////////8="/>
              </a:ext>
            </a:extLst>
          </p:cNvSpPr>
          <p:nvPr/>
        </p:nvSpPr>
        <p:spPr>
          <a:xfrm>
            <a:off x="717550" y="3372485"/>
            <a:ext cx="2870200" cy="358775"/>
          </a:xfrm>
          <a:prstGeom prst="leftArrow">
            <a:avLst>
              <a:gd name="adj1" fmla="val 50000"/>
              <a:gd name="adj2" fmla="val 220000"/>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Reset&lt;file&gt;</a:t>
            </a:r>
          </a:p>
        </p:txBody>
      </p:sp>
      <p:sp>
        <p:nvSpPr>
          <p:cNvPr id="15" name="AutoShape9"/>
          <p:cNvSpPr>
            <a:extLst>
              <a:ext uri="smNativeData">
                <pr:smNativeData xmlns:pr="smNativeData" val="SMDATA_13_MI5kYBMAAAAlAAAAyQ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BqBAAA1hcAACsoAADtGgAAEAAAACYAAAAIAAAA//////////8="/>
              </a:ext>
            </a:extLst>
          </p:cNvSpPr>
          <p:nvPr/>
        </p:nvSpPr>
        <p:spPr>
          <a:xfrm>
            <a:off x="717550" y="3874770"/>
            <a:ext cx="5812155" cy="502285"/>
          </a:xfrm>
          <a:prstGeom prst="leftArrow">
            <a:avLst>
              <a:gd name="adj1" fmla="val 50000"/>
              <a:gd name="adj2" fmla="val 318214"/>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Reset &lt;Commit&gt;</a:t>
            </a:r>
          </a:p>
        </p:txBody>
      </p:sp>
      <p:sp>
        <p:nvSpPr>
          <p:cNvPr id="16" name="AutoShape10"/>
          <p:cNvSpPr>
            <a:extLst>
              <a:ext uri="smNativeData">
                <pr:smNativeData xmlns:pr="smNativeData" val="SMDATA_13_MI5kYBMAAAAlAAAAyQ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BqBAAAyB8AAGI5AABuIgAAEAAAACYAAAAIAAAA//////////8="/>
              </a:ext>
            </a:extLst>
          </p:cNvSpPr>
          <p:nvPr/>
        </p:nvSpPr>
        <p:spPr>
          <a:xfrm>
            <a:off x="717550" y="5166360"/>
            <a:ext cx="8610600" cy="430530"/>
          </a:xfrm>
          <a:prstGeom prst="leftArrow">
            <a:avLst>
              <a:gd name="adj1" fmla="val 50000"/>
              <a:gd name="adj2" fmla="val 550000"/>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Clone/Pull</a:t>
            </a:r>
          </a:p>
        </p:txBody>
      </p:sp>
      <p:sp>
        <p:nvSpPr>
          <p:cNvPr id="17" name="AutoShape11"/>
          <p:cNvSpPr>
            <a:extLst>
              <a:ext uri="smNativeData">
                <pr:smNativeData xmlns:pr="smNativeData" val="SMDATA_13_MI5kYBMAAAAlAAAAyQ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ArKAAACxoAAGI5AABAHAAAEAAAACYAAAAIAAAA//////////8="/>
              </a:ext>
            </a:extLst>
          </p:cNvSpPr>
          <p:nvPr/>
        </p:nvSpPr>
        <p:spPr>
          <a:xfrm>
            <a:off x="6529705" y="4233545"/>
            <a:ext cx="2798445" cy="358775"/>
          </a:xfrm>
          <a:prstGeom prst="leftArrow">
            <a:avLst>
              <a:gd name="adj1" fmla="val 50000"/>
              <a:gd name="adj2" fmla="val 214500"/>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Fetch</a:t>
            </a:r>
          </a:p>
        </p:txBody>
      </p:sp>
      <p:sp>
        <p:nvSpPr>
          <p:cNvPr id="18" name="AutoShape12"/>
          <p:cNvSpPr>
            <a:extLst>
              <a:ext uri="smNativeData">
                <pr:smNativeData xmlns:pr="smNativeData" val="SMDATA_13_MI5kYBMAAAAlAAAAyAAAAA8BAAAAkAAAAEgAAACQAAAASAAAAAAAAAABAAAAAAAAAAEAAABQAAAAMzMzMzMz5z8AAAAAAADgPwAAAAAAAOA/AAAAAAAA4D8AAAAAAADgPwAAAAAAAOA/AAAAAAAA4D8AAAAAAADgPwAAAAAAAOA/AAAAAAAA4D8CAAAAjAAAAAEAAAAAAAAAAP//ACwfOggAAAAAAAAAAAAAAAAAAAAAAAAAAAAAAAAAAAAAZAAAAAEAAABAAAAAAAAAAAAAAAAAAAAAAAAAAAAAAAAAAAAAAAAAAAAAAAAAAAAAAAAAAAAAAAAAAAAAAAAAAAAAAAAAAAAAAAAAAAAAAAAAAAAAAAAAAAAAAAAAAAAAFAAAADwAAAAB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8ALB86AQAAAAAAAAAAAAAAAAAAAAAAAAAAAAAAAAAAAAAAAAAA////An9/fwA+PlwDzMzMAMDA/wB/f38AAAAAAAAAAAAAAAAAAAAAAAAAAAAhAAAAGAAAABQAAAArKAAA3RMAAGI5AACDFgAAEAAAACYAAAAIAAAA//////////8="/>
              </a:ext>
            </a:extLst>
          </p:cNvSpPr>
          <p:nvPr/>
        </p:nvSpPr>
        <p:spPr>
          <a:xfrm>
            <a:off x="6529705" y="3228975"/>
            <a:ext cx="2798445" cy="430530"/>
          </a:xfrm>
          <a:prstGeom prst="rightArrow">
            <a:avLst>
              <a:gd name="adj1" fmla="val 50000"/>
              <a:gd name="adj2" fmla="val 178750"/>
            </a:avLst>
          </a:prstGeom>
          <a:solidFill>
            <a:srgbClr val="00FFFF"/>
          </a:solidFill>
          <a:ln w="12700" cap="flat" cmpd="sng" algn="ctr">
            <a:solidFill>
              <a:schemeClr val="tx1"/>
            </a:solidFill>
            <a:prstDash val="solid"/>
            <a:headEnd type="none"/>
            <a:tailEnd type="none"/>
          </a:ln>
          <a:effectLst/>
        </p:spPr>
        <p:txBody>
          <a:bodyPr vert="horz" wrap="square" numCol="1" spcCol="215900" anchor="ctr"/>
          <a:lstStyle/>
          <a:p>
            <a:pPr>
              <a:defRPr sz="1600"/>
            </a:pPr>
            <a:r>
              <a:t>                  Git Push</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3_MI5kYBMAAAAlAAAAZAAAAA0AAAAAjgAAAEcAAACOAAAARw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ABAAAAAAAAAAQ+AADiIgAAEAAAACYAAAAIAAAA//////////8="/>
              </a:ext>
            </a:extLst>
          </p:cNvSpPr>
          <p:nvPr/>
        </p:nvSpPr>
        <p:spPr>
          <a:xfrm>
            <a:off x="635" y="0"/>
            <a:ext cx="10080625" cy="5670550"/>
          </a:xfrm>
          <a:prstGeom prst="rect">
            <a:avLst/>
          </a:prstGeom>
          <a:noFill/>
          <a:ln>
            <a:noFill/>
          </a:ln>
          <a:effectLst/>
        </p:spPr>
        <p:txBody>
          <a:bodyPr vert="horz" wrap="square" lIns="90170" tIns="45085" rIns="90170" bIns="45085" numCol="1" spcCol="215900" anchor="t"/>
          <a:lstStyle/>
          <a:p>
            <a:pPr>
              <a:defRPr lang="en-in"/>
            </a:pPr>
            <a:r>
              <a:t>                                                                </a:t>
            </a:r>
            <a:r>
              <a:rPr lang="en-in" b="1" u="sng"/>
              <a:t>Git Commands</a:t>
            </a:r>
            <a:endParaRPr lang="en-in" b="1" u="sng"/>
          </a:p>
          <a:p>
            <a:pPr>
              <a:defRPr lang="en-in"/>
            </a:pPr>
            <a:r>
              <a:rPr lang="en-in" u="sng"/>
              <a:t>Git INIT</a:t>
            </a:r>
            <a:r>
              <a:t>: git init to initialize a Git repository for our local project folder. Git will create a hidden .git directory and use it for keeping its files organized in other subdirectories.</a:t>
            </a:r>
          </a:p>
          <a:p>
            <a:pPr>
              <a:defRPr lang="en-in"/>
            </a:pPr>
          </a:p>
        </p:txBody>
      </p:sp>
      <p:pic>
        <p:nvPicPr>
          <p:cNvPr id="3" name="Picture1"/>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zcGNQ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LQ0AAGMIAACVLAAAWxAAABAAAAAmAAAACAAAAP//////////"/>
              </a:ext>
            </a:extLst>
          </p:cNvPicPr>
          <p:nvPr/>
        </p:nvPicPr>
        <p:blipFill>
          <a:blip r:embed="rId2"/>
          <a:stretch>
            <a:fillRect/>
          </a:stretch>
        </p:blipFill>
        <p:spPr>
          <a:xfrm>
            <a:off x="2141855" y="1363345"/>
            <a:ext cx="5105400" cy="1295400"/>
          </a:xfrm>
          <a:prstGeom prst="rect">
            <a:avLst/>
          </a:prstGeom>
          <a:noFill/>
          <a:ln>
            <a:noFill/>
          </a:ln>
          <a:effectLst/>
        </p:spPr>
      </p:pic>
      <p:sp>
        <p:nvSpPr>
          <p:cNvPr id="4" name="Textbox1"/>
          <p:cNvSpPr txBox="1">
            <a:extLst>
              <a:ext uri="smNativeData">
                <pr:smNativeData xmlns:pr="smNativeData" val="SMDATA_13_MI5kYBMAAAAlAAAAEgAAAA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gWXsFLB86AQAAAAAAAAAAAAAAAAAAAAAAAAAAAAAAAAAAAAAAAAAA////An9/fwA+PlwDzMzMAMDA/wB/f38AAAAAAAAAAAAAAAAAAAAAAAAAAAAhAAAAGAAAABQAAAD/////cREAAAQ+AADiIgAAEAAAACYAAAAIAAAA//////////8="/>
              </a:ext>
            </a:extLst>
          </p:cNvSpPr>
          <p:nvPr/>
        </p:nvSpPr>
        <p:spPr>
          <a:xfrm>
            <a:off x="-635" y="2835275"/>
            <a:ext cx="10081895" cy="2835275"/>
          </a:xfrm>
          <a:prstGeom prst="rect">
            <a:avLst/>
          </a:prstGeom>
          <a:noFill/>
          <a:ln>
            <a:noFill/>
          </a:ln>
          <a:effectLst/>
        </p:spPr>
        <p:txBody>
          <a:bodyPr vert="horz" wrap="square" numCol="1" spcCol="215900" anchor="t"/>
          <a:lstStyle/>
          <a:p>
            <a:pPr>
              <a:defRPr lang="en-in"/>
            </a:pPr>
          </a:p>
          <a:p>
            <a:pPr>
              <a:defRPr lang="en-in"/>
            </a:pPr>
            <a:r>
              <a:rPr lang="en-in" u="sng"/>
              <a:t>Git ADD</a:t>
            </a:r>
            <a:r>
              <a:t>: This will add the specified file(s) into the Git repository, the staging area, where they are already being tracked by Git and now ready to be committed.</a:t>
            </a:r>
          </a:p>
          <a:p>
            <a:pPr>
              <a:defRPr lang="en-in"/>
            </a:pPr>
          </a:p>
        </p:txBody>
      </p:sp>
      <p:pic>
        <p:nvPicPr>
          <p:cNvPr id="5" name="Picture2"/>
          <p:cNvPicPr>
            <a:picLocks noChangeAspect="1"/>
            <a:extLst>
              <a:ext uri="smNativeData">
                <pr:smNativeData xmlns:pr="smNativeData" val="SMDATA_15_MI5kYBMAAAAlAAAAEQAAAC8BAAAAkAAAAEgAAACQAAAASAAAAAAAAAAAAAAAAAAAAAEAAABQAAAAAAAAAAAA4D8AAAAAAADgPwAAAAAAAOA/AAAAAAAA4D8AAAAAAADgPwAAAAAAAOA/AAAAAAAA4D8AAAAAAADgPwAAAAAAAOA/AAAAAAAA4D8CAAAAjAAAAAAAAAAAAAAAYFl7DCwfO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PlwKAAAAACgAAAAoAAAAZAAAAGQAAAAAAAAAzMzMAAAAAABQAAAAUAAAAGQAAABkAAAAAAAAAAcAAAA4AAAAAAAAAAAAAAAAAAAA////AAAAAAAAAAAAAAAAAAAAAAAAAAAAAAAAAAAAAABkAAAAZAAAAAAAAAAjAAAABAAAAGQAAAAXAAAAFAAAAAAAAAAAAAAA/38AAP9/AAAAAAAACQAAAAQAAABzcGNQDAAAABAAAAAAAAAAAAAAAAAAAAAAAAAAHgAAAGgAAAAAAAAAAAAAAAAAAAAAAAAAAAAAABAnAAAQJwAAAAAAAAAAAAAAAAAAAAAAAAAAAAAAAAAAAAAAAAAAAAAUAAAAAAAAAMDA/wAAAAAAZAAAADIAAAAAAAAAZAAAAAAAAAB/f38ACgAAAB8AAABUAAAAYFl7BSwfOgEAAAAAAAAAAAAAAAAAAAAAAAAAAAAAAAAAAAAAAAAAAP///wJ/f38APj5cA8zMzADAwP8Af39/AAAAAAAAAAAAAAAAAP///wAAAAAAIQAAABgAAAAUAAAAXAwAAEIZAAB2LgAA/SEAABAAAAAmAAAACAAAAP//////////"/>
              </a:ext>
            </a:extLst>
          </p:cNvPicPr>
          <p:nvPr/>
        </p:nvPicPr>
        <p:blipFill>
          <a:blip r:embed="rId3"/>
          <a:stretch>
            <a:fillRect/>
          </a:stretch>
        </p:blipFill>
        <p:spPr>
          <a:xfrm>
            <a:off x="2009140" y="4105910"/>
            <a:ext cx="5543550" cy="141922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2C1F3A"/>
      </a:lt1>
      <a:dk2>
        <a:srgbClr val="D00073"/>
      </a:dk2>
      <a:lt2>
        <a:srgbClr val="3E3E5C"/>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2C1F3A"/>
        </a:lt1>
        <a:dk2>
          <a:srgbClr val="D00073"/>
        </a:dk2>
        <a:lt2>
          <a:srgbClr val="3E3E5C"/>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clrMap bg1="lt1" tx1="dk1" bg2="lt2" tx2="dk2" accent1="accent1" accent2="accent2" accent3="accent3" accent4="accent4" accent5="accent5" accent6="accent6" hlink="hlink" folHlink="folHlink"/>
    </a:extraClrScheme>
    <a:extraClrScheme>
      <a:clrScheme name="Presentation 2">
        <a:dk1>
          <a:srgbClr val="CCCCCC"/>
        </a:dk1>
        <a:lt1>
          <a:srgbClr val="FFFF77"/>
        </a:lt1>
        <a:dk2>
          <a:srgbClr val="FFFF93"/>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99"/>
        </a:lt1>
        <a:dk2>
          <a:srgbClr val="2273EC"/>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000000"/>
        </a:lt1>
        <a:dk2>
          <a:srgbClr val="FFFFFF"/>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2C1F3A"/>
        </a:lt1>
        <a:dk2>
          <a:srgbClr val="D00073"/>
        </a:dk2>
        <a:lt2>
          <a:srgbClr val="3E3E5C"/>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2C1F3A"/>
    </a:dk1>
    <a:lt1>
      <a:srgbClr val="FFFFFF"/>
    </a:lt1>
    <a:dk2>
      <a:srgbClr val="3E3E5C"/>
    </a:dk2>
    <a:lt2>
      <a:srgbClr val="D00073"/>
    </a:lt2>
    <a:accent1>
      <a:srgbClr val="60597B"/>
    </a:accent1>
    <a:accent2>
      <a:srgbClr val="6666FF"/>
    </a:accent2>
    <a:accent3>
      <a:srgbClr val="535379"/>
    </a:accent3>
    <a:accent4>
      <a:srgbClr val="737359"/>
    </a:accent4>
    <a:accent5>
      <a:srgbClr val="939339"/>
    </a:accent5>
    <a:accent6>
      <a:srgbClr val="B3B319"/>
    </a:accent6>
    <a:hlink>
      <a:srgbClr val="FF00FF"/>
    </a:hlink>
    <a:folHlink>
      <a:srgbClr val="FFFF99"/>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GRV_PC</cp:lastModifiedBy>
  <cp:revision>0</cp:revision>
  <dcterms:created xsi:type="dcterms:W3CDTF">2017-10-20T18:11:18Z</dcterms:created>
  <dcterms:modified xsi:type="dcterms:W3CDTF">2021-03-31T14:58:56Z</dcterms:modified>
</cp:coreProperties>
</file>