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8" r:id="rId5"/>
    <p:sldId id="259" r:id="rId6"/>
    <p:sldId id="261" r:id="rId7"/>
    <p:sldId id="262" r:id="rId8"/>
    <p:sldId id="263" r:id="rId9"/>
    <p:sldId id="264" r:id="rId10"/>
    <p:sldId id="270" r:id="rId11"/>
    <p:sldId id="266" r:id="rId12"/>
    <p:sldId id="269" r:id="rId13"/>
    <p:sldId id="265" r:id="rId14"/>
    <p:sldId id="267" r:id="rId15"/>
    <p:sldId id="272"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snapToGrid="0">
      <p:cViewPr varScale="1">
        <p:scale>
          <a:sx n="69" d="100"/>
          <a:sy n="69"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CA06FF-4DC3-43C0-B6D5-CC27A53D8E2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384718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CA06FF-4DC3-43C0-B6D5-CC27A53D8E2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57099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CA06FF-4DC3-43C0-B6D5-CC27A53D8E2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116153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CA06FF-4DC3-43C0-B6D5-CC27A53D8E2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390483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CA06FF-4DC3-43C0-B6D5-CC27A53D8E2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162729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CA06FF-4DC3-43C0-B6D5-CC27A53D8E2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92191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CA06FF-4DC3-43C0-B6D5-CC27A53D8E27}"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208704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CA06FF-4DC3-43C0-B6D5-CC27A53D8E27}"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425004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A06FF-4DC3-43C0-B6D5-CC27A53D8E27}"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371508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A06FF-4DC3-43C0-B6D5-CC27A53D8E2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100355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A06FF-4DC3-43C0-B6D5-CC27A53D8E2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404FA-7732-472F-B4DA-7EFFFAC8419D}" type="slidenum">
              <a:rPr lang="en-US" smtClean="0"/>
              <a:t>‹#›</a:t>
            </a:fld>
            <a:endParaRPr lang="en-US"/>
          </a:p>
        </p:txBody>
      </p:sp>
    </p:spTree>
    <p:extLst>
      <p:ext uri="{BB962C8B-B14F-4D97-AF65-F5344CB8AC3E}">
        <p14:creationId xmlns:p14="http://schemas.microsoft.com/office/powerpoint/2010/main" val="1137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A06FF-4DC3-43C0-B6D5-CC27A53D8E27}" type="datetimeFigureOut">
              <a:rPr lang="en-US" smtClean="0"/>
              <a:t>9/27/2019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404FA-7732-472F-B4DA-7EFFFAC8419D}" type="slidenum">
              <a:rPr lang="en-US" smtClean="0"/>
              <a:t>‹#›</a:t>
            </a:fld>
            <a:endParaRPr lang="en-US"/>
          </a:p>
        </p:txBody>
      </p:sp>
    </p:spTree>
    <p:extLst>
      <p:ext uri="{BB962C8B-B14F-4D97-AF65-F5344CB8AC3E}">
        <p14:creationId xmlns:p14="http://schemas.microsoft.com/office/powerpoint/2010/main" val="206723746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Indexes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2900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Filtered Index</a:t>
            </a:r>
            <a:endParaRPr lang="en-US" dirty="0"/>
          </a:p>
        </p:txBody>
      </p:sp>
      <p:sp>
        <p:nvSpPr>
          <p:cNvPr id="5" name="Content Placeholder 4"/>
          <p:cNvSpPr>
            <a:spLocks noGrp="1"/>
          </p:cNvSpPr>
          <p:nvPr>
            <p:ph idx="1"/>
          </p:nvPr>
        </p:nvSpPr>
        <p:spPr/>
        <p:txBody>
          <a:bodyPr>
            <a:normAutofit/>
          </a:bodyPr>
          <a:lstStyle/>
          <a:p>
            <a:r>
              <a:rPr lang="en-US" sz="2200" dirty="0" smtClean="0"/>
              <a:t>Filtered index (</a:t>
            </a:r>
            <a:r>
              <a:rPr lang="en-US" sz="2200" dirty="0" err="1" smtClean="0"/>
              <a:t>i.E.</a:t>
            </a:r>
            <a:r>
              <a:rPr lang="en-US" sz="2200" dirty="0" smtClean="0"/>
              <a:t> Index with where clause) is one of the new feature introduced in </a:t>
            </a:r>
            <a:r>
              <a:rPr lang="en-US" sz="2200" dirty="0" err="1" smtClean="0"/>
              <a:t>sql</a:t>
            </a:r>
            <a:r>
              <a:rPr lang="en-US" sz="2200" dirty="0" smtClean="0"/>
              <a:t> server 2008. It is a non-clustered index, which can be used to index only subset of the records of a table. As it will have only the subset of the records, so the storage size will be less and hence they perform better from performance perspective compared to the classic non-clustered indexes.</a:t>
            </a:r>
          </a:p>
          <a:p>
            <a:endParaRPr lang="en-US" sz="2200" dirty="0"/>
          </a:p>
          <a:p>
            <a:pPr marL="0" indent="0">
              <a:buNone/>
            </a:pPr>
            <a:r>
              <a:rPr lang="en-US" sz="2200" dirty="0" smtClean="0"/>
              <a:t>    SYNTAX:-</a:t>
            </a:r>
          </a:p>
          <a:p>
            <a:pPr marL="0" indent="0">
              <a:buNone/>
            </a:pPr>
            <a:r>
              <a:rPr lang="en-US" dirty="0" smtClean="0"/>
              <a:t>  CREATE </a:t>
            </a:r>
            <a:r>
              <a:rPr lang="en-US" dirty="0"/>
              <a:t>CLUSTERED INDEX </a:t>
            </a:r>
            <a:r>
              <a:rPr lang="en-US" dirty="0" smtClean="0"/>
              <a:t>CIX_ID </a:t>
            </a:r>
            <a:r>
              <a:rPr lang="en-US" dirty="0"/>
              <a:t>ON </a:t>
            </a:r>
            <a:r>
              <a:rPr lang="en-US" dirty="0" err="1" smtClean="0"/>
              <a:t>TableUser</a:t>
            </a:r>
            <a:r>
              <a:rPr lang="en-US" dirty="0" smtClean="0"/>
              <a:t> (</a:t>
            </a:r>
            <a:r>
              <a:rPr lang="en-US" dirty="0"/>
              <a:t>ID</a:t>
            </a:r>
            <a:r>
              <a:rPr lang="en-US" dirty="0" smtClean="0"/>
              <a:t>) WHERE NAME IS           NOT NULL;</a:t>
            </a:r>
            <a:endParaRPr lang="en-US" dirty="0"/>
          </a:p>
          <a:p>
            <a:endParaRPr lang="en-US" sz="2200" dirty="0"/>
          </a:p>
        </p:txBody>
      </p:sp>
    </p:spTree>
    <p:extLst>
      <p:ext uri="{BB962C8B-B14F-4D97-AF65-F5344CB8AC3E}">
        <p14:creationId xmlns:p14="http://schemas.microsoft.com/office/powerpoint/2010/main" val="500250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 Index</a:t>
            </a:r>
            <a:endParaRPr lang="en-US" dirty="0"/>
          </a:p>
        </p:txBody>
      </p:sp>
      <p:sp>
        <p:nvSpPr>
          <p:cNvPr id="3" name="Content Placeholder 2"/>
          <p:cNvSpPr>
            <a:spLocks noGrp="1"/>
          </p:cNvSpPr>
          <p:nvPr>
            <p:ph idx="1"/>
          </p:nvPr>
        </p:nvSpPr>
        <p:spPr/>
        <p:txBody>
          <a:bodyPr/>
          <a:lstStyle/>
          <a:p>
            <a:r>
              <a:rPr lang="en-US" sz="2200" dirty="0" smtClean="0"/>
              <a:t>Using on ‘include’ clause in non-clustered index provides the ability to cover additional columns in a query select list without needing to access a clustered index to access those columns. Therefore, index can be utilized by wider queries incurring additional key or row ID lookup.</a:t>
            </a:r>
          </a:p>
          <a:p>
            <a:endParaRPr lang="en-US" dirty="0"/>
          </a:p>
          <a:p>
            <a:pPr marL="0" indent="0">
              <a:buNone/>
            </a:pPr>
            <a:r>
              <a:rPr lang="en-US" sz="2200" dirty="0" smtClean="0"/>
              <a:t>SYNTAX:-</a:t>
            </a:r>
          </a:p>
          <a:p>
            <a:pPr marL="0" indent="0">
              <a:buNone/>
            </a:pPr>
            <a:r>
              <a:rPr lang="en-US" dirty="0" smtClean="0"/>
              <a:t>  CREATE NONCLUSTERED INDEX CIX_ID ON </a:t>
            </a:r>
            <a:r>
              <a:rPr lang="en-US" dirty="0" err="1" smtClean="0"/>
              <a:t>TableUser</a:t>
            </a:r>
            <a:r>
              <a:rPr lang="en-US" dirty="0" smtClean="0"/>
              <a:t> (ID) INCLUDE(NAME);</a:t>
            </a:r>
          </a:p>
          <a:p>
            <a:endParaRPr lang="en-US" dirty="0"/>
          </a:p>
        </p:txBody>
      </p:sp>
    </p:spTree>
    <p:extLst>
      <p:ext uri="{BB962C8B-B14F-4D97-AF65-F5344CB8AC3E}">
        <p14:creationId xmlns:p14="http://schemas.microsoft.com/office/powerpoint/2010/main" val="314611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and Row ID Lookup</a:t>
            </a:r>
            <a:endParaRPr lang="en-US" dirty="0"/>
          </a:p>
        </p:txBody>
      </p:sp>
      <p:pic>
        <p:nvPicPr>
          <p:cNvPr id="6"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25962" t="62144" r="1282" b="9350"/>
          <a:stretch/>
        </p:blipFill>
        <p:spPr bwMode="auto">
          <a:xfrm>
            <a:off x="713510" y="4635058"/>
            <a:ext cx="10515600" cy="2085271"/>
          </a:xfrm>
          <a:prstGeom prst="rect">
            <a:avLst/>
          </a:prstGeom>
          <a:ln>
            <a:noFill/>
          </a:ln>
          <a:extLst>
            <a:ext uri="{53640926-AAD7-44D8-BBD7-CCE9431645EC}">
              <a14:shadowObscured xmlns:a14="http://schemas.microsoft.com/office/drawing/2010/main"/>
            </a:ext>
          </a:extLst>
        </p:spPr>
      </p:pic>
      <p:pic>
        <p:nvPicPr>
          <p:cNvPr id="4" name="Content Placeholder 6"/>
          <p:cNvPicPr>
            <a:picLocks noChangeAspect="1"/>
          </p:cNvPicPr>
          <p:nvPr/>
        </p:nvPicPr>
        <p:blipFill rotWithShape="1">
          <a:blip r:embed="rId3" cstate="print">
            <a:extLst>
              <a:ext uri="{28A0092B-C50C-407E-A947-70E740481C1C}">
                <a14:useLocalDpi xmlns:a14="http://schemas.microsoft.com/office/drawing/2010/main" val="0"/>
              </a:ext>
            </a:extLst>
          </a:blip>
          <a:srcRect l="25887" t="62429" r="14398" b="7972"/>
          <a:stretch/>
        </p:blipFill>
        <p:spPr>
          <a:xfrm>
            <a:off x="713510" y="2274262"/>
            <a:ext cx="10515600" cy="2117629"/>
          </a:xfrm>
          <a:prstGeom prst="rect">
            <a:avLst/>
          </a:prstGeom>
        </p:spPr>
      </p:pic>
    </p:spTree>
    <p:extLst>
      <p:ext uri="{BB962C8B-B14F-4D97-AF65-F5344CB8AC3E}">
        <p14:creationId xmlns:p14="http://schemas.microsoft.com/office/powerpoint/2010/main" val="53983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 </a:t>
            </a:r>
            <a:endParaRPr lang="en-US" dirty="0"/>
          </a:p>
        </p:txBody>
      </p:sp>
      <p:sp>
        <p:nvSpPr>
          <p:cNvPr id="3" name="Content Placeholder 2"/>
          <p:cNvSpPr>
            <a:spLocks noGrp="1"/>
          </p:cNvSpPr>
          <p:nvPr>
            <p:ph idx="1"/>
          </p:nvPr>
        </p:nvSpPr>
        <p:spPr/>
        <p:txBody>
          <a:bodyPr>
            <a:normAutofit/>
          </a:bodyPr>
          <a:lstStyle/>
          <a:p>
            <a:r>
              <a:rPr lang="en-US" sz="2200" dirty="0" smtClean="0"/>
              <a:t>In </a:t>
            </a:r>
            <a:r>
              <a:rPr lang="en-US" sz="2200" dirty="0" err="1" smtClean="0"/>
              <a:t>sql</a:t>
            </a:r>
            <a:r>
              <a:rPr lang="en-US" sz="2200" dirty="0" smtClean="0"/>
              <a:t> server 2012 the new type index introduce </a:t>
            </a:r>
            <a:r>
              <a:rPr lang="en-US" sz="2200" dirty="0" err="1" smtClean="0"/>
              <a:t>columnstore</a:t>
            </a:r>
            <a:r>
              <a:rPr lang="en-US" sz="2200" dirty="0" smtClean="0"/>
              <a:t> index.</a:t>
            </a:r>
          </a:p>
          <a:p>
            <a:r>
              <a:rPr lang="en-US" sz="2200" dirty="0" smtClean="0"/>
              <a:t>The column-store index is a feature in which the data will be physically organized in columnar data format, unlike traditional row-store technology, with the row-wise format, that is used for storing, managing and retrieving large data using a columnar data format.</a:t>
            </a:r>
          </a:p>
          <a:p>
            <a:r>
              <a:rPr lang="en-US" sz="2200" dirty="0" smtClean="0"/>
              <a:t>The column-store technology, allows you to gain 10x query performance enhancement over the traditional row-wise technology. It also provides you with high level of data compression, reducing the storage required in your data warehouse.</a:t>
            </a:r>
          </a:p>
          <a:p>
            <a:r>
              <a:rPr lang="en-US" sz="2200" dirty="0" smtClean="0"/>
              <a:t> The column-store index performance gain comes from the fact that we usually select a few columns from our table.</a:t>
            </a:r>
            <a:endParaRPr lang="en-US" sz="2200" dirty="0"/>
          </a:p>
        </p:txBody>
      </p:sp>
    </p:spTree>
    <p:extLst>
      <p:ext uri="{BB962C8B-B14F-4D97-AF65-F5344CB8AC3E}">
        <p14:creationId xmlns:p14="http://schemas.microsoft.com/office/powerpoint/2010/main" val="1621755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vs Column fashion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844" y="1825625"/>
            <a:ext cx="8540312" cy="4351338"/>
          </a:xfrm>
        </p:spPr>
      </p:pic>
    </p:spTree>
    <p:extLst>
      <p:ext uri="{BB962C8B-B14F-4D97-AF65-F5344CB8AC3E}">
        <p14:creationId xmlns:p14="http://schemas.microsoft.com/office/powerpoint/2010/main" val="1224951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When to use Index</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sz="2200" dirty="0" smtClean="0"/>
              <a:t>Create indexes on columns that will be frequently searched against.</a:t>
            </a:r>
          </a:p>
          <a:p>
            <a:pPr lvl="0"/>
            <a:r>
              <a:rPr lang="en-US" sz="2200" dirty="0" smtClean="0"/>
              <a:t>An index helps to speed up select queries and where clause, but it slows down data input, with the update and the insert statements. </a:t>
            </a:r>
          </a:p>
          <a:p>
            <a:pPr lvl="0"/>
            <a:r>
              <a:rPr lang="en-US" sz="2200" dirty="0" smtClean="0"/>
              <a:t>Indexes can be created or dropped with no effect on the data.</a:t>
            </a:r>
          </a:p>
          <a:p>
            <a:pPr lvl="0"/>
            <a:r>
              <a:rPr lang="en-US" sz="2200" dirty="0" smtClean="0"/>
              <a:t>Indexes are automatically created when primary key and unique constraints are defined on a table.</a:t>
            </a:r>
          </a:p>
          <a:p>
            <a:endParaRPr lang="en-US" dirty="0"/>
          </a:p>
        </p:txBody>
      </p:sp>
    </p:spTree>
    <p:extLst>
      <p:ext uri="{BB962C8B-B14F-4D97-AF65-F5344CB8AC3E}">
        <p14:creationId xmlns:p14="http://schemas.microsoft.com/office/powerpoint/2010/main" val="4270736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When indexes should be avoided?</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sz="2200" dirty="0" smtClean="0"/>
              <a:t>Indexes should not be used on small tables.</a:t>
            </a:r>
          </a:p>
          <a:p>
            <a:pPr lvl="0"/>
            <a:r>
              <a:rPr lang="en-US" sz="2200" dirty="0" smtClean="0"/>
              <a:t>Tables that have frequent, large batch update or insert operations.</a:t>
            </a:r>
          </a:p>
          <a:p>
            <a:pPr lvl="0"/>
            <a:r>
              <a:rPr lang="en-US" sz="2200" dirty="0" smtClean="0"/>
              <a:t>Indexes should not be used on columns that contain a high number of null values.</a:t>
            </a:r>
          </a:p>
          <a:p>
            <a:pPr lvl="0"/>
            <a:r>
              <a:rPr lang="en-US" sz="2200" dirty="0" smtClean="0"/>
              <a:t>Columns that are frequently manipulated should not be indexed.</a:t>
            </a:r>
          </a:p>
          <a:p>
            <a:endParaRPr lang="en-US" sz="2200" dirty="0"/>
          </a:p>
        </p:txBody>
      </p:sp>
    </p:spTree>
    <p:extLst>
      <p:ext uri="{BB962C8B-B14F-4D97-AF65-F5344CB8AC3E}">
        <p14:creationId xmlns:p14="http://schemas.microsoft.com/office/powerpoint/2010/main" val="4046709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Index Part-1</a:t>
            </a:r>
            <a:endParaRPr lang="en-US" dirty="0"/>
          </a:p>
        </p:txBody>
      </p:sp>
      <p:sp>
        <p:nvSpPr>
          <p:cNvPr id="3" name="Content Placeholder 2"/>
          <p:cNvSpPr>
            <a:spLocks noGrp="1"/>
          </p:cNvSpPr>
          <p:nvPr>
            <p:ph idx="1"/>
          </p:nvPr>
        </p:nvSpPr>
        <p:spPr/>
        <p:txBody>
          <a:bodyPr>
            <a:noAutofit/>
          </a:bodyPr>
          <a:lstStyle/>
          <a:p>
            <a:pPr marL="0" indent="0">
              <a:buNone/>
            </a:pPr>
            <a:r>
              <a:rPr lang="en-US" sz="2200" b="1" dirty="0" smtClean="0"/>
              <a:t>Rebuild Process:-</a:t>
            </a:r>
          </a:p>
          <a:p>
            <a:r>
              <a:rPr lang="en-US" sz="2200" dirty="0" smtClean="0"/>
              <a:t>Rebuild drops the existing index and recreate a brand new index.</a:t>
            </a:r>
          </a:p>
          <a:p>
            <a:r>
              <a:rPr lang="en-US" sz="2200" dirty="0" smtClean="0"/>
              <a:t>Rebuild can run in parallel (enterprise/developer version only), this is a great feature for large table/indexes, so it leverage all </a:t>
            </a:r>
            <a:r>
              <a:rPr lang="en-US" sz="2200" dirty="0" err="1" smtClean="0"/>
              <a:t>cpus</a:t>
            </a:r>
            <a:r>
              <a:rPr lang="en-US" sz="2200" dirty="0" smtClean="0"/>
              <a:t> and perform the operation faster.</a:t>
            </a:r>
          </a:p>
          <a:p>
            <a:r>
              <a:rPr lang="en-US" sz="2200" dirty="0" smtClean="0"/>
              <a:t>Since rebuild creates a fresh index, thus it creates new and fresh statistics on the underlying index.</a:t>
            </a:r>
          </a:p>
          <a:p>
            <a:r>
              <a:rPr lang="en-US" sz="2200" dirty="0" smtClean="0"/>
              <a:t>If rebuild is performed offline then the index is not available until the rebuild process has completed, and to perform the online rebuild you should have enterprise/developer edition only.</a:t>
            </a:r>
          </a:p>
          <a:p>
            <a:r>
              <a:rPr lang="en-US" sz="2200" dirty="0" smtClean="0"/>
              <a:t>The rebuild is an atomic operation, means if you cancel it in between, it will stop and reflect no changes.</a:t>
            </a:r>
          </a:p>
          <a:p>
            <a:pPr algn="r"/>
            <a:r>
              <a:rPr lang="en-US" sz="2200" dirty="0"/>
              <a:t> </a:t>
            </a:r>
            <a:r>
              <a:rPr lang="en-US" sz="2200" dirty="0" smtClean="0"/>
              <a:t>                     continue….</a:t>
            </a:r>
            <a:endParaRPr lang="en-US" sz="2200" dirty="0"/>
          </a:p>
        </p:txBody>
      </p:sp>
    </p:spTree>
    <p:extLst>
      <p:ext uri="{BB962C8B-B14F-4D97-AF65-F5344CB8AC3E}">
        <p14:creationId xmlns:p14="http://schemas.microsoft.com/office/powerpoint/2010/main" val="3790230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Index Part-2</a:t>
            </a:r>
            <a:endParaRPr lang="en-US" dirty="0"/>
          </a:p>
        </p:txBody>
      </p:sp>
      <p:sp>
        <p:nvSpPr>
          <p:cNvPr id="3" name="Content Placeholder 2"/>
          <p:cNvSpPr>
            <a:spLocks noGrp="1"/>
          </p:cNvSpPr>
          <p:nvPr>
            <p:ph idx="1"/>
          </p:nvPr>
        </p:nvSpPr>
        <p:spPr>
          <a:xfrm>
            <a:off x="838200" y="1825624"/>
            <a:ext cx="10515600" cy="4782993"/>
          </a:xfrm>
        </p:spPr>
        <p:txBody>
          <a:bodyPr>
            <a:noAutofit/>
          </a:bodyPr>
          <a:lstStyle/>
          <a:p>
            <a:pPr marL="0" indent="0">
              <a:buNone/>
            </a:pPr>
            <a:r>
              <a:rPr lang="en-US" sz="2000" b="1" dirty="0" smtClean="0"/>
              <a:t>Reorganize</a:t>
            </a:r>
            <a:r>
              <a:rPr lang="en-US" sz="2200" b="1" dirty="0" smtClean="0"/>
              <a:t> Process:-</a:t>
            </a:r>
          </a:p>
          <a:p>
            <a:r>
              <a:rPr lang="en-US" sz="2400" dirty="0" smtClean="0"/>
              <a:t>It does not drop the index, it just shuffled the leaf pages to remove the fragmentation.</a:t>
            </a:r>
          </a:p>
          <a:p>
            <a:r>
              <a:rPr lang="en-US" sz="2400" dirty="0" smtClean="0"/>
              <a:t>Always single threaded operation.</a:t>
            </a:r>
          </a:p>
          <a:p>
            <a:r>
              <a:rPr lang="en-US" sz="2400" dirty="0" smtClean="0"/>
              <a:t>Reorganized always perform online, thus there is no downtime irrespective of the version and edition of </a:t>
            </a:r>
            <a:r>
              <a:rPr lang="en-US" sz="2400" dirty="0" err="1" smtClean="0"/>
              <a:t>sql</a:t>
            </a:r>
            <a:r>
              <a:rPr lang="en-US" sz="2400" dirty="0" smtClean="0"/>
              <a:t> server.</a:t>
            </a:r>
          </a:p>
          <a:p>
            <a:r>
              <a:rPr lang="en-US" sz="2400" dirty="0" smtClean="0"/>
              <a:t>A non atomic process, even if you stop the reorganize process in between the operation, it can start from where it left.</a:t>
            </a:r>
          </a:p>
          <a:p>
            <a:r>
              <a:rPr lang="en-US" sz="2400" dirty="0" smtClean="0"/>
              <a:t>If the index is never reorganized, then it can generate lots of logs record because it is fully logged operation.</a:t>
            </a:r>
          </a:p>
          <a:p>
            <a:pPr marL="0" indent="0" algn="r">
              <a:buNone/>
            </a:pPr>
            <a:endParaRPr lang="en-US" sz="2200" dirty="0"/>
          </a:p>
        </p:txBody>
      </p:sp>
    </p:spTree>
    <p:extLst>
      <p:ext uri="{BB962C8B-B14F-4D97-AF65-F5344CB8AC3E}">
        <p14:creationId xmlns:p14="http://schemas.microsoft.com/office/powerpoint/2010/main" val="2544288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Index overview</a:t>
            </a:r>
          </a:p>
          <a:p>
            <a:r>
              <a:rPr lang="en-US" dirty="0" smtClean="0"/>
              <a:t>How </a:t>
            </a:r>
            <a:r>
              <a:rPr lang="en-US" dirty="0" smtClean="0"/>
              <a:t>index make search faster</a:t>
            </a:r>
            <a:endParaRPr lang="en-US" dirty="0" smtClean="0"/>
          </a:p>
          <a:p>
            <a:r>
              <a:rPr lang="en-US" dirty="0" smtClean="0"/>
              <a:t>Types of indexes</a:t>
            </a:r>
          </a:p>
          <a:p>
            <a:pPr lvl="1"/>
            <a:r>
              <a:rPr lang="en-US" dirty="0" smtClean="0"/>
              <a:t>Clustered</a:t>
            </a:r>
          </a:p>
          <a:p>
            <a:pPr lvl="1"/>
            <a:r>
              <a:rPr lang="en-US" dirty="0" smtClean="0"/>
              <a:t>Non-Clustered</a:t>
            </a:r>
          </a:p>
          <a:p>
            <a:pPr lvl="1"/>
            <a:r>
              <a:rPr lang="en-US" dirty="0" smtClean="0"/>
              <a:t>Composite</a:t>
            </a:r>
          </a:p>
          <a:p>
            <a:pPr lvl="1"/>
            <a:r>
              <a:rPr lang="en-US" dirty="0" smtClean="0"/>
              <a:t>Filtered</a:t>
            </a:r>
          </a:p>
          <a:p>
            <a:pPr lvl="1"/>
            <a:r>
              <a:rPr lang="en-US" dirty="0" smtClean="0"/>
              <a:t>Covering</a:t>
            </a:r>
          </a:p>
          <a:p>
            <a:pPr lvl="1"/>
            <a:r>
              <a:rPr lang="en-US" dirty="0" smtClean="0"/>
              <a:t>Column-Store</a:t>
            </a:r>
          </a:p>
          <a:p>
            <a:r>
              <a:rPr lang="en-US" dirty="0" smtClean="0"/>
              <a:t>Row vs Column fashion</a:t>
            </a:r>
          </a:p>
          <a:p>
            <a:r>
              <a:rPr lang="en-US" dirty="0" smtClean="0"/>
              <a:t>Pros and Cons</a:t>
            </a:r>
          </a:p>
          <a:p>
            <a:r>
              <a:rPr lang="en-US" dirty="0" smtClean="0"/>
              <a:t>Maintaining </a:t>
            </a:r>
            <a:r>
              <a:rPr lang="en-US" dirty="0" smtClean="0"/>
              <a:t>Indexes</a:t>
            </a:r>
          </a:p>
          <a:p>
            <a:pPr marL="0" indent="0">
              <a:buNone/>
            </a:pPr>
            <a:endParaRPr lang="en-US" dirty="0"/>
          </a:p>
        </p:txBody>
      </p:sp>
    </p:spTree>
    <p:extLst>
      <p:ext uri="{BB962C8B-B14F-4D97-AF65-F5344CB8AC3E}">
        <p14:creationId xmlns:p14="http://schemas.microsoft.com/office/powerpoint/2010/main" val="3362106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Index Overview</a:t>
            </a:r>
            <a:endParaRPr lang="en-US" u="sng" dirty="0"/>
          </a:p>
        </p:txBody>
      </p:sp>
      <p:sp>
        <p:nvSpPr>
          <p:cNvPr id="3" name="Content Placeholder 2"/>
          <p:cNvSpPr>
            <a:spLocks noGrp="1"/>
          </p:cNvSpPr>
          <p:nvPr>
            <p:ph idx="1"/>
          </p:nvPr>
        </p:nvSpPr>
        <p:spPr/>
        <p:txBody>
          <a:bodyPr>
            <a:normAutofit fontScale="77500" lnSpcReduction="20000"/>
          </a:bodyPr>
          <a:lstStyle/>
          <a:p>
            <a:pPr lvl="0"/>
            <a:r>
              <a:rPr lang="en-US" dirty="0" smtClean="0"/>
              <a:t>To facilitate quick retrieval of data from database, </a:t>
            </a:r>
            <a:r>
              <a:rPr lang="en-US" dirty="0" err="1" smtClean="0"/>
              <a:t>sql</a:t>
            </a:r>
            <a:r>
              <a:rPr lang="en-US" dirty="0" smtClean="0"/>
              <a:t> server  provides the indexing feature.</a:t>
            </a:r>
          </a:p>
          <a:p>
            <a:pPr lvl="0"/>
            <a:r>
              <a:rPr lang="en-US" dirty="0" smtClean="0"/>
              <a:t>An index in </a:t>
            </a:r>
            <a:r>
              <a:rPr lang="en-US" dirty="0" err="1" smtClean="0"/>
              <a:t>sql</a:t>
            </a:r>
            <a:r>
              <a:rPr lang="en-US" dirty="0" smtClean="0"/>
              <a:t> server database contains information that allows you find specific data without scanning through the entire table.</a:t>
            </a:r>
          </a:p>
          <a:p>
            <a:pPr lvl="0"/>
            <a:r>
              <a:rPr lang="en-US" dirty="0" smtClean="0"/>
              <a:t> Indexes are created on tables and views.</a:t>
            </a:r>
          </a:p>
          <a:p>
            <a:pPr lvl="0"/>
            <a:r>
              <a:rPr lang="en-US" dirty="0" smtClean="0"/>
              <a:t> Index on a table or a view, is very similar to an index that we find in a book.</a:t>
            </a:r>
          </a:p>
          <a:p>
            <a:pPr lvl="0"/>
            <a:r>
              <a:rPr lang="en-US" dirty="0" smtClean="0"/>
              <a:t>In fact, the existence of the right indexes, can improve the perform query. If there is no index to help the query, then query engine, checks every row in the table from the beginning to end. This is called as tables scan is very bad for performance. </a:t>
            </a:r>
          </a:p>
          <a:p>
            <a:pPr lvl="0"/>
            <a:r>
              <a:rPr lang="en-US" dirty="0" err="1" smtClean="0"/>
              <a:t>Sp</a:t>
            </a:r>
            <a:r>
              <a:rPr lang="en-US" dirty="0" err="1"/>
              <a:t>_</a:t>
            </a:r>
            <a:r>
              <a:rPr lang="en-US" dirty="0" err="1" smtClean="0"/>
              <a:t>helpindex</a:t>
            </a:r>
            <a:r>
              <a:rPr lang="en-US" dirty="0" smtClean="0"/>
              <a:t> </a:t>
            </a:r>
            <a:r>
              <a:rPr lang="en-US" dirty="0" smtClean="0"/>
              <a:t>system stored procedure to view the index on a table.</a:t>
            </a:r>
          </a:p>
          <a:p>
            <a:r>
              <a:rPr lang="en-US" dirty="0" smtClean="0"/>
              <a:t>We can have only </a:t>
            </a:r>
            <a:r>
              <a:rPr lang="en-US" dirty="0" smtClean="0"/>
              <a:t>1 </a:t>
            </a:r>
            <a:r>
              <a:rPr lang="en-US" dirty="0" smtClean="0"/>
              <a:t>clustered </a:t>
            </a:r>
            <a:r>
              <a:rPr lang="en-US" dirty="0" smtClean="0"/>
              <a:t>and 999 non-clustered index in </a:t>
            </a:r>
            <a:r>
              <a:rPr lang="en-US" dirty="0" smtClean="0"/>
              <a:t>one table, but we can have one clustered index on multiple columns, and that type of index is called composite index.</a:t>
            </a:r>
            <a:endParaRPr lang="en-US" dirty="0"/>
          </a:p>
        </p:txBody>
      </p:sp>
    </p:spTree>
    <p:extLst>
      <p:ext uri="{BB962C8B-B14F-4D97-AF65-F5344CB8AC3E}">
        <p14:creationId xmlns:p14="http://schemas.microsoft.com/office/powerpoint/2010/main" val="125301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Index Make Search Faster</a:t>
            </a:r>
            <a:endParaRPr lang="en-US" dirty="0"/>
          </a:p>
        </p:txBody>
      </p:sp>
      <p:sp>
        <p:nvSpPr>
          <p:cNvPr id="3" name="Text Placeholder 2"/>
          <p:cNvSpPr>
            <a:spLocks noGrp="1"/>
          </p:cNvSpPr>
          <p:nvPr>
            <p:ph type="body" idx="1"/>
          </p:nvPr>
        </p:nvSpPr>
        <p:spPr/>
        <p:txBody>
          <a:bodyPr/>
          <a:lstStyle/>
          <a:p>
            <a:r>
              <a:rPr lang="en-US" dirty="0" smtClean="0"/>
              <a:t>       Table Scan(Without </a:t>
            </a:r>
            <a:r>
              <a:rPr lang="en-US" dirty="0"/>
              <a:t>I</a:t>
            </a:r>
            <a:r>
              <a:rPr lang="en-US" dirty="0" smtClean="0"/>
              <a:t>ndex)</a:t>
            </a:r>
            <a:endParaRPr lang="en-US" dirty="0"/>
          </a:p>
        </p:txBody>
      </p:sp>
      <p:pic>
        <p:nvPicPr>
          <p:cNvPr id="7" name="Content Placeholder 6" descr="C:\Users\gaugupta13\Pictures\Screenshots\Screenshot (30).png"/>
          <p:cNvPicPr>
            <a:picLocks noGrp="1"/>
          </p:cNvPicPr>
          <p:nvPr>
            <p:ph sz="half" idx="2"/>
          </p:nvPr>
        </p:nvPicPr>
        <p:blipFill rotWithShape="1">
          <a:blip r:embed="rId2" cstate="print">
            <a:extLst>
              <a:ext uri="{28A0092B-C50C-407E-A947-70E740481C1C}">
                <a14:useLocalDpi xmlns:a14="http://schemas.microsoft.com/office/drawing/2010/main" val="0"/>
              </a:ext>
            </a:extLst>
          </a:blip>
          <a:srcRect l="-1603" t="-8837" r="1603" b="8837"/>
          <a:stretch/>
        </p:blipFill>
        <p:spPr bwMode="auto">
          <a:xfrm>
            <a:off x="839789" y="2897450"/>
            <a:ext cx="3843048" cy="2769060"/>
          </a:xfrm>
          <a:prstGeom prst="rect">
            <a:avLst/>
          </a:prstGeom>
          <a:noFill/>
          <a:ln>
            <a:noFill/>
          </a:ln>
          <a:extLst>
            <a:ext uri="{53640926-AAD7-44D8-BBD7-CCE9431645EC}">
              <a14:shadowObscured xmlns:a14="http://schemas.microsoft.com/office/drawing/2010/main"/>
            </a:ext>
          </a:extLst>
        </p:spPr>
      </p:pic>
      <p:sp>
        <p:nvSpPr>
          <p:cNvPr id="5" name="Text Placeholder 4"/>
          <p:cNvSpPr>
            <a:spLocks noGrp="1"/>
          </p:cNvSpPr>
          <p:nvPr>
            <p:ph type="body" sz="quarter" idx="3"/>
          </p:nvPr>
        </p:nvSpPr>
        <p:spPr/>
        <p:txBody>
          <a:bodyPr/>
          <a:lstStyle/>
          <a:p>
            <a:r>
              <a:rPr lang="en-US" dirty="0" smtClean="0"/>
              <a:t>Index B-Tree Structure (Index Seek)</a:t>
            </a:r>
            <a:endParaRPr lang="en-US" dirty="0"/>
          </a:p>
        </p:txBody>
      </p:sp>
      <p:pic>
        <p:nvPicPr>
          <p:cNvPr id="13" name="Content Placeholder 12"/>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tretch/>
        </p:blipFill>
        <p:spPr>
          <a:xfrm>
            <a:off x="6352987" y="2992329"/>
            <a:ext cx="4821614" cy="2710080"/>
          </a:xfrm>
          <a:prstGeom prst="rect">
            <a:avLst/>
          </a:prstGeom>
        </p:spPr>
      </p:pic>
    </p:spTree>
    <p:extLst>
      <p:ext uri="{BB962C8B-B14F-4D97-AF65-F5344CB8AC3E}">
        <p14:creationId xmlns:p14="http://schemas.microsoft.com/office/powerpoint/2010/main" val="1314843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US" dirty="0"/>
          </a:p>
        </p:txBody>
      </p:sp>
      <p:sp>
        <p:nvSpPr>
          <p:cNvPr id="3" name="Content Placeholder 2"/>
          <p:cNvSpPr>
            <a:spLocks noGrp="1"/>
          </p:cNvSpPr>
          <p:nvPr>
            <p:ph idx="1"/>
          </p:nvPr>
        </p:nvSpPr>
        <p:spPr/>
        <p:txBody>
          <a:bodyPr>
            <a:normAutofit/>
          </a:bodyPr>
          <a:lstStyle/>
          <a:p>
            <a:pPr lvl="0"/>
            <a:r>
              <a:rPr lang="en-US" sz="2200" dirty="0" smtClean="0"/>
              <a:t>A clustered index causes records to be physically stored in a sorted or sequential order.</a:t>
            </a:r>
          </a:p>
          <a:p>
            <a:pPr lvl="0"/>
            <a:r>
              <a:rPr lang="en-US" sz="2200" dirty="0" smtClean="0"/>
              <a:t>A clustered index determines the actual order in which data is stored in the database. Hence, you can create only one clustered index in a table.</a:t>
            </a:r>
          </a:p>
          <a:p>
            <a:pPr lvl="0"/>
            <a:r>
              <a:rPr lang="en-US" sz="2200" dirty="0" smtClean="0"/>
              <a:t>Clustered index is as same as dictionary where the data is arranged by alphabetical order.</a:t>
            </a:r>
          </a:p>
          <a:p>
            <a:r>
              <a:rPr lang="en-US" sz="2200" dirty="0" smtClean="0"/>
              <a:t>A clustered index can improve the performance of data retrieval.</a:t>
            </a:r>
          </a:p>
          <a:p>
            <a:r>
              <a:rPr lang="en-US" sz="2200" dirty="0" smtClean="0"/>
              <a:t>Does not required additional disk space.</a:t>
            </a:r>
          </a:p>
          <a:p>
            <a:r>
              <a:rPr lang="en-US" sz="2200" dirty="0" smtClean="0"/>
              <a:t>Use numeric data type as compared to text data type, it will reduce logical reads.</a:t>
            </a:r>
          </a:p>
          <a:p>
            <a:pPr marL="0" indent="0">
              <a:buNone/>
            </a:pPr>
            <a:r>
              <a:rPr lang="en-US" sz="2200" dirty="0" smtClean="0"/>
              <a:t>SYNTAX:-</a:t>
            </a:r>
          </a:p>
          <a:p>
            <a:pPr marL="0" indent="0">
              <a:buNone/>
            </a:pPr>
            <a:r>
              <a:rPr lang="en-US" sz="2400" dirty="0" smtClean="0"/>
              <a:t>CREATE CLUSTERED INDEX CIX_ID ON </a:t>
            </a:r>
            <a:r>
              <a:rPr lang="en-US" sz="2400" dirty="0" err="1" smtClean="0"/>
              <a:t>TableUser</a:t>
            </a:r>
            <a:r>
              <a:rPr lang="en-US" sz="2400" dirty="0" smtClean="0"/>
              <a:t> (ID);</a:t>
            </a:r>
          </a:p>
          <a:p>
            <a:pPr marL="0" indent="0">
              <a:buNone/>
            </a:pPr>
            <a:endParaRPr lang="en-US" sz="2200" dirty="0" smtClean="0"/>
          </a:p>
          <a:p>
            <a:pPr marL="0" indent="0">
              <a:buNone/>
            </a:pPr>
            <a:endParaRPr lang="en-US" sz="2200" dirty="0" smtClean="0"/>
          </a:p>
          <a:p>
            <a:pPr marL="0" indent="0">
              <a:buNone/>
            </a:pPr>
            <a:endParaRPr lang="en-US" dirty="0"/>
          </a:p>
        </p:txBody>
      </p:sp>
    </p:spTree>
    <p:extLst>
      <p:ext uri="{BB962C8B-B14F-4D97-AF65-F5344CB8AC3E}">
        <p14:creationId xmlns:p14="http://schemas.microsoft.com/office/powerpoint/2010/main" val="538478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 B-Tree Structure</a:t>
            </a:r>
            <a:endParaRPr lang="en-US" dirty="0"/>
          </a:p>
        </p:txBody>
      </p:sp>
      <p:pic>
        <p:nvPicPr>
          <p:cNvPr id="4" name="Content Placeholder 3" descr="Basic clustered index/binary tree (B-Tree) storage structure"/>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82345" y="1825625"/>
            <a:ext cx="7827309" cy="4351338"/>
          </a:xfrm>
          <a:prstGeom prst="rect">
            <a:avLst/>
          </a:prstGeom>
          <a:noFill/>
          <a:ln>
            <a:noFill/>
          </a:ln>
        </p:spPr>
      </p:pic>
    </p:spTree>
    <p:extLst>
      <p:ext uri="{BB962C8B-B14F-4D97-AF65-F5344CB8AC3E}">
        <p14:creationId xmlns:p14="http://schemas.microsoft.com/office/powerpoint/2010/main" val="741981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Non-Clustered Index</a:t>
            </a:r>
            <a:endParaRPr lang="en-US" dirty="0"/>
          </a:p>
        </p:txBody>
      </p:sp>
      <p:sp>
        <p:nvSpPr>
          <p:cNvPr id="3" name="Content Placeholder 2"/>
          <p:cNvSpPr>
            <a:spLocks noGrp="1"/>
          </p:cNvSpPr>
          <p:nvPr>
            <p:ph idx="1"/>
          </p:nvPr>
        </p:nvSpPr>
        <p:spPr/>
        <p:txBody>
          <a:bodyPr>
            <a:normAutofit/>
          </a:bodyPr>
          <a:lstStyle/>
          <a:p>
            <a:pPr lvl="0"/>
            <a:r>
              <a:rPr lang="en-US" sz="2200" dirty="0" smtClean="0"/>
              <a:t>A non-clustered index is as same as to an index of a book.</a:t>
            </a:r>
          </a:p>
          <a:p>
            <a:pPr lvl="0"/>
            <a:r>
              <a:rPr lang="en-US" sz="2200" dirty="0" smtClean="0"/>
              <a:t>The data is stored in one place, and index is stored in another place.</a:t>
            </a:r>
          </a:p>
          <a:p>
            <a:pPr lvl="0"/>
            <a:r>
              <a:rPr lang="en-US" sz="2200" dirty="0" smtClean="0"/>
              <a:t>Since, the non-clustered index is stored separately from the actual data, a table can have more than one non-clustered index.</a:t>
            </a:r>
          </a:p>
          <a:p>
            <a:pPr lvl="0"/>
            <a:r>
              <a:rPr lang="en-US" sz="2200" dirty="0" smtClean="0"/>
              <a:t>Key lookup</a:t>
            </a:r>
          </a:p>
          <a:p>
            <a:pPr lvl="0"/>
            <a:r>
              <a:rPr lang="en-US" sz="2200" dirty="0" smtClean="0"/>
              <a:t>Row ID lookup</a:t>
            </a:r>
          </a:p>
          <a:p>
            <a:pPr marL="0" lvl="0" indent="0">
              <a:buNone/>
            </a:pPr>
            <a:r>
              <a:rPr lang="en-US" sz="2200" dirty="0" smtClean="0"/>
              <a:t>    SYNTAX:-</a:t>
            </a:r>
          </a:p>
          <a:p>
            <a:pPr marL="0" indent="0">
              <a:buNone/>
            </a:pPr>
            <a:r>
              <a:rPr lang="en-US" sz="2400" dirty="0" smtClean="0"/>
              <a:t>    CREATE NONCLUSTERED INDEX CIX_ID ON </a:t>
            </a:r>
            <a:r>
              <a:rPr lang="en-US" sz="2400" dirty="0" err="1" smtClean="0"/>
              <a:t>TableUser</a:t>
            </a:r>
            <a:r>
              <a:rPr lang="en-US" sz="2400" dirty="0" smtClean="0"/>
              <a:t> (ID);</a:t>
            </a:r>
          </a:p>
          <a:p>
            <a:pPr lvl="0"/>
            <a:endParaRPr lang="en-US" sz="2200" dirty="0" smtClean="0"/>
          </a:p>
        </p:txBody>
      </p:sp>
    </p:spTree>
    <p:extLst>
      <p:ext uri="{BB962C8B-B14F-4D97-AF65-F5344CB8AC3E}">
        <p14:creationId xmlns:p14="http://schemas.microsoft.com/office/powerpoint/2010/main" val="3619158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Diference</a:t>
            </a:r>
            <a:r>
              <a:rPr lang="en-US" dirty="0" smtClean="0"/>
              <a:t> Between Clustered and Non-Clustered Index</a:t>
            </a:r>
            <a:endParaRPr lang="en-US" dirty="0"/>
          </a:p>
        </p:txBody>
      </p:sp>
      <p:pic>
        <p:nvPicPr>
          <p:cNvPr id="4" name="Content Placeholder 7" descr="C:\Users\gaugupta13\Pictures\Screenshots\Screenshot (29).png"/>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2226255" y="1825625"/>
            <a:ext cx="7739489" cy="43513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0784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Index</a:t>
            </a:r>
            <a:endParaRPr lang="en-US" dirty="0"/>
          </a:p>
        </p:txBody>
      </p:sp>
      <p:sp>
        <p:nvSpPr>
          <p:cNvPr id="3" name="Content Placeholder 2"/>
          <p:cNvSpPr>
            <a:spLocks noGrp="1"/>
          </p:cNvSpPr>
          <p:nvPr>
            <p:ph idx="1"/>
          </p:nvPr>
        </p:nvSpPr>
        <p:spPr/>
        <p:txBody>
          <a:bodyPr/>
          <a:lstStyle/>
          <a:p>
            <a:r>
              <a:rPr lang="en-US" dirty="0" smtClean="0"/>
              <a:t>An index that contains more than one column. </a:t>
            </a:r>
          </a:p>
          <a:p>
            <a:r>
              <a:rPr lang="en-US" dirty="0" smtClean="0"/>
              <a:t>Both clustered and non-clustered indexes can be composite indexes</a:t>
            </a:r>
          </a:p>
          <a:p>
            <a:endParaRPr lang="en-US" dirty="0"/>
          </a:p>
          <a:p>
            <a:endParaRPr lang="en-US" dirty="0" smtClean="0"/>
          </a:p>
          <a:p>
            <a:pPr marL="0" indent="0">
              <a:buNone/>
            </a:pPr>
            <a:r>
              <a:rPr lang="en-US" sz="2200" dirty="0" smtClean="0"/>
              <a:t>SYNTAX:-</a:t>
            </a:r>
          </a:p>
          <a:p>
            <a:pPr marL="0" indent="0">
              <a:buNone/>
            </a:pPr>
            <a:r>
              <a:rPr lang="en-US" dirty="0" smtClean="0"/>
              <a:t>  CREATE CLUSTERED INDEX CIX_ID ON </a:t>
            </a:r>
            <a:r>
              <a:rPr lang="en-US" dirty="0" err="1" smtClean="0"/>
              <a:t>TableUser</a:t>
            </a:r>
            <a:r>
              <a:rPr lang="en-US" dirty="0" smtClean="0"/>
              <a:t> (ID,NAME);</a:t>
            </a:r>
          </a:p>
          <a:p>
            <a:pPr marL="0" indent="0">
              <a:buNone/>
            </a:pPr>
            <a:endParaRPr lang="en-US" dirty="0"/>
          </a:p>
        </p:txBody>
      </p:sp>
    </p:spTree>
    <p:extLst>
      <p:ext uri="{BB962C8B-B14F-4D97-AF65-F5344CB8AC3E}">
        <p14:creationId xmlns:p14="http://schemas.microsoft.com/office/powerpoint/2010/main" val="3120928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1074</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Indexes</vt:lpstr>
      <vt:lpstr>Agenda</vt:lpstr>
      <vt:lpstr>Index Overview</vt:lpstr>
      <vt:lpstr>How Index Make Search Faster</vt:lpstr>
      <vt:lpstr>Clustered Index</vt:lpstr>
      <vt:lpstr>Clustered Index B-Tree Structure</vt:lpstr>
      <vt:lpstr>Non-Clustered Index</vt:lpstr>
      <vt:lpstr>Diference Between Clustered and Non-Clustered Index</vt:lpstr>
      <vt:lpstr>Composite Index</vt:lpstr>
      <vt:lpstr>Filtered Index</vt:lpstr>
      <vt:lpstr>Covering Index</vt:lpstr>
      <vt:lpstr>Key and Row ID Lookup</vt:lpstr>
      <vt:lpstr>Column-Store Index </vt:lpstr>
      <vt:lpstr>Row vs Column fashion</vt:lpstr>
      <vt:lpstr>When to use Index </vt:lpstr>
      <vt:lpstr>When indexes should be avoided? </vt:lpstr>
      <vt:lpstr>Maintaining Index Part-1</vt:lpstr>
      <vt:lpstr>Maintaining Index Part-2</vt:lpstr>
    </vt:vector>
  </TitlesOfParts>
  <Company>Publicis Groupe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Indexes</dc:title>
  <dc:creator>Gaurav Gupta</dc:creator>
  <cp:lastModifiedBy>Gaurav Gupta</cp:lastModifiedBy>
  <cp:revision>29</cp:revision>
  <dcterms:created xsi:type="dcterms:W3CDTF">2019-09-26T14:31:14Z</dcterms:created>
  <dcterms:modified xsi:type="dcterms:W3CDTF">2019-09-27T02:09:49Z</dcterms:modified>
</cp:coreProperties>
</file>