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88" r:id="rId3"/>
    <p:sldId id="289" r:id="rId4"/>
    <p:sldId id="301" r:id="rId5"/>
    <p:sldId id="296" r:id="rId6"/>
    <p:sldId id="293" r:id="rId7"/>
    <p:sldId id="298" r:id="rId8"/>
    <p:sldId id="294" r:id="rId9"/>
    <p:sldId id="303" r:id="rId10"/>
    <p:sldId id="300" r:id="rId11"/>
    <p:sldId id="302" r:id="rId12"/>
    <p:sldId id="304" r:id="rId13"/>
    <p:sldId id="29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54"/>
    <a:srgbClr val="267A61"/>
    <a:srgbClr val="E75239"/>
    <a:srgbClr val="FFFFCC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5" autoAdjust="0"/>
    <p:restoredTop sz="99752" autoAdjust="0"/>
  </p:normalViewPr>
  <p:slideViewPr>
    <p:cSldViewPr>
      <p:cViewPr>
        <p:scale>
          <a:sx n="100" d="100"/>
          <a:sy n="100" d="100"/>
        </p:scale>
        <p:origin x="-6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DD6CA-8B71-45FB-A451-5FF303FBFE1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F13CD-57F8-405F-A900-83718EF5FAA3}">
      <dgm:prSet phldrT="[Text]" custT="1"/>
      <dgm:spPr>
        <a:xfrm>
          <a:off x="2254862" y="1537312"/>
          <a:ext cx="729025" cy="729025"/>
        </a:xfrm>
        <a:solidFill>
          <a:srgbClr val="003359">
            <a:lumMod val="90000"/>
            <a:lumOff val="10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Document Imaging Technology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340F4310-B05A-4925-9D06-4327F61D7691}" type="parTrans" cxnId="{9C5E7F63-A743-4ECC-B935-275F5FA5DA65}">
      <dgm:prSet/>
      <dgm:spPr/>
      <dgm:t>
        <a:bodyPr/>
        <a:lstStyle/>
        <a:p>
          <a:endParaRPr lang="en-US"/>
        </a:p>
      </dgm:t>
    </dgm:pt>
    <dgm:pt modelId="{D49312AA-BC92-4072-B7A5-FA6262715320}" type="sibTrans" cxnId="{9C5E7F63-A743-4ECC-B935-275F5FA5DA65}">
      <dgm:prSet/>
      <dgm:spPr/>
      <dgm:t>
        <a:bodyPr/>
        <a:lstStyle/>
        <a:p>
          <a:endParaRPr lang="en-US"/>
        </a:p>
      </dgm:t>
    </dgm:pt>
    <dgm:pt modelId="{D685F36F-B332-4248-9C78-1B3D0EE62D77}">
      <dgm:prSet phldrT="[Text]" custT="1"/>
      <dgm:spPr>
        <a:xfrm>
          <a:off x="2254862" y="2330"/>
          <a:ext cx="729025" cy="729025"/>
        </a:xfrm>
        <a:solidFill>
          <a:srgbClr val="CC33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Lending Services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BC118B3-3453-48D9-B7AA-0F92033667DA}" type="parTrans" cxnId="{08A25A01-7742-4A1F-936D-959D5C4A259E}">
      <dgm:prSet/>
      <dgm:spPr>
        <a:xfrm rot="16200000">
          <a:off x="2216396" y="1121809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C536E804-5B00-43B2-8246-BB298197D4CF}" type="sibTrans" cxnId="{08A25A01-7742-4A1F-936D-959D5C4A259E}">
      <dgm:prSet/>
      <dgm:spPr/>
      <dgm:t>
        <a:bodyPr/>
        <a:lstStyle/>
        <a:p>
          <a:endParaRPr lang="en-US"/>
        </a:p>
      </dgm:t>
    </dgm:pt>
    <dgm:pt modelId="{DF247F60-A3BE-41FF-B6B5-32FCDAC19AA4}">
      <dgm:prSet phldrT="[Text]" custT="1"/>
      <dgm:spPr>
        <a:xfrm>
          <a:off x="3157102" y="295485"/>
          <a:ext cx="729025" cy="729025"/>
        </a:xfrm>
        <a:solidFill>
          <a:srgbClr val="00785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 Lending</a:t>
          </a:r>
          <a:endParaRPr lang="en-US" sz="7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E0E03F4-02A1-40AB-A68B-68713BC1DB7B}" type="parTrans" cxnId="{48FEF932-6460-4D85-AC73-82C01379B92A}">
      <dgm:prSet/>
      <dgm:spPr>
        <a:xfrm rot="18360000">
          <a:off x="2667516" y="1268387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4724670A-849C-4A12-8216-0262B3122F3A}" type="sibTrans" cxnId="{48FEF932-6460-4D85-AC73-82C01379B92A}">
      <dgm:prSet/>
      <dgm:spPr/>
      <dgm:t>
        <a:bodyPr/>
        <a:lstStyle/>
        <a:p>
          <a:endParaRPr lang="en-US"/>
        </a:p>
      </dgm:t>
    </dgm:pt>
    <dgm:pt modelId="{74CCC32E-847C-4F63-BF05-FAB562168316}">
      <dgm:prSet phldrT="[Text]" custT="1"/>
      <dgm:spPr>
        <a:xfrm>
          <a:off x="3714717" y="1062976"/>
          <a:ext cx="729025" cy="729025"/>
        </a:xfr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Human Resources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E370687-2E5D-4EE4-AE12-7FA83A85ECA7}" type="parTrans" cxnId="{C9BCCDDD-D92A-42C2-AC17-452810FB4408}">
      <dgm:prSet/>
      <dgm:spPr>
        <a:xfrm rot="20520000">
          <a:off x="2946323" y="1652132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7D66D979-AA59-4634-8DCC-B9D72694BDBC}" type="sibTrans" cxnId="{C9BCCDDD-D92A-42C2-AC17-452810FB4408}">
      <dgm:prSet/>
      <dgm:spPr/>
      <dgm:t>
        <a:bodyPr/>
        <a:lstStyle/>
        <a:p>
          <a:endParaRPr lang="en-US"/>
        </a:p>
      </dgm:t>
    </dgm:pt>
    <dgm:pt modelId="{019DB7AF-67B6-43E5-A893-F357DA50EB63}">
      <dgm:prSet phldrT="[Text]" custT="1"/>
      <dgm:spPr>
        <a:xfrm>
          <a:off x="3157102" y="2779139"/>
          <a:ext cx="729025" cy="729025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Central Operations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10D5B80-8077-4E5B-A575-ED6D002996B0}" type="parTrans" cxnId="{F09EDA39-9DE0-46AC-8A4D-C80A0E905C76}">
      <dgm:prSet/>
      <dgm:spPr>
        <a:xfrm rot="3240000">
          <a:off x="2667516" y="2510213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67C4EF2D-80E2-4E3C-BCFF-CA8FD4086A6E}" type="sibTrans" cxnId="{F09EDA39-9DE0-46AC-8A4D-C80A0E905C76}">
      <dgm:prSet/>
      <dgm:spPr/>
      <dgm:t>
        <a:bodyPr/>
        <a:lstStyle/>
        <a:p>
          <a:endParaRPr lang="en-US"/>
        </a:p>
      </dgm:t>
    </dgm:pt>
    <dgm:pt modelId="{B082D0C4-76BA-415B-816D-4B0E88F3002B}">
      <dgm:prSet phldrT="[Text]" custT="1"/>
      <dgm:spPr>
        <a:xfrm>
          <a:off x="3714717" y="2011647"/>
          <a:ext cx="729025" cy="729025"/>
        </a:xfrm>
        <a:solidFill>
          <a:srgbClr val="CC0099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Commercial Cash Management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CD10F83-8931-4F65-98DB-34C9E210CAA7}" type="parTrans" cxnId="{7C307699-17E8-4702-83B5-C2566510F70D}">
      <dgm:prSet/>
      <dgm:spPr>
        <a:xfrm rot="1080000">
          <a:off x="2946323" y="2126468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37E693E3-A843-46DA-ABF1-896D2A5E8706}" type="sibTrans" cxnId="{7C307699-17E8-4702-83B5-C2566510F70D}">
      <dgm:prSet/>
      <dgm:spPr/>
      <dgm:t>
        <a:bodyPr/>
        <a:lstStyle/>
        <a:p>
          <a:endParaRPr lang="en-US"/>
        </a:p>
      </dgm:t>
    </dgm:pt>
    <dgm:pt modelId="{5C887B76-D03C-4D01-8B4E-C09C74E52348}">
      <dgm:prSet phldrT="[Text]" custT="1"/>
      <dgm:spPr>
        <a:xfrm>
          <a:off x="2254862" y="3072294"/>
          <a:ext cx="729025" cy="729025"/>
        </a:xfrm>
        <a:solidFill>
          <a:schemeClr val="accent1">
            <a:lumMod val="7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Trust and Investments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74DEFC48-21A5-4EDA-9EB6-CF981AB3BEBE}" type="parTrans" cxnId="{800A5DA7-8D85-4828-8943-288B50A622B0}">
      <dgm:prSet/>
      <dgm:spPr>
        <a:xfrm rot="5400000">
          <a:off x="2216396" y="2656791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ED7B1751-1B40-4763-907C-BC9AE9961422}" type="sibTrans" cxnId="{800A5DA7-8D85-4828-8943-288B50A622B0}">
      <dgm:prSet/>
      <dgm:spPr/>
      <dgm:t>
        <a:bodyPr/>
        <a:lstStyle/>
        <a:p>
          <a:endParaRPr lang="en-US"/>
        </a:p>
      </dgm:t>
    </dgm:pt>
    <dgm:pt modelId="{37FEA74A-5FAF-441A-AB0D-AF1A61FC4D5E}">
      <dgm:prSet phldrT="[Text]" custT="1"/>
      <dgm:spPr>
        <a:xfrm>
          <a:off x="1352622" y="2779139"/>
          <a:ext cx="729025" cy="729025"/>
        </a:xfrm>
        <a:solidFill>
          <a:srgbClr val="7030A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Securities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957E3F8-040F-455E-9344-6A54C1D3A7E1}" type="parTrans" cxnId="{27BE85B6-16CF-482F-9040-8D6891C528F1}">
      <dgm:prSet/>
      <dgm:spPr>
        <a:xfrm rot="7560000">
          <a:off x="1765276" y="2510213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A9D5A5BA-216F-4AB9-83A3-52B5C0F555C4}" type="sibTrans" cxnId="{27BE85B6-16CF-482F-9040-8D6891C528F1}">
      <dgm:prSet/>
      <dgm:spPr/>
      <dgm:t>
        <a:bodyPr/>
        <a:lstStyle/>
        <a:p>
          <a:endParaRPr lang="en-US"/>
        </a:p>
      </dgm:t>
    </dgm:pt>
    <dgm:pt modelId="{FBE17467-5F34-44FF-ABD3-12C1900D7070}">
      <dgm:prSet phldrT="[Text]" custT="1"/>
      <dgm:spPr>
        <a:xfrm>
          <a:off x="795007" y="2011647"/>
          <a:ext cx="729025" cy="729025"/>
        </a:xfrm>
        <a:solidFill>
          <a:srgbClr val="00B05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Finance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BDF2E97-4B57-458F-98F7-CE79EB53E350}" type="parTrans" cxnId="{0C3E82B7-44D1-4905-8550-86ECD26AFF03}">
      <dgm:prSet/>
      <dgm:spPr>
        <a:xfrm rot="9720000">
          <a:off x="1486469" y="2126468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2A7656FE-1118-442A-8CBF-46FC1742D3C9}" type="sibTrans" cxnId="{0C3E82B7-44D1-4905-8550-86ECD26AFF03}">
      <dgm:prSet/>
      <dgm:spPr/>
      <dgm:t>
        <a:bodyPr/>
        <a:lstStyle/>
        <a:p>
          <a:endParaRPr lang="en-US"/>
        </a:p>
      </dgm:t>
    </dgm:pt>
    <dgm:pt modelId="{FF550626-18D6-4E19-8B13-2B4FF3A18A32}">
      <dgm:prSet phldrT="[Text]" custT="1"/>
      <dgm:spPr>
        <a:xfrm>
          <a:off x="795007" y="1062976"/>
          <a:ext cx="729025" cy="729025"/>
        </a:xfrm>
        <a:solidFill>
          <a:srgbClr val="003359">
            <a:lumMod val="75000"/>
            <a:lumOff val="2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Compliance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0A6D551-5F05-49E9-96F9-4B123EB1A315}" type="parTrans" cxnId="{752EADE7-DCF7-4A02-A21F-533BD520AE89}">
      <dgm:prSet/>
      <dgm:spPr>
        <a:xfrm rot="11880000">
          <a:off x="1486469" y="1652132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6A852ADD-3DAE-487B-8B66-869B3B867647}" type="sibTrans" cxnId="{752EADE7-DCF7-4A02-A21F-533BD520AE89}">
      <dgm:prSet/>
      <dgm:spPr/>
      <dgm:t>
        <a:bodyPr/>
        <a:lstStyle/>
        <a:p>
          <a:endParaRPr lang="en-US"/>
        </a:p>
      </dgm:t>
    </dgm:pt>
    <dgm:pt modelId="{DEE5B9C7-5450-4F5B-B11D-B2475E3083AE}">
      <dgm:prSet phldrT="[Text]" custT="1"/>
      <dgm:spPr>
        <a:xfrm>
          <a:off x="1352622" y="295485"/>
          <a:ext cx="729025" cy="729025"/>
        </a:xfrm>
        <a:solidFill>
          <a:srgbClr val="FFC00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Retail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78DEB6FF-8102-46B9-915A-1F104BC9133D}" type="parTrans" cxnId="{4F9EAF5A-86AF-40F7-AE44-3AE91EBD5DA0}">
      <dgm:prSet/>
      <dgm:spPr>
        <a:xfrm rot="14040000">
          <a:off x="1765276" y="1268387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A6E47ECB-C1DF-458D-9965-AC994D1414F4}" type="sibTrans" cxnId="{4F9EAF5A-86AF-40F7-AE44-3AE91EBD5DA0}">
      <dgm:prSet/>
      <dgm:spPr/>
      <dgm:t>
        <a:bodyPr/>
        <a:lstStyle/>
        <a:p>
          <a:endParaRPr lang="en-US"/>
        </a:p>
      </dgm:t>
    </dgm:pt>
    <dgm:pt modelId="{A96955AE-B18D-4171-9D0F-D671050C5DCB}" type="pres">
      <dgm:prSet presAssocID="{EF5DD6CA-8B71-45FB-A451-5FF303FBFE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B46B8-1213-4535-A2DB-87845B456D8A}" type="pres">
      <dgm:prSet presAssocID="{E2AF13CD-57F8-405F-A900-83718EF5FAA3}" presName="centerShape" presStyleLbl="node0" presStyleIdx="0" presStyleCnt="1" custScaleX="11708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A0DED06-071E-4826-AF8F-C0ED1ECD4B5C}" type="pres">
      <dgm:prSet presAssocID="{DBC118B3-3453-48D9-B7AA-0F92033667DA}" presName="Name9" presStyleLbl="parChTrans1D2" presStyleIdx="0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456D5B44-9AAA-4534-9552-3D9071A47E28}" type="pres">
      <dgm:prSet presAssocID="{DBC118B3-3453-48D9-B7AA-0F92033667DA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C425094-55A4-4199-9947-9612E859DDB0}" type="pres">
      <dgm:prSet presAssocID="{D685F36F-B332-4248-9C78-1B3D0EE62D77}" presName="node" presStyleLbl="node1" presStyleIdx="0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83D9D11-79D1-4E8E-860C-E7C05099D3C2}" type="pres">
      <dgm:prSet presAssocID="{0E0E03F4-02A1-40AB-A68B-68713BC1DB7B}" presName="Name9" presStyleLbl="parChTrans1D2" presStyleIdx="1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C97C2554-CED9-41A3-B769-3438A75A1D12}" type="pres">
      <dgm:prSet presAssocID="{0E0E03F4-02A1-40AB-A68B-68713BC1DB7B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3C1D076A-01FA-4EC9-A0C1-D46407B874D7}" type="pres">
      <dgm:prSet presAssocID="{DF247F60-A3BE-41FF-B6B5-32FCDAC19AA4}" presName="node" presStyleLbl="node1" presStyleIdx="1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9E35535-9A2A-4666-AFF4-AA2D1E707BE3}" type="pres">
      <dgm:prSet presAssocID="{BE370687-2E5D-4EE4-AE12-7FA83A85ECA7}" presName="Name9" presStyleLbl="parChTrans1D2" presStyleIdx="2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2BEECB5E-7B3E-4E03-8543-EBD9BC2BAC7E}" type="pres">
      <dgm:prSet presAssocID="{BE370687-2E5D-4EE4-AE12-7FA83A85ECA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6FEB4434-CDE8-4857-9BDE-BD63BA864BA1}" type="pres">
      <dgm:prSet presAssocID="{74CCC32E-847C-4F63-BF05-FAB562168316}" presName="node" presStyleLbl="node1" presStyleIdx="2" presStyleCnt="10" custRadScaleRad="104608" custRadScaleInc="1964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8B4A4E3-130F-4FFC-ADD9-CABD9028F93B}" type="pres">
      <dgm:prSet presAssocID="{DCD10F83-8931-4F65-98DB-34C9E210CAA7}" presName="Name9" presStyleLbl="parChTrans1D2" presStyleIdx="3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0368E7E-68C9-4381-8593-FB30A3E9ECDB}" type="pres">
      <dgm:prSet presAssocID="{DCD10F83-8931-4F65-98DB-34C9E210CAA7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4774B272-5DC7-462B-8B12-94A44E691B33}" type="pres">
      <dgm:prSet presAssocID="{B082D0C4-76BA-415B-816D-4B0E88F3002B}" presName="node" presStyleLbl="node1" presStyleIdx="3" presStyleCnt="10" custScaleX="10944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F5FC454-AB9E-4D57-BCA1-EC9BF0D297D5}" type="pres">
      <dgm:prSet presAssocID="{910D5B80-8077-4E5B-A575-ED6D002996B0}" presName="Name9" presStyleLbl="parChTrans1D2" presStyleIdx="4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E3A53F8-EA42-49D0-9FD9-2B0545ACE388}" type="pres">
      <dgm:prSet presAssocID="{910D5B80-8077-4E5B-A575-ED6D002996B0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87CD92FF-6E40-4E2D-AA15-FAF66809FA85}" type="pres">
      <dgm:prSet presAssocID="{019DB7AF-67B6-43E5-A893-F357DA50EB63}" presName="node" presStyleLbl="node1" presStyleIdx="4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5A5BC25-C1C5-4CCD-9495-E70A0AB917E7}" type="pres">
      <dgm:prSet presAssocID="{74DEFC48-21A5-4EDA-9EB6-CF981AB3BEBE}" presName="Name9" presStyleLbl="parChTrans1D2" presStyleIdx="5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77E2BB3-7B37-4705-8B48-8FFF95DD9EE2}" type="pres">
      <dgm:prSet presAssocID="{74DEFC48-21A5-4EDA-9EB6-CF981AB3BEBE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7D0D76E6-AAB3-465A-A0C8-C0A176E44569}" type="pres">
      <dgm:prSet presAssocID="{5C887B76-D03C-4D01-8B4E-C09C74E52348}" presName="node" presStyleLbl="node1" presStyleIdx="5" presStyleCnt="10" custScaleX="11236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63B915A-FDD4-47D9-AC5B-1AB69B2DC438}" type="pres">
      <dgm:prSet presAssocID="{9957E3F8-040F-455E-9344-6A54C1D3A7E1}" presName="Name9" presStyleLbl="parChTrans1D2" presStyleIdx="6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CF16F4D-AA4A-4661-9E3D-BD2DDEBA0944}" type="pres">
      <dgm:prSet presAssocID="{9957E3F8-040F-455E-9344-6A54C1D3A7E1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143C8C9A-2C1F-4C92-9024-13F2C7B05CD5}" type="pres">
      <dgm:prSet presAssocID="{37FEA74A-5FAF-441A-AB0D-AF1A61FC4D5E}" presName="node" presStyleLbl="node1" presStyleIdx="6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7C2A76A-BD35-4766-9690-2A6686538968}" type="pres">
      <dgm:prSet presAssocID="{9BDF2E97-4B57-458F-98F7-CE79EB53E350}" presName="Name9" presStyleLbl="parChTrans1D2" presStyleIdx="7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54154D-7DF9-435F-A7CA-D2DFDE7A15A1}" type="pres">
      <dgm:prSet presAssocID="{9BDF2E97-4B57-458F-98F7-CE79EB53E350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7AA0E1A1-1AFA-413B-938C-62F7ED1C03CD}" type="pres">
      <dgm:prSet presAssocID="{FBE17467-5F34-44FF-ABD3-12C1900D7070}" presName="node" presStyleLbl="node1" presStyleIdx="7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56B5E25-FE9B-4A03-BEE4-B877DB6F00A5}" type="pres">
      <dgm:prSet presAssocID="{B0A6D551-5F05-49E9-96F9-4B123EB1A315}" presName="Name9" presStyleLbl="parChTrans1D2" presStyleIdx="8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03C0CCF2-FE0D-49E3-A7B7-3C59CDAC6A7F}" type="pres">
      <dgm:prSet presAssocID="{B0A6D551-5F05-49E9-96F9-4B123EB1A315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340E6B83-E369-4403-BAE1-6D5567FF9ACF}" type="pres">
      <dgm:prSet presAssocID="{FF550626-18D6-4E19-8B13-2B4FF3A18A32}" presName="node" presStyleLbl="node1" presStyleIdx="8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630C6C1-B165-45B4-BC17-B3F223332017}" type="pres">
      <dgm:prSet presAssocID="{78DEB6FF-8102-46B9-915A-1F104BC9133D}" presName="Name9" presStyleLbl="parChTrans1D2" presStyleIdx="9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C0D465-D11C-4AB8-89FF-C2D7DD1F6F8E}" type="pres">
      <dgm:prSet presAssocID="{78DEB6FF-8102-46B9-915A-1F104BC9133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38618D4A-A43C-425C-B55F-9043C3CBD516}" type="pres">
      <dgm:prSet presAssocID="{DEE5B9C7-5450-4F5B-B11D-B2475E3083AE}" presName="node" presStyleLbl="node1" presStyleIdx="9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08E3B3EB-FF99-4369-82BA-93352FD918A8}" type="presOf" srcId="{78DEB6FF-8102-46B9-915A-1F104BC9133D}" destId="{8AC0D465-D11C-4AB8-89FF-C2D7DD1F6F8E}" srcOrd="1" destOrd="0" presId="urn:microsoft.com/office/officeart/2005/8/layout/radial1"/>
    <dgm:cxn modelId="{7C307699-17E8-4702-83B5-C2566510F70D}" srcId="{E2AF13CD-57F8-405F-A900-83718EF5FAA3}" destId="{B082D0C4-76BA-415B-816D-4B0E88F3002B}" srcOrd="3" destOrd="0" parTransId="{DCD10F83-8931-4F65-98DB-34C9E210CAA7}" sibTransId="{37E693E3-A843-46DA-ABF1-896D2A5E8706}"/>
    <dgm:cxn modelId="{D043DA30-267A-422E-B4FC-4F85C8D7C6F7}" type="presOf" srcId="{5C887B76-D03C-4D01-8B4E-C09C74E52348}" destId="{7D0D76E6-AAB3-465A-A0C8-C0A176E44569}" srcOrd="0" destOrd="0" presId="urn:microsoft.com/office/officeart/2005/8/layout/radial1"/>
    <dgm:cxn modelId="{574D9D8C-8F55-4136-AEC1-2A08FD63EC81}" type="presOf" srcId="{B0A6D551-5F05-49E9-96F9-4B123EB1A315}" destId="{A56B5E25-FE9B-4A03-BEE4-B877DB6F00A5}" srcOrd="0" destOrd="0" presId="urn:microsoft.com/office/officeart/2005/8/layout/radial1"/>
    <dgm:cxn modelId="{C7404724-9B95-4AB0-A2EF-532359B1B1CA}" type="presOf" srcId="{37FEA74A-5FAF-441A-AB0D-AF1A61FC4D5E}" destId="{143C8C9A-2C1F-4C92-9024-13F2C7B05CD5}" srcOrd="0" destOrd="0" presId="urn:microsoft.com/office/officeart/2005/8/layout/radial1"/>
    <dgm:cxn modelId="{0C9007A0-1F39-4F55-8375-E38A10856EB4}" type="presOf" srcId="{FBE17467-5F34-44FF-ABD3-12C1900D7070}" destId="{7AA0E1A1-1AFA-413B-938C-62F7ED1C03CD}" srcOrd="0" destOrd="0" presId="urn:microsoft.com/office/officeart/2005/8/layout/radial1"/>
    <dgm:cxn modelId="{16A250D6-6B62-468D-AFE5-3A6BD3A7ABF6}" type="presOf" srcId="{D685F36F-B332-4248-9C78-1B3D0EE62D77}" destId="{EC425094-55A4-4199-9947-9612E859DDB0}" srcOrd="0" destOrd="0" presId="urn:microsoft.com/office/officeart/2005/8/layout/radial1"/>
    <dgm:cxn modelId="{7850BD56-B385-4110-9F3A-50C3C830DEE8}" type="presOf" srcId="{E2AF13CD-57F8-405F-A900-83718EF5FAA3}" destId="{C42B46B8-1213-4535-A2DB-87845B456D8A}" srcOrd="0" destOrd="0" presId="urn:microsoft.com/office/officeart/2005/8/layout/radial1"/>
    <dgm:cxn modelId="{41B8E3D5-6F5C-4D9C-9B5B-B8D63EC6ABB1}" type="presOf" srcId="{B0A6D551-5F05-49E9-96F9-4B123EB1A315}" destId="{03C0CCF2-FE0D-49E3-A7B7-3C59CDAC6A7F}" srcOrd="1" destOrd="0" presId="urn:microsoft.com/office/officeart/2005/8/layout/radial1"/>
    <dgm:cxn modelId="{48FEF932-6460-4D85-AC73-82C01379B92A}" srcId="{E2AF13CD-57F8-405F-A900-83718EF5FAA3}" destId="{DF247F60-A3BE-41FF-B6B5-32FCDAC19AA4}" srcOrd="1" destOrd="0" parTransId="{0E0E03F4-02A1-40AB-A68B-68713BC1DB7B}" sibTransId="{4724670A-849C-4A12-8216-0262B3122F3A}"/>
    <dgm:cxn modelId="{05445E1B-C092-4A85-9A0F-8BBC493455D6}" type="presOf" srcId="{0E0E03F4-02A1-40AB-A68B-68713BC1DB7B}" destId="{983D9D11-79D1-4E8E-860C-E7C05099D3C2}" srcOrd="0" destOrd="0" presId="urn:microsoft.com/office/officeart/2005/8/layout/radial1"/>
    <dgm:cxn modelId="{D58ACB63-51CC-434E-B950-8EA0C1BF9DB4}" type="presOf" srcId="{B082D0C4-76BA-415B-816D-4B0E88F3002B}" destId="{4774B272-5DC7-462B-8B12-94A44E691B33}" srcOrd="0" destOrd="0" presId="urn:microsoft.com/office/officeart/2005/8/layout/radial1"/>
    <dgm:cxn modelId="{27BE85B6-16CF-482F-9040-8D6891C528F1}" srcId="{E2AF13CD-57F8-405F-A900-83718EF5FAA3}" destId="{37FEA74A-5FAF-441A-AB0D-AF1A61FC4D5E}" srcOrd="6" destOrd="0" parTransId="{9957E3F8-040F-455E-9344-6A54C1D3A7E1}" sibTransId="{A9D5A5BA-216F-4AB9-83A3-52B5C0F555C4}"/>
    <dgm:cxn modelId="{9963E594-5FC8-4F61-9E30-F2E3E3D58970}" type="presOf" srcId="{DF247F60-A3BE-41FF-B6B5-32FCDAC19AA4}" destId="{3C1D076A-01FA-4EC9-A0C1-D46407B874D7}" srcOrd="0" destOrd="0" presId="urn:microsoft.com/office/officeart/2005/8/layout/radial1"/>
    <dgm:cxn modelId="{E822D7D8-06C6-4715-906E-99C7C19127A8}" type="presOf" srcId="{9BDF2E97-4B57-458F-98F7-CE79EB53E350}" destId="{67C2A76A-BD35-4766-9690-2A6686538968}" srcOrd="0" destOrd="0" presId="urn:microsoft.com/office/officeart/2005/8/layout/radial1"/>
    <dgm:cxn modelId="{C4183BCE-6E99-4342-9933-65638E5724E8}" type="presOf" srcId="{910D5B80-8077-4E5B-A575-ED6D002996B0}" destId="{FF5FC454-AB9E-4D57-BCA1-EC9BF0D297D5}" srcOrd="0" destOrd="0" presId="urn:microsoft.com/office/officeart/2005/8/layout/radial1"/>
    <dgm:cxn modelId="{08A25A01-7742-4A1F-936D-959D5C4A259E}" srcId="{E2AF13CD-57F8-405F-A900-83718EF5FAA3}" destId="{D685F36F-B332-4248-9C78-1B3D0EE62D77}" srcOrd="0" destOrd="0" parTransId="{DBC118B3-3453-48D9-B7AA-0F92033667DA}" sibTransId="{C536E804-5B00-43B2-8246-BB298197D4CF}"/>
    <dgm:cxn modelId="{0489EA8E-2F67-45BC-898C-A1F86A37D725}" type="presOf" srcId="{9BDF2E97-4B57-458F-98F7-CE79EB53E350}" destId="{8A54154D-7DF9-435F-A7CA-D2DFDE7A15A1}" srcOrd="1" destOrd="0" presId="urn:microsoft.com/office/officeart/2005/8/layout/radial1"/>
    <dgm:cxn modelId="{C8C12485-B903-4160-B8D4-BC5248CE51CC}" type="presOf" srcId="{74DEFC48-21A5-4EDA-9EB6-CF981AB3BEBE}" destId="{75A5BC25-C1C5-4CCD-9495-E70A0AB917E7}" srcOrd="0" destOrd="0" presId="urn:microsoft.com/office/officeart/2005/8/layout/radial1"/>
    <dgm:cxn modelId="{F66BACC0-AF78-45BB-AD33-C82835A0B84C}" type="presOf" srcId="{9957E3F8-040F-455E-9344-6A54C1D3A7E1}" destId="{763B915A-FDD4-47D9-AC5B-1AB69B2DC438}" srcOrd="0" destOrd="0" presId="urn:microsoft.com/office/officeart/2005/8/layout/radial1"/>
    <dgm:cxn modelId="{34BD5270-F6D6-4B6C-A010-B849A402AEED}" type="presOf" srcId="{DBC118B3-3453-48D9-B7AA-0F92033667DA}" destId="{456D5B44-9AAA-4534-9552-3D9071A47E28}" srcOrd="1" destOrd="0" presId="urn:microsoft.com/office/officeart/2005/8/layout/radial1"/>
    <dgm:cxn modelId="{2C5FAD23-968B-4645-ACF4-2D9DA557B701}" type="presOf" srcId="{78DEB6FF-8102-46B9-915A-1F104BC9133D}" destId="{4630C6C1-B165-45B4-BC17-B3F223332017}" srcOrd="0" destOrd="0" presId="urn:microsoft.com/office/officeart/2005/8/layout/radial1"/>
    <dgm:cxn modelId="{B40044C2-64DD-48ED-A103-E07C259519A1}" type="presOf" srcId="{74DEFC48-21A5-4EDA-9EB6-CF981AB3BEBE}" destId="{977E2BB3-7B37-4705-8B48-8FFF95DD9EE2}" srcOrd="1" destOrd="0" presId="urn:microsoft.com/office/officeart/2005/8/layout/radial1"/>
    <dgm:cxn modelId="{F2D2B05E-DE4B-4346-9390-552D931BB6CF}" type="presOf" srcId="{019DB7AF-67B6-43E5-A893-F357DA50EB63}" destId="{87CD92FF-6E40-4E2D-AA15-FAF66809FA85}" srcOrd="0" destOrd="0" presId="urn:microsoft.com/office/officeart/2005/8/layout/radial1"/>
    <dgm:cxn modelId="{752EADE7-DCF7-4A02-A21F-533BD520AE89}" srcId="{E2AF13CD-57F8-405F-A900-83718EF5FAA3}" destId="{FF550626-18D6-4E19-8B13-2B4FF3A18A32}" srcOrd="8" destOrd="0" parTransId="{B0A6D551-5F05-49E9-96F9-4B123EB1A315}" sibTransId="{6A852ADD-3DAE-487B-8B66-869B3B867647}"/>
    <dgm:cxn modelId="{E9FDD290-7A13-40E7-AF2A-850386846392}" type="presOf" srcId="{BE370687-2E5D-4EE4-AE12-7FA83A85ECA7}" destId="{2BEECB5E-7B3E-4E03-8543-EBD9BC2BAC7E}" srcOrd="1" destOrd="0" presId="urn:microsoft.com/office/officeart/2005/8/layout/radial1"/>
    <dgm:cxn modelId="{BFE3EC71-1497-4FED-9782-F11EDA98B10D}" type="presOf" srcId="{DEE5B9C7-5450-4F5B-B11D-B2475E3083AE}" destId="{38618D4A-A43C-425C-B55F-9043C3CBD516}" srcOrd="0" destOrd="0" presId="urn:microsoft.com/office/officeart/2005/8/layout/radial1"/>
    <dgm:cxn modelId="{C9BCCDDD-D92A-42C2-AC17-452810FB4408}" srcId="{E2AF13CD-57F8-405F-A900-83718EF5FAA3}" destId="{74CCC32E-847C-4F63-BF05-FAB562168316}" srcOrd="2" destOrd="0" parTransId="{BE370687-2E5D-4EE4-AE12-7FA83A85ECA7}" sibTransId="{7D66D979-AA59-4634-8DCC-B9D72694BDBC}"/>
    <dgm:cxn modelId="{800A5DA7-8D85-4828-8943-288B50A622B0}" srcId="{E2AF13CD-57F8-405F-A900-83718EF5FAA3}" destId="{5C887B76-D03C-4D01-8B4E-C09C74E52348}" srcOrd="5" destOrd="0" parTransId="{74DEFC48-21A5-4EDA-9EB6-CF981AB3BEBE}" sibTransId="{ED7B1751-1B40-4763-907C-BC9AE9961422}"/>
    <dgm:cxn modelId="{F09EDA39-9DE0-46AC-8A4D-C80A0E905C76}" srcId="{E2AF13CD-57F8-405F-A900-83718EF5FAA3}" destId="{019DB7AF-67B6-43E5-A893-F357DA50EB63}" srcOrd="4" destOrd="0" parTransId="{910D5B80-8077-4E5B-A575-ED6D002996B0}" sibTransId="{67C4EF2D-80E2-4E3C-BCFF-CA8FD4086A6E}"/>
    <dgm:cxn modelId="{D8669C68-5CC6-46FA-9A8B-8D6937B25B8A}" type="presOf" srcId="{910D5B80-8077-4E5B-A575-ED6D002996B0}" destId="{DE3A53F8-EA42-49D0-9FD9-2B0545ACE388}" srcOrd="1" destOrd="0" presId="urn:microsoft.com/office/officeart/2005/8/layout/radial1"/>
    <dgm:cxn modelId="{9C5E7F63-A743-4ECC-B935-275F5FA5DA65}" srcId="{EF5DD6CA-8B71-45FB-A451-5FF303FBFE12}" destId="{E2AF13CD-57F8-405F-A900-83718EF5FAA3}" srcOrd="0" destOrd="0" parTransId="{340F4310-B05A-4925-9D06-4327F61D7691}" sibTransId="{D49312AA-BC92-4072-B7A5-FA6262715320}"/>
    <dgm:cxn modelId="{29E808CD-7618-4773-B0F4-881264A7759F}" type="presOf" srcId="{0E0E03F4-02A1-40AB-A68B-68713BC1DB7B}" destId="{C97C2554-CED9-41A3-B769-3438A75A1D12}" srcOrd="1" destOrd="0" presId="urn:microsoft.com/office/officeart/2005/8/layout/radial1"/>
    <dgm:cxn modelId="{BB82CD11-B7E0-4F51-B2D4-114CF5884753}" type="presOf" srcId="{FF550626-18D6-4E19-8B13-2B4FF3A18A32}" destId="{340E6B83-E369-4403-BAE1-6D5567FF9ACF}" srcOrd="0" destOrd="0" presId="urn:microsoft.com/office/officeart/2005/8/layout/radial1"/>
    <dgm:cxn modelId="{5019BB22-BAFB-40C1-BA02-9EBA67A82186}" type="presOf" srcId="{9957E3F8-040F-455E-9344-6A54C1D3A7E1}" destId="{6CF16F4D-AA4A-4661-9E3D-BD2DDEBA0944}" srcOrd="1" destOrd="0" presId="urn:microsoft.com/office/officeart/2005/8/layout/radial1"/>
    <dgm:cxn modelId="{121A86E5-7129-45CA-B2CE-4D17A164863C}" type="presOf" srcId="{BE370687-2E5D-4EE4-AE12-7FA83A85ECA7}" destId="{C9E35535-9A2A-4666-AFF4-AA2D1E707BE3}" srcOrd="0" destOrd="0" presId="urn:microsoft.com/office/officeart/2005/8/layout/radial1"/>
    <dgm:cxn modelId="{4F9EAF5A-86AF-40F7-AE44-3AE91EBD5DA0}" srcId="{E2AF13CD-57F8-405F-A900-83718EF5FAA3}" destId="{DEE5B9C7-5450-4F5B-B11D-B2475E3083AE}" srcOrd="9" destOrd="0" parTransId="{78DEB6FF-8102-46B9-915A-1F104BC9133D}" sibTransId="{A6E47ECB-C1DF-458D-9965-AC994D1414F4}"/>
    <dgm:cxn modelId="{0C3E82B7-44D1-4905-8550-86ECD26AFF03}" srcId="{E2AF13CD-57F8-405F-A900-83718EF5FAA3}" destId="{FBE17467-5F34-44FF-ABD3-12C1900D7070}" srcOrd="7" destOrd="0" parTransId="{9BDF2E97-4B57-458F-98F7-CE79EB53E350}" sibTransId="{2A7656FE-1118-442A-8CBF-46FC1742D3C9}"/>
    <dgm:cxn modelId="{3803577F-64CC-4B37-8491-AD9290CE667B}" type="presOf" srcId="{DBC118B3-3453-48D9-B7AA-0F92033667DA}" destId="{AA0DED06-071E-4826-AF8F-C0ED1ECD4B5C}" srcOrd="0" destOrd="0" presId="urn:microsoft.com/office/officeart/2005/8/layout/radial1"/>
    <dgm:cxn modelId="{18C5CE94-F6B9-4365-BD30-495CC387610C}" type="presOf" srcId="{DCD10F83-8931-4F65-98DB-34C9E210CAA7}" destId="{A0368E7E-68C9-4381-8593-FB30A3E9ECDB}" srcOrd="1" destOrd="0" presId="urn:microsoft.com/office/officeart/2005/8/layout/radial1"/>
    <dgm:cxn modelId="{F39FD49A-A05F-4CE3-B94A-8F4D28202178}" type="presOf" srcId="{EF5DD6CA-8B71-45FB-A451-5FF303FBFE12}" destId="{A96955AE-B18D-4171-9D0F-D671050C5DCB}" srcOrd="0" destOrd="0" presId="urn:microsoft.com/office/officeart/2005/8/layout/radial1"/>
    <dgm:cxn modelId="{25B0043C-7B93-42DF-B86A-6D4A9FD984E2}" type="presOf" srcId="{74CCC32E-847C-4F63-BF05-FAB562168316}" destId="{6FEB4434-CDE8-4857-9BDE-BD63BA864BA1}" srcOrd="0" destOrd="0" presId="urn:microsoft.com/office/officeart/2005/8/layout/radial1"/>
    <dgm:cxn modelId="{801CDF7C-5CBA-4239-9286-EA82E47FFA58}" type="presOf" srcId="{DCD10F83-8931-4F65-98DB-34C9E210CAA7}" destId="{88B4A4E3-130F-4FFC-ADD9-CABD9028F93B}" srcOrd="0" destOrd="0" presId="urn:microsoft.com/office/officeart/2005/8/layout/radial1"/>
    <dgm:cxn modelId="{FA47BA66-2F7D-412F-80B5-D6F3192F5A66}" type="presParOf" srcId="{A96955AE-B18D-4171-9D0F-D671050C5DCB}" destId="{C42B46B8-1213-4535-A2DB-87845B456D8A}" srcOrd="0" destOrd="0" presId="urn:microsoft.com/office/officeart/2005/8/layout/radial1"/>
    <dgm:cxn modelId="{3D382C13-6C35-49CC-8008-366F96BA0417}" type="presParOf" srcId="{A96955AE-B18D-4171-9D0F-D671050C5DCB}" destId="{AA0DED06-071E-4826-AF8F-C0ED1ECD4B5C}" srcOrd="1" destOrd="0" presId="urn:microsoft.com/office/officeart/2005/8/layout/radial1"/>
    <dgm:cxn modelId="{D9D55B7D-4249-4FA6-AB5E-D657178DB6AD}" type="presParOf" srcId="{AA0DED06-071E-4826-AF8F-C0ED1ECD4B5C}" destId="{456D5B44-9AAA-4534-9552-3D9071A47E28}" srcOrd="0" destOrd="0" presId="urn:microsoft.com/office/officeart/2005/8/layout/radial1"/>
    <dgm:cxn modelId="{B810EB82-9B29-452F-ABE1-FE3ED94378AE}" type="presParOf" srcId="{A96955AE-B18D-4171-9D0F-D671050C5DCB}" destId="{EC425094-55A4-4199-9947-9612E859DDB0}" srcOrd="2" destOrd="0" presId="urn:microsoft.com/office/officeart/2005/8/layout/radial1"/>
    <dgm:cxn modelId="{B85A1C4E-510F-4309-83D1-FE91CD8DDD23}" type="presParOf" srcId="{A96955AE-B18D-4171-9D0F-D671050C5DCB}" destId="{983D9D11-79D1-4E8E-860C-E7C05099D3C2}" srcOrd="3" destOrd="0" presId="urn:microsoft.com/office/officeart/2005/8/layout/radial1"/>
    <dgm:cxn modelId="{9DED8EF6-DD95-4DEF-B7DF-4D2F63067468}" type="presParOf" srcId="{983D9D11-79D1-4E8E-860C-E7C05099D3C2}" destId="{C97C2554-CED9-41A3-B769-3438A75A1D12}" srcOrd="0" destOrd="0" presId="urn:microsoft.com/office/officeart/2005/8/layout/radial1"/>
    <dgm:cxn modelId="{46C0181E-1F0D-4BA3-B833-E1EE2F53D1B0}" type="presParOf" srcId="{A96955AE-B18D-4171-9D0F-D671050C5DCB}" destId="{3C1D076A-01FA-4EC9-A0C1-D46407B874D7}" srcOrd="4" destOrd="0" presId="urn:microsoft.com/office/officeart/2005/8/layout/radial1"/>
    <dgm:cxn modelId="{7771D1EA-C1B9-4525-98E3-14533599F7B7}" type="presParOf" srcId="{A96955AE-B18D-4171-9D0F-D671050C5DCB}" destId="{C9E35535-9A2A-4666-AFF4-AA2D1E707BE3}" srcOrd="5" destOrd="0" presId="urn:microsoft.com/office/officeart/2005/8/layout/radial1"/>
    <dgm:cxn modelId="{B9579477-D76A-4D9A-9E8A-FEB1DCE0476E}" type="presParOf" srcId="{C9E35535-9A2A-4666-AFF4-AA2D1E707BE3}" destId="{2BEECB5E-7B3E-4E03-8543-EBD9BC2BAC7E}" srcOrd="0" destOrd="0" presId="urn:microsoft.com/office/officeart/2005/8/layout/radial1"/>
    <dgm:cxn modelId="{F3D774EC-F72D-4F60-B257-F5E3C23DBC4E}" type="presParOf" srcId="{A96955AE-B18D-4171-9D0F-D671050C5DCB}" destId="{6FEB4434-CDE8-4857-9BDE-BD63BA864BA1}" srcOrd="6" destOrd="0" presId="urn:microsoft.com/office/officeart/2005/8/layout/radial1"/>
    <dgm:cxn modelId="{A01B1B93-1380-40B0-BFD6-ADF02BA47398}" type="presParOf" srcId="{A96955AE-B18D-4171-9D0F-D671050C5DCB}" destId="{88B4A4E3-130F-4FFC-ADD9-CABD9028F93B}" srcOrd="7" destOrd="0" presId="urn:microsoft.com/office/officeart/2005/8/layout/radial1"/>
    <dgm:cxn modelId="{21466389-3035-41D5-986B-E8EC817C00F9}" type="presParOf" srcId="{88B4A4E3-130F-4FFC-ADD9-CABD9028F93B}" destId="{A0368E7E-68C9-4381-8593-FB30A3E9ECDB}" srcOrd="0" destOrd="0" presId="urn:microsoft.com/office/officeart/2005/8/layout/radial1"/>
    <dgm:cxn modelId="{E22D05E3-7B80-4721-90DB-FEC503DE7C2F}" type="presParOf" srcId="{A96955AE-B18D-4171-9D0F-D671050C5DCB}" destId="{4774B272-5DC7-462B-8B12-94A44E691B33}" srcOrd="8" destOrd="0" presId="urn:microsoft.com/office/officeart/2005/8/layout/radial1"/>
    <dgm:cxn modelId="{B367DBFD-BAFB-4F3D-9E92-2369A0EC111D}" type="presParOf" srcId="{A96955AE-B18D-4171-9D0F-D671050C5DCB}" destId="{FF5FC454-AB9E-4D57-BCA1-EC9BF0D297D5}" srcOrd="9" destOrd="0" presId="urn:microsoft.com/office/officeart/2005/8/layout/radial1"/>
    <dgm:cxn modelId="{B65AE841-5C96-4226-A32D-EFFFE64E5E69}" type="presParOf" srcId="{FF5FC454-AB9E-4D57-BCA1-EC9BF0D297D5}" destId="{DE3A53F8-EA42-49D0-9FD9-2B0545ACE388}" srcOrd="0" destOrd="0" presId="urn:microsoft.com/office/officeart/2005/8/layout/radial1"/>
    <dgm:cxn modelId="{F18A5FEA-F0E9-4BC1-8EDD-8B72A9A7436D}" type="presParOf" srcId="{A96955AE-B18D-4171-9D0F-D671050C5DCB}" destId="{87CD92FF-6E40-4E2D-AA15-FAF66809FA85}" srcOrd="10" destOrd="0" presId="urn:microsoft.com/office/officeart/2005/8/layout/radial1"/>
    <dgm:cxn modelId="{507C2404-E036-48ED-A01D-E97AC52EDCF1}" type="presParOf" srcId="{A96955AE-B18D-4171-9D0F-D671050C5DCB}" destId="{75A5BC25-C1C5-4CCD-9495-E70A0AB917E7}" srcOrd="11" destOrd="0" presId="urn:microsoft.com/office/officeart/2005/8/layout/radial1"/>
    <dgm:cxn modelId="{F398B112-BC73-4441-87DC-2422A9B38593}" type="presParOf" srcId="{75A5BC25-C1C5-4CCD-9495-E70A0AB917E7}" destId="{977E2BB3-7B37-4705-8B48-8FFF95DD9EE2}" srcOrd="0" destOrd="0" presId="urn:microsoft.com/office/officeart/2005/8/layout/radial1"/>
    <dgm:cxn modelId="{9B45F6E7-A6B5-4B24-BE59-4F680F4EB0EF}" type="presParOf" srcId="{A96955AE-B18D-4171-9D0F-D671050C5DCB}" destId="{7D0D76E6-AAB3-465A-A0C8-C0A176E44569}" srcOrd="12" destOrd="0" presId="urn:microsoft.com/office/officeart/2005/8/layout/radial1"/>
    <dgm:cxn modelId="{9CA06D5A-777F-4A9D-A737-6AF42114F575}" type="presParOf" srcId="{A96955AE-B18D-4171-9D0F-D671050C5DCB}" destId="{763B915A-FDD4-47D9-AC5B-1AB69B2DC438}" srcOrd="13" destOrd="0" presId="urn:microsoft.com/office/officeart/2005/8/layout/radial1"/>
    <dgm:cxn modelId="{4ABD7EDB-B398-41DB-BF78-B91DB39FF0C4}" type="presParOf" srcId="{763B915A-FDD4-47D9-AC5B-1AB69B2DC438}" destId="{6CF16F4D-AA4A-4661-9E3D-BD2DDEBA0944}" srcOrd="0" destOrd="0" presId="urn:microsoft.com/office/officeart/2005/8/layout/radial1"/>
    <dgm:cxn modelId="{F25CDDD7-0F8A-4C3C-AA5E-A53A1DF4054B}" type="presParOf" srcId="{A96955AE-B18D-4171-9D0F-D671050C5DCB}" destId="{143C8C9A-2C1F-4C92-9024-13F2C7B05CD5}" srcOrd="14" destOrd="0" presId="urn:microsoft.com/office/officeart/2005/8/layout/radial1"/>
    <dgm:cxn modelId="{974DC73E-22C8-4E8F-8C4E-E6DA63F6B0EA}" type="presParOf" srcId="{A96955AE-B18D-4171-9D0F-D671050C5DCB}" destId="{67C2A76A-BD35-4766-9690-2A6686538968}" srcOrd="15" destOrd="0" presId="urn:microsoft.com/office/officeart/2005/8/layout/radial1"/>
    <dgm:cxn modelId="{171E6506-E2F0-4507-B9C9-E4896CB48031}" type="presParOf" srcId="{67C2A76A-BD35-4766-9690-2A6686538968}" destId="{8A54154D-7DF9-435F-A7CA-D2DFDE7A15A1}" srcOrd="0" destOrd="0" presId="urn:microsoft.com/office/officeart/2005/8/layout/radial1"/>
    <dgm:cxn modelId="{4FF84507-835D-4256-B189-3B67E211E7BA}" type="presParOf" srcId="{A96955AE-B18D-4171-9D0F-D671050C5DCB}" destId="{7AA0E1A1-1AFA-413B-938C-62F7ED1C03CD}" srcOrd="16" destOrd="0" presId="urn:microsoft.com/office/officeart/2005/8/layout/radial1"/>
    <dgm:cxn modelId="{54FF2E5A-F571-48E8-B1D1-B1349F1327B5}" type="presParOf" srcId="{A96955AE-B18D-4171-9D0F-D671050C5DCB}" destId="{A56B5E25-FE9B-4A03-BEE4-B877DB6F00A5}" srcOrd="17" destOrd="0" presId="urn:microsoft.com/office/officeart/2005/8/layout/radial1"/>
    <dgm:cxn modelId="{BFCFCC74-5090-4A7F-B824-DBFB0135D5CD}" type="presParOf" srcId="{A56B5E25-FE9B-4A03-BEE4-B877DB6F00A5}" destId="{03C0CCF2-FE0D-49E3-A7B7-3C59CDAC6A7F}" srcOrd="0" destOrd="0" presId="urn:microsoft.com/office/officeart/2005/8/layout/radial1"/>
    <dgm:cxn modelId="{66B453B5-8A23-4C0E-86AC-415211AE0280}" type="presParOf" srcId="{A96955AE-B18D-4171-9D0F-D671050C5DCB}" destId="{340E6B83-E369-4403-BAE1-6D5567FF9ACF}" srcOrd="18" destOrd="0" presId="urn:microsoft.com/office/officeart/2005/8/layout/radial1"/>
    <dgm:cxn modelId="{828133A8-B92A-478C-AD82-56926854261F}" type="presParOf" srcId="{A96955AE-B18D-4171-9D0F-D671050C5DCB}" destId="{4630C6C1-B165-45B4-BC17-B3F223332017}" srcOrd="19" destOrd="0" presId="urn:microsoft.com/office/officeart/2005/8/layout/radial1"/>
    <dgm:cxn modelId="{5C08A1E2-6951-440A-95D5-C6896EC7590D}" type="presParOf" srcId="{4630C6C1-B165-45B4-BC17-B3F223332017}" destId="{8AC0D465-D11C-4AB8-89FF-C2D7DD1F6F8E}" srcOrd="0" destOrd="0" presId="urn:microsoft.com/office/officeart/2005/8/layout/radial1"/>
    <dgm:cxn modelId="{F0EE26DA-99A9-43B5-929F-C455FBA85E22}" type="presParOf" srcId="{A96955AE-B18D-4171-9D0F-D671050C5DCB}" destId="{38618D4A-A43C-425C-B55F-9043C3CBD516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B46B8-1213-4535-A2DB-87845B456D8A}">
      <dsp:nvSpPr>
        <dsp:cNvPr id="0" name=""/>
        <dsp:cNvSpPr/>
      </dsp:nvSpPr>
      <dsp:spPr>
        <a:xfrm>
          <a:off x="1909727" y="1511704"/>
          <a:ext cx="831767" cy="710390"/>
        </a:xfrm>
        <a:prstGeom prst="ellipse">
          <a:avLst/>
        </a:prstGeom>
        <a:solidFill>
          <a:srgbClr val="003359">
            <a:lumMod val="90000"/>
            <a:lumOff val="10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Document Imaging Technology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31536" y="1615738"/>
        <a:ext cx="588149" cy="502322"/>
      </dsp:txXfrm>
    </dsp:sp>
    <dsp:sp modelId="{AA0DED06-071E-4826-AF8F-C0ED1ECD4B5C}">
      <dsp:nvSpPr>
        <dsp:cNvPr id="0" name=""/>
        <dsp:cNvSpPr/>
      </dsp:nvSpPr>
      <dsp:spPr>
        <a:xfrm rot="16200000">
          <a:off x="1932616" y="1105063"/>
          <a:ext cx="785987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305961" y="1099061"/>
        <a:ext cx="39299" cy="39299"/>
      </dsp:txXfrm>
    </dsp:sp>
    <dsp:sp modelId="{EC425094-55A4-4199-9947-9612E859DDB0}">
      <dsp:nvSpPr>
        <dsp:cNvPr id="0" name=""/>
        <dsp:cNvSpPr/>
      </dsp:nvSpPr>
      <dsp:spPr>
        <a:xfrm>
          <a:off x="1970415" y="15326"/>
          <a:ext cx="710390" cy="710390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Lending Services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74449" y="119360"/>
        <a:ext cx="502322" cy="502322"/>
      </dsp:txXfrm>
    </dsp:sp>
    <dsp:sp modelId="{983D9D11-79D1-4E8E-860C-E7C05099D3C2}">
      <dsp:nvSpPr>
        <dsp:cNvPr id="0" name=""/>
        <dsp:cNvSpPr/>
      </dsp:nvSpPr>
      <dsp:spPr>
        <a:xfrm rot="18360000">
          <a:off x="2386573" y="1240728"/>
          <a:ext cx="76812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751432" y="1235173"/>
        <a:ext cx="38406" cy="38406"/>
      </dsp:txXfrm>
    </dsp:sp>
    <dsp:sp modelId="{3C1D076A-01FA-4EC9-A0C1-D46407B874D7}">
      <dsp:nvSpPr>
        <dsp:cNvPr id="0" name=""/>
        <dsp:cNvSpPr/>
      </dsp:nvSpPr>
      <dsp:spPr>
        <a:xfrm>
          <a:off x="2849964" y="301109"/>
          <a:ext cx="710390" cy="710390"/>
        </a:xfrm>
        <a:prstGeom prst="ellipse">
          <a:avLst/>
        </a:prstGeom>
        <a:solidFill>
          <a:srgbClr val="00785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 Lending</a:t>
          </a:r>
          <a:endParaRPr lang="en-US" sz="7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953998" y="405143"/>
        <a:ext cx="502322" cy="502322"/>
      </dsp:txXfrm>
    </dsp:sp>
    <dsp:sp modelId="{C9E35535-9A2A-4666-AFF4-AA2D1E707BE3}">
      <dsp:nvSpPr>
        <dsp:cNvPr id="0" name=""/>
        <dsp:cNvSpPr/>
      </dsp:nvSpPr>
      <dsp:spPr>
        <a:xfrm rot="20732177">
          <a:off x="2711072" y="1650780"/>
          <a:ext cx="798982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3090588" y="1644453"/>
        <a:ext cx="39949" cy="39949"/>
      </dsp:txXfrm>
    </dsp:sp>
    <dsp:sp modelId="{6FEB4434-CDE8-4857-9BDE-BD63BA864BA1}">
      <dsp:nvSpPr>
        <dsp:cNvPr id="0" name=""/>
        <dsp:cNvSpPr/>
      </dsp:nvSpPr>
      <dsp:spPr>
        <a:xfrm>
          <a:off x="3486135" y="1120736"/>
          <a:ext cx="710390" cy="71039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Human Resources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590169" y="1224770"/>
        <a:ext cx="502322" cy="502322"/>
      </dsp:txXfrm>
    </dsp:sp>
    <dsp:sp modelId="{88B4A4E3-130F-4FFC-ADD9-CABD9028F93B}">
      <dsp:nvSpPr>
        <dsp:cNvPr id="0" name=""/>
        <dsp:cNvSpPr/>
      </dsp:nvSpPr>
      <dsp:spPr>
        <a:xfrm rot="1080000">
          <a:off x="2697123" y="2088099"/>
          <a:ext cx="702540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3030830" y="2084182"/>
        <a:ext cx="35127" cy="35127"/>
      </dsp:txXfrm>
    </dsp:sp>
    <dsp:sp modelId="{4774B272-5DC7-462B-8B12-94A44E691B33}">
      <dsp:nvSpPr>
        <dsp:cNvPr id="0" name=""/>
        <dsp:cNvSpPr/>
      </dsp:nvSpPr>
      <dsp:spPr>
        <a:xfrm>
          <a:off x="3360000" y="1974111"/>
          <a:ext cx="777500" cy="710390"/>
        </a:xfrm>
        <a:prstGeom prst="ellipse">
          <a:avLst/>
        </a:prstGeom>
        <a:solidFill>
          <a:srgbClr val="CC0099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Commercial Cash Management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473862" y="2078145"/>
        <a:ext cx="549776" cy="502322"/>
      </dsp:txXfrm>
    </dsp:sp>
    <dsp:sp modelId="{FF5FC454-AB9E-4D57-BCA1-EC9BF0D297D5}">
      <dsp:nvSpPr>
        <dsp:cNvPr id="0" name=""/>
        <dsp:cNvSpPr/>
      </dsp:nvSpPr>
      <dsp:spPr>
        <a:xfrm rot="3240000">
          <a:off x="2386573" y="2465776"/>
          <a:ext cx="76812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751432" y="2460220"/>
        <a:ext cx="38406" cy="38406"/>
      </dsp:txXfrm>
    </dsp:sp>
    <dsp:sp modelId="{87CD92FF-6E40-4E2D-AA15-FAF66809FA85}">
      <dsp:nvSpPr>
        <dsp:cNvPr id="0" name=""/>
        <dsp:cNvSpPr/>
      </dsp:nvSpPr>
      <dsp:spPr>
        <a:xfrm>
          <a:off x="2849964" y="2722300"/>
          <a:ext cx="710390" cy="710390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Central Operations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953998" y="2826334"/>
        <a:ext cx="502322" cy="502322"/>
      </dsp:txXfrm>
    </dsp:sp>
    <dsp:sp modelId="{75A5BC25-C1C5-4CCD-9495-E70A0AB917E7}">
      <dsp:nvSpPr>
        <dsp:cNvPr id="0" name=""/>
        <dsp:cNvSpPr/>
      </dsp:nvSpPr>
      <dsp:spPr>
        <a:xfrm rot="5400000">
          <a:off x="1932616" y="2601441"/>
          <a:ext cx="785987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305961" y="2595439"/>
        <a:ext cx="39299" cy="39299"/>
      </dsp:txXfrm>
    </dsp:sp>
    <dsp:sp modelId="{7D0D76E6-AAB3-465A-A0C8-C0A176E44569}">
      <dsp:nvSpPr>
        <dsp:cNvPr id="0" name=""/>
        <dsp:cNvSpPr/>
      </dsp:nvSpPr>
      <dsp:spPr>
        <a:xfrm>
          <a:off x="1926502" y="3008083"/>
          <a:ext cx="798215" cy="710390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Trust and Investments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43398" y="3112117"/>
        <a:ext cx="564423" cy="502322"/>
      </dsp:txXfrm>
    </dsp:sp>
    <dsp:sp modelId="{763B915A-FDD4-47D9-AC5B-1AB69B2DC438}">
      <dsp:nvSpPr>
        <dsp:cNvPr id="0" name=""/>
        <dsp:cNvSpPr/>
      </dsp:nvSpPr>
      <dsp:spPr>
        <a:xfrm rot="7560000">
          <a:off x="1496524" y="2465776"/>
          <a:ext cx="76812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861383" y="2460220"/>
        <a:ext cx="38406" cy="38406"/>
      </dsp:txXfrm>
    </dsp:sp>
    <dsp:sp modelId="{143C8C9A-2C1F-4C92-9024-13F2C7B05CD5}">
      <dsp:nvSpPr>
        <dsp:cNvPr id="0" name=""/>
        <dsp:cNvSpPr/>
      </dsp:nvSpPr>
      <dsp:spPr>
        <a:xfrm>
          <a:off x="1090866" y="2722300"/>
          <a:ext cx="710390" cy="710390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Securities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194900" y="2826334"/>
        <a:ext cx="502322" cy="502322"/>
      </dsp:txXfrm>
    </dsp:sp>
    <dsp:sp modelId="{67C2A76A-BD35-4766-9690-2A6686538968}">
      <dsp:nvSpPr>
        <dsp:cNvPr id="0" name=""/>
        <dsp:cNvSpPr/>
      </dsp:nvSpPr>
      <dsp:spPr>
        <a:xfrm rot="9720000">
          <a:off x="1222356" y="2092724"/>
          <a:ext cx="73247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570281" y="2088059"/>
        <a:ext cx="36623" cy="36623"/>
      </dsp:txXfrm>
    </dsp:sp>
    <dsp:sp modelId="{7AA0E1A1-1AFA-413B-938C-62F7ED1C03CD}">
      <dsp:nvSpPr>
        <dsp:cNvPr id="0" name=""/>
        <dsp:cNvSpPr/>
      </dsp:nvSpPr>
      <dsp:spPr>
        <a:xfrm>
          <a:off x="547275" y="1974111"/>
          <a:ext cx="710390" cy="710390"/>
        </a:xfrm>
        <a:prstGeom prst="ellipse">
          <a:avLst/>
        </a:prstGeom>
        <a:solidFill>
          <a:srgbClr val="00B05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Finance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651309" y="2078145"/>
        <a:ext cx="502322" cy="502322"/>
      </dsp:txXfrm>
    </dsp:sp>
    <dsp:sp modelId="{A56B5E25-FE9B-4A03-BEE4-B877DB6F00A5}">
      <dsp:nvSpPr>
        <dsp:cNvPr id="0" name=""/>
        <dsp:cNvSpPr/>
      </dsp:nvSpPr>
      <dsp:spPr>
        <a:xfrm rot="11880000">
          <a:off x="1222356" y="1613781"/>
          <a:ext cx="73247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570281" y="1609116"/>
        <a:ext cx="36623" cy="36623"/>
      </dsp:txXfrm>
    </dsp:sp>
    <dsp:sp modelId="{340E6B83-E369-4403-BAE1-6D5567FF9ACF}">
      <dsp:nvSpPr>
        <dsp:cNvPr id="0" name=""/>
        <dsp:cNvSpPr/>
      </dsp:nvSpPr>
      <dsp:spPr>
        <a:xfrm>
          <a:off x="547275" y="1049298"/>
          <a:ext cx="710390" cy="710390"/>
        </a:xfrm>
        <a:prstGeom prst="ellipse">
          <a:avLst/>
        </a:prstGeom>
        <a:solidFill>
          <a:srgbClr val="003359">
            <a:lumMod val="75000"/>
            <a:lumOff val="2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Compliance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651309" y="1153332"/>
        <a:ext cx="502322" cy="502322"/>
      </dsp:txXfrm>
    </dsp:sp>
    <dsp:sp modelId="{4630C6C1-B165-45B4-BC17-B3F223332017}">
      <dsp:nvSpPr>
        <dsp:cNvPr id="0" name=""/>
        <dsp:cNvSpPr/>
      </dsp:nvSpPr>
      <dsp:spPr>
        <a:xfrm rot="14040000">
          <a:off x="1496524" y="1240728"/>
          <a:ext cx="768124" cy="27294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861383" y="1235173"/>
        <a:ext cx="38406" cy="38406"/>
      </dsp:txXfrm>
    </dsp:sp>
    <dsp:sp modelId="{38618D4A-A43C-425C-B55F-9043C3CBD516}">
      <dsp:nvSpPr>
        <dsp:cNvPr id="0" name=""/>
        <dsp:cNvSpPr/>
      </dsp:nvSpPr>
      <dsp:spPr>
        <a:xfrm>
          <a:off x="1090866" y="301109"/>
          <a:ext cx="710390" cy="710390"/>
        </a:xfrm>
        <a:prstGeom prst="ellipse">
          <a:avLst/>
        </a:prstGeom>
        <a:solidFill>
          <a:srgbClr val="FFC00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Retail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194900" y="405143"/>
        <a:ext cx="502322" cy="50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D755D9-99B7-405A-ADC5-7394B411C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9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B1E38E-FB5C-4898-959B-395166AE9C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14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5750735-DA62-4AF5-8561-7A7AC1E0A8EC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B1E38E-FB5C-4898-959B-395166AE9C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:\Retail\Retail-To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87813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E:\Retail\Retail-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5980113"/>
            <a:ext cx="29527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429000"/>
            <a:ext cx="5867400" cy="1447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71800" y="5105400"/>
            <a:ext cx="5867400" cy="838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6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1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3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6858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dirty="0" smtClean="0"/>
          </a:p>
        </p:txBody>
      </p:sp>
      <p:sp>
        <p:nvSpPr>
          <p:cNvPr id="1030" name="Text Box 12"/>
          <p:cNvSpPr txBox="1">
            <a:spLocks noChangeArrowheads="1"/>
          </p:cNvSpPr>
          <p:nvPr userDrawn="1"/>
        </p:nvSpPr>
        <p:spPr bwMode="auto">
          <a:xfrm>
            <a:off x="584200" y="6435725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4398729-1209-4AB7-A4E4-D15402E48A95}" type="slidenum">
              <a:rPr lang="en-US" sz="1000" smtClean="0">
                <a:latin typeface="Arial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dirty="0" smtClean="0">
              <a:latin typeface="Arial" charset="0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32" name="Picture 14" descr="E:\Retail\pg2-Yellow-Ba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5" descr="E:\Retail\Retail-pg2-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6281738"/>
            <a:ext cx="191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2004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Application Development Document Imaging 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191000"/>
            <a:ext cx="6858000" cy="68580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Shared Services Imaging Services &amp; Support</a:t>
            </a:r>
          </a:p>
          <a:p>
            <a:pPr algn="ctr" eaLnBrk="1" hangingPunct="1">
              <a:spcBef>
                <a:spcPct val="50000"/>
              </a:spcBef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March 2014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533400" y="9906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>
              <a:tabLst>
                <a:tab pos="234950" algn="l"/>
              </a:tabLst>
            </a:pPr>
            <a:r>
              <a:rPr lang="en-US" sz="2000" b="1" u="sng" dirty="0" smtClean="0">
                <a:latin typeface="+mn-lt"/>
                <a:cs typeface="Calibri" pitchFamily="34" charset="0"/>
              </a:rPr>
              <a:t>Active Projects  - 16</a:t>
            </a:r>
          </a:p>
          <a:p>
            <a:pPr marL="400050" indent="-342900">
              <a:buFont typeface="Arial" panose="020B0604020202020204" pitchFamily="34" charset="0"/>
              <a:buChar char="•"/>
              <a:tabLst>
                <a:tab pos="234950" algn="l"/>
              </a:tabLst>
            </a:pPr>
            <a:endParaRPr lang="en-US" sz="1600" dirty="0">
              <a:latin typeface="+mn-lt"/>
              <a:cs typeface="Calibri" pitchFamily="34" charset="0"/>
            </a:endParaRPr>
          </a:p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eaLnBrk="0" hangingPunct="0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39"/>
          <p:cNvSpPr>
            <a:spLocks noChangeArrowheads="1"/>
          </p:cNvSpPr>
          <p:nvPr/>
        </p:nvSpPr>
        <p:spPr bwMode="auto">
          <a:xfrm>
            <a:off x="5959475" y="1524000"/>
            <a:ext cx="2530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5396"/>
              </p:ext>
            </p:extLst>
          </p:nvPr>
        </p:nvGraphicFramePr>
        <p:xfrm>
          <a:off x="762000" y="1428750"/>
          <a:ext cx="5791200" cy="4591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1200"/>
              </a:tblGrid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Platform Upgrade - FileNet Upgrade to 5.2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IRIS </a:t>
                      </a:r>
                      <a:r>
                        <a:rPr lang="en-US" sz="1100" b="1" u="none" strike="noStrike" dirty="0">
                          <a:effectLst/>
                        </a:rPr>
                        <a:t>to FileNet High </a:t>
                      </a:r>
                      <a:r>
                        <a:rPr lang="en-US" sz="1100" b="1" u="none" strike="noStrike" dirty="0" smtClean="0">
                          <a:effectLst/>
                        </a:rPr>
                        <a:t>Resolution Docs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CRE </a:t>
                      </a:r>
                      <a:r>
                        <a:rPr lang="en-US" sz="1100" b="1" u="none" strike="noStrike" dirty="0">
                          <a:effectLst/>
                        </a:rPr>
                        <a:t>Email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RMR </a:t>
                      </a:r>
                      <a:r>
                        <a:rPr lang="en-US" sz="1100" b="1" u="none" strike="noStrike" dirty="0">
                          <a:effectLst/>
                        </a:rPr>
                        <a:t>W-9 Escrow Agiletics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RPC Heloc </a:t>
                      </a:r>
                      <a:r>
                        <a:rPr lang="en-US" sz="1100" b="1" u="none" strike="noStrike" dirty="0">
                          <a:effectLst/>
                        </a:rPr>
                        <a:t>Critical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Platform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 Upgrade - </a:t>
                      </a:r>
                      <a:r>
                        <a:rPr lang="en-US" sz="1100" b="1" u="none" strike="noStrike" dirty="0" smtClean="0">
                          <a:effectLst/>
                        </a:rPr>
                        <a:t>Windows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Mortgage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Document Repository -  </a:t>
                      </a:r>
                      <a:r>
                        <a:rPr lang="en-US" sz="1100" b="1" u="none" strike="noStrike" dirty="0">
                          <a:effectLst/>
                        </a:rPr>
                        <a:t>Loading and Extractions--ONGOING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pt-BR" sz="700" b="1" u="none" strike="noStrike" dirty="0">
                          <a:effectLst/>
                        </a:rPr>
                        <a:t>   </a:t>
                      </a:r>
                      <a:r>
                        <a:rPr lang="pt-BR" sz="1100" b="1" u="none" strike="noStrike" dirty="0">
                          <a:effectLst/>
                        </a:rPr>
                        <a:t>PR 2889 BOA Repurchasing (extract)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771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pt-BR" sz="700" b="1" u="none" strike="noStrike" dirty="0">
                          <a:effectLst/>
                        </a:rPr>
                        <a:t>   </a:t>
                      </a:r>
                      <a:r>
                        <a:rPr lang="pt-BR" sz="1100" b="1" u="none" strike="noStrike" dirty="0">
                          <a:effectLst/>
                        </a:rPr>
                        <a:t>PR 2895 MD CDA Conversion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771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700" b="1" u="none" strike="noStrike" dirty="0">
                          <a:effectLst/>
                        </a:rPr>
                        <a:t>   </a:t>
                      </a:r>
                      <a:r>
                        <a:rPr lang="en-US" sz="1100" b="1" u="none" strike="noStrike" dirty="0">
                          <a:effectLst/>
                        </a:rPr>
                        <a:t>PR 2897 Bayview Conversion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771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fr-FR" sz="700" b="1" u="none" strike="noStrike" dirty="0">
                          <a:effectLst/>
                        </a:rPr>
                        <a:t>   </a:t>
                      </a:r>
                      <a:r>
                        <a:rPr lang="fr-FR" sz="1100" b="1" u="none" strike="noStrike" dirty="0">
                          <a:effectLst/>
                        </a:rPr>
                        <a:t>PR 2900 </a:t>
                      </a:r>
                      <a:r>
                        <a:rPr lang="fr-FR" sz="1100" b="1" u="none" strike="noStrike" dirty="0" smtClean="0">
                          <a:effectLst/>
                        </a:rPr>
                        <a:t>Mortgage</a:t>
                      </a:r>
                      <a:r>
                        <a:rPr lang="fr-FR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100" b="1" u="none" strike="noStrike" dirty="0" smtClean="0">
                          <a:effectLst/>
                        </a:rPr>
                        <a:t>Assignments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771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pt-BR" sz="700" b="1" u="none" strike="noStrike" dirty="0">
                          <a:effectLst/>
                        </a:rPr>
                        <a:t>   </a:t>
                      </a:r>
                      <a:r>
                        <a:rPr lang="pt-BR" sz="1100" b="1" u="none" strike="noStrike" dirty="0">
                          <a:effectLst/>
                        </a:rPr>
                        <a:t>PR 2901 RLMS Conversion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771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Mortgage </a:t>
                      </a:r>
                      <a:r>
                        <a:rPr lang="en-US" sz="1100" b="1" u="none" strike="noStrike" dirty="0">
                          <a:effectLst/>
                        </a:rPr>
                        <a:t>Workflow and retrieval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Platform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 Upgrade Kofax- </a:t>
                      </a:r>
                      <a:r>
                        <a:rPr lang="en-US" sz="1100" b="1" u="none" strike="noStrike" dirty="0" smtClean="0">
                          <a:effectLst/>
                        </a:rPr>
                        <a:t>Citrix </a:t>
                      </a:r>
                      <a:r>
                        <a:rPr lang="en-US" sz="1100" b="1" u="none" strike="noStrike" dirty="0">
                          <a:effectLst/>
                        </a:rPr>
                        <a:t>Upgrade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COS_Funds </a:t>
                      </a:r>
                      <a:r>
                        <a:rPr lang="en-US" sz="1100" b="1" u="none" strike="noStrike" dirty="0">
                          <a:effectLst/>
                        </a:rPr>
                        <a:t>Transfer Agreement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u="none" strike="noStrike" dirty="0" smtClean="0">
                          <a:effectLst/>
                        </a:rPr>
                        <a:t>Human</a:t>
                      </a:r>
                      <a:r>
                        <a:rPr lang="fr-FR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100" b="1" u="none" strike="noStrike" dirty="0" smtClean="0">
                          <a:effectLst/>
                        </a:rPr>
                        <a:t>Resource </a:t>
                      </a:r>
                      <a:r>
                        <a:rPr lang="fr-FR" sz="1100" b="1" u="none" strike="noStrike" dirty="0">
                          <a:effectLst/>
                        </a:rPr>
                        <a:t>Data Content Management System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Human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Resource Replace </a:t>
                      </a:r>
                      <a:r>
                        <a:rPr lang="en-US" sz="1100" b="1" u="none" strike="noStrike" dirty="0">
                          <a:effectLst/>
                        </a:rPr>
                        <a:t>Recombo and store Images in FileNet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Human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Resource </a:t>
                      </a:r>
                      <a:r>
                        <a:rPr lang="en-US" sz="1100" b="1" u="none" strike="noStrike" dirty="0" smtClean="0">
                          <a:effectLst/>
                        </a:rPr>
                        <a:t>Personal </a:t>
                      </a:r>
                      <a:r>
                        <a:rPr lang="en-US" sz="1100" b="1" u="none" strike="noStrike" dirty="0">
                          <a:effectLst/>
                        </a:rPr>
                        <a:t>File Extraction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Mortgage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Document Repository OnBase Transmission Delete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CAM </a:t>
                      </a:r>
                      <a:r>
                        <a:rPr lang="en-US" sz="1100" b="1" u="none" strike="noStrike" dirty="0">
                          <a:effectLst/>
                        </a:rPr>
                        <a:t>Paperless Back Office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1862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none" strike="noStrike" dirty="0" smtClean="0">
                          <a:effectLst/>
                        </a:rPr>
                        <a:t>RCC </a:t>
                      </a:r>
                      <a:r>
                        <a:rPr lang="en-US" sz="1100" b="1" u="none" strike="noStrike" dirty="0">
                          <a:effectLst/>
                        </a:rPr>
                        <a:t>Thick File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533400" y="9906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>
              <a:tabLst>
                <a:tab pos="234950" algn="l"/>
              </a:tabLst>
            </a:pPr>
            <a:r>
              <a:rPr lang="en-US" sz="2000" b="1" u="sng" dirty="0" smtClean="0">
                <a:latin typeface="+mn-lt"/>
                <a:cs typeface="Calibri" pitchFamily="34" charset="0"/>
              </a:rPr>
              <a:t>Projects Currently Schedule To Start in Q2 – 12 Projects</a:t>
            </a:r>
          </a:p>
          <a:p>
            <a:pPr marL="400050" indent="-342900">
              <a:buFont typeface="Arial" panose="020B0604020202020204" pitchFamily="34" charset="0"/>
              <a:buChar char="•"/>
              <a:tabLst>
                <a:tab pos="234950" algn="l"/>
              </a:tabLst>
            </a:pPr>
            <a:endParaRPr lang="en-US" sz="1600" dirty="0">
              <a:latin typeface="+mn-lt"/>
              <a:cs typeface="Calibri" pitchFamily="34" charset="0"/>
            </a:endParaRPr>
          </a:p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eaLnBrk="0" hangingPunct="0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39"/>
          <p:cNvSpPr>
            <a:spLocks noChangeArrowheads="1"/>
          </p:cNvSpPr>
          <p:nvPr/>
        </p:nvSpPr>
        <p:spPr bwMode="auto">
          <a:xfrm>
            <a:off x="5959475" y="1524000"/>
            <a:ext cx="2530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5271"/>
              </p:ext>
            </p:extLst>
          </p:nvPr>
        </p:nvGraphicFramePr>
        <p:xfrm>
          <a:off x="762000" y="1428750"/>
          <a:ext cx="5867400" cy="2914656"/>
        </p:xfrm>
        <a:graphic>
          <a:graphicData uri="http://schemas.openxmlformats.org/drawingml/2006/table">
            <a:tbl>
              <a:tblPr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5867400"/>
              </a:tblGrid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WT Converted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Images to FileNet (fiche/film)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Blitz Doc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FileNet-Vendor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Mortgage Doc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types- Ongoing effort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RPC_Product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RPC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Shaw Validation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Adobe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Upgrade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Platform Upgrade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Kofax Upgrade-2015 (Q3)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AML-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ECM File Share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Workflow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Applications conversion to ECM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RMR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Kofax Email Additions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Banko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 Deactivation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da-DK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Loan </a:t>
                      </a:r>
                      <a:r>
                        <a:rPr lang="da-DK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 – Credit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Challenges and Risks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533400" y="9906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eaLnBrk="0" hangingPunct="0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39"/>
          <p:cNvSpPr>
            <a:spLocks noChangeArrowheads="1"/>
          </p:cNvSpPr>
          <p:nvPr/>
        </p:nvSpPr>
        <p:spPr bwMode="auto">
          <a:xfrm>
            <a:off x="5959475" y="1524000"/>
            <a:ext cx="2530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The team is overextended in the BA, QA and Programmers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BA’s/Programmers have no segregation between production support and project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We have 1 technical programmer FTE. This is a challenge when splitting between production work, project work, guiding offshore staff, and managing vendors.  There is currently no onsite backup available for time away (vacations, illness,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Managing business partners expectations, concerns, and requests due to working in a reactive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Project timelines are at risk, pending production support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Responsiveness to production support notifications/communications may be delayed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BA’s act as Project Manager for all imaging related work, in addition to their regular responsibilities, which impacts effectiveness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Technology knowledge transfer and training is limited with 1 technical FTE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Approaches to solutions may be reactive and delayed due to lack of resources and/or lack of expertise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Long term planning/process improvement is not being reviewed at the appropriate level due to resource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Business outreach on future planning, initiatives, etc. is limited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Imaging policies, standards, and procedures are outdated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Preparing for Tomorrow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62025" y="1371600"/>
            <a:ext cx="6172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Enterprise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Content Management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Strategy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Industry Best Practices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Technology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Enterprise Case Management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Strategy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Industry Best Practices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Technology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Document Imaging Overview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8382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200" dirty="0">
              <a:latin typeface="Arial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181100" y="2133600"/>
            <a:ext cx="6629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Who We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Are – Who We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hould Be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Business Services Partnership &amp; Collaboration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Document Imaging Technology &amp; Services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Application Technology &amp; Business Line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Benefits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Current Environment - Projects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Challenges and Risk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Future deployment 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Who We Are Today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1359" y="1447800"/>
            <a:ext cx="2133600" cy="1143000"/>
          </a:xfrm>
          <a:prstGeom prst="rect">
            <a:avLst/>
          </a:prstGeom>
          <a:solidFill>
            <a:srgbClr val="267A6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David Rey (FTE)</a:t>
            </a:r>
          </a:p>
          <a:p>
            <a:pPr algn="ctr"/>
            <a:r>
              <a:rPr lang="en-US" sz="1100" dirty="0" smtClean="0"/>
              <a:t>Systems Manager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695700" y="2895600"/>
            <a:ext cx="2133600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Kim Liebler (FTE)</a:t>
            </a:r>
          </a:p>
          <a:p>
            <a:pPr algn="ctr"/>
            <a:r>
              <a:rPr lang="en-US" sz="1100" dirty="0" smtClean="0"/>
              <a:t>Team Lead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179497" y="4419600"/>
            <a:ext cx="2021305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/>
              <a:t>QAT</a:t>
            </a:r>
          </a:p>
          <a:p>
            <a:pPr algn="ctr"/>
            <a:r>
              <a:rPr lang="en-US" sz="1050" dirty="0" smtClean="0"/>
              <a:t>Sunil Kulkarni </a:t>
            </a:r>
            <a:r>
              <a:rPr lang="en-US" sz="800" dirty="0" smtClean="0"/>
              <a:t>(SLK Offshore)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123950" y="4419600"/>
            <a:ext cx="2133600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BA</a:t>
            </a:r>
            <a:endParaRPr lang="en-US" sz="800" b="1" u="sng" dirty="0" smtClean="0"/>
          </a:p>
          <a:p>
            <a:pPr algn="ctr"/>
            <a:endParaRPr lang="en-US" sz="600" b="1" u="sng" dirty="0" smtClean="0"/>
          </a:p>
          <a:p>
            <a:pPr algn="ctr"/>
            <a:r>
              <a:rPr lang="en-US" sz="1050" dirty="0" smtClean="0"/>
              <a:t>Kristan Plath (FTE-30 hr.)</a:t>
            </a:r>
          </a:p>
          <a:p>
            <a:pPr algn="ctr"/>
            <a:r>
              <a:rPr lang="en-US" sz="1000" dirty="0" smtClean="0"/>
              <a:t>G. Venkateshmurthy</a:t>
            </a:r>
            <a:r>
              <a:rPr lang="en-US" sz="800" dirty="0" smtClean="0"/>
              <a:t>(SLK Onshore)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3741097" y="4419600"/>
            <a:ext cx="2021305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/>
              <a:t>Programmers</a:t>
            </a:r>
            <a:endParaRPr lang="en-US" sz="600" b="1" u="sng" dirty="0" smtClean="0"/>
          </a:p>
          <a:p>
            <a:pPr algn="ctr"/>
            <a:endParaRPr lang="en-US" sz="600" b="1" u="sng" dirty="0" smtClean="0"/>
          </a:p>
          <a:p>
            <a:pPr algn="ctr"/>
            <a:r>
              <a:rPr lang="en-US" sz="1050" dirty="0" smtClean="0"/>
              <a:t>Ashish Vikram (FTE)</a:t>
            </a:r>
          </a:p>
          <a:p>
            <a:pPr algn="ctr"/>
            <a:r>
              <a:rPr lang="en-US" sz="1050" dirty="0" smtClean="0"/>
              <a:t>Shiva Kadrolli </a:t>
            </a:r>
            <a:r>
              <a:rPr lang="en-US" sz="800" dirty="0" smtClean="0"/>
              <a:t>(SLK Offshore)</a:t>
            </a:r>
          </a:p>
          <a:p>
            <a:pPr algn="ctr"/>
            <a:r>
              <a:rPr lang="en-US" sz="1050" dirty="0" smtClean="0"/>
              <a:t>Pooja  Purushan </a:t>
            </a:r>
            <a:r>
              <a:rPr lang="en-US" sz="800" dirty="0" smtClean="0"/>
              <a:t>(SLK  Offshore)</a:t>
            </a:r>
            <a:endParaRPr 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88472" y="25908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80284" y="4038600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9"/>
          <p:cNvCxnSpPr/>
          <p:nvPr/>
        </p:nvCxnSpPr>
        <p:spPr>
          <a:xfrm flipH="1">
            <a:off x="2133601" y="4229100"/>
            <a:ext cx="2554871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3600" y="4229100"/>
            <a:ext cx="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9"/>
          <p:cNvCxnSpPr/>
          <p:nvPr/>
        </p:nvCxnSpPr>
        <p:spPr>
          <a:xfrm flipH="1">
            <a:off x="4680284" y="4229100"/>
            <a:ext cx="2520616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00900" y="4229100"/>
            <a:ext cx="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Who We Should Be – Resource Structure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  <a:ln w="12700"/>
        </p:spPr>
        <p:txBody>
          <a:bodyPr/>
          <a:lstStyle/>
          <a:p>
            <a:pPr marL="0" indent="0">
              <a:buNone/>
            </a:pPr>
            <a:r>
              <a:rPr lang="en-US" sz="2000" b="1" u="sng" kern="0" dirty="0" smtClean="0">
                <a:solidFill>
                  <a:prstClr val="black"/>
                </a:solidFill>
                <a:latin typeface="Arial Narrow" pitchFamily="34" charset="0"/>
              </a:rPr>
              <a:t>Recommended Additional 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Business Analysts/PM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Add 2 FTE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Technical Programmers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Add 1 FTE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Quality Assurance Testers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Replace 1 Tester FTE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324600" y="44196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1359" y="1447800"/>
            <a:ext cx="2133600" cy="1143000"/>
          </a:xfrm>
          <a:prstGeom prst="rect">
            <a:avLst/>
          </a:prstGeom>
          <a:solidFill>
            <a:srgbClr val="267A6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David Rey (FTE)</a:t>
            </a:r>
          </a:p>
          <a:p>
            <a:pPr algn="ctr"/>
            <a:r>
              <a:rPr lang="en-US" sz="1100" dirty="0" smtClean="0"/>
              <a:t>Systems Manager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276350" y="4419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67150" y="44196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5399" y="4419600"/>
            <a:ext cx="18499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BA</a:t>
            </a:r>
          </a:p>
          <a:p>
            <a:pPr algn="ctr"/>
            <a:r>
              <a:rPr lang="en-US" sz="1050" b="1" dirty="0" smtClean="0"/>
              <a:t>Kristan Planth (FTE-30 hr.)</a:t>
            </a:r>
            <a:endParaRPr lang="en-US" sz="1050" b="1" dirty="0"/>
          </a:p>
        </p:txBody>
      </p:sp>
      <p:sp>
        <p:nvSpPr>
          <p:cNvPr id="15" name="Rectangle 14"/>
          <p:cNvSpPr/>
          <p:nvPr/>
        </p:nvSpPr>
        <p:spPr>
          <a:xfrm>
            <a:off x="3886200" y="44196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8472" y="2590800"/>
            <a:ext cx="1" cy="371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80284" y="4038600"/>
            <a:ext cx="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H="1" flipV="1">
            <a:off x="2133600" y="4229100"/>
            <a:ext cx="2514600" cy="1270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3600" y="4229100"/>
            <a:ext cx="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9"/>
          <p:cNvCxnSpPr/>
          <p:nvPr/>
        </p:nvCxnSpPr>
        <p:spPr>
          <a:xfrm flipH="1">
            <a:off x="4680284" y="4229100"/>
            <a:ext cx="2520616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>
            <a:off x="7200900" y="4229100"/>
            <a:ext cx="0" cy="190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95700" y="2895600"/>
            <a:ext cx="2133600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Kim Liebler (FTE)</a:t>
            </a:r>
          </a:p>
          <a:p>
            <a:pPr algn="ctr"/>
            <a:r>
              <a:rPr lang="en-US" sz="1100" dirty="0" smtClean="0"/>
              <a:t>Team Lead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179497" y="4362450"/>
            <a:ext cx="2021305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/>
              <a:t>QAT</a:t>
            </a:r>
          </a:p>
          <a:p>
            <a:pPr algn="ctr"/>
            <a:r>
              <a:rPr lang="en-US" sz="1050" dirty="0" smtClean="0"/>
              <a:t>FTE Request 1 </a:t>
            </a:r>
            <a:r>
              <a:rPr lang="en-US" sz="800" dirty="0" smtClean="0"/>
              <a:t>(Replacement)</a:t>
            </a:r>
          </a:p>
          <a:p>
            <a:pPr algn="ctr"/>
            <a:r>
              <a:rPr lang="en-US" sz="1050" dirty="0" smtClean="0"/>
              <a:t>Sunil Kulkarni </a:t>
            </a:r>
            <a:r>
              <a:rPr lang="en-US" sz="800" dirty="0" smtClean="0"/>
              <a:t>(SLK Offshore)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1143000" y="4362450"/>
            <a:ext cx="2133600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smtClean="0"/>
              <a:t>BA</a:t>
            </a:r>
            <a:endParaRPr lang="en-US" sz="800" b="1" u="sng" dirty="0" smtClean="0"/>
          </a:p>
          <a:p>
            <a:pPr algn="ctr"/>
            <a:endParaRPr lang="en-US" sz="600" b="1" u="sng" dirty="0" smtClean="0"/>
          </a:p>
          <a:p>
            <a:pPr algn="ctr"/>
            <a:r>
              <a:rPr lang="en-US" sz="1050" dirty="0" smtClean="0"/>
              <a:t>Kristan Plath (FTE-30 hr.)</a:t>
            </a:r>
          </a:p>
          <a:p>
            <a:pPr algn="ctr"/>
            <a:r>
              <a:rPr lang="en-US" sz="1050" dirty="0" smtClean="0"/>
              <a:t>FTE Request 1</a:t>
            </a:r>
          </a:p>
          <a:p>
            <a:pPr algn="ctr"/>
            <a:r>
              <a:rPr lang="en-US" sz="1050" dirty="0" smtClean="0"/>
              <a:t>FTE Request 2</a:t>
            </a:r>
          </a:p>
          <a:p>
            <a:pPr algn="ctr"/>
            <a:r>
              <a:rPr lang="en-US" sz="1000" dirty="0" smtClean="0"/>
              <a:t>G. Venkateshmurthy</a:t>
            </a:r>
            <a:r>
              <a:rPr lang="en-US" sz="800" dirty="0" smtClean="0"/>
              <a:t>(SLK Onshore)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3741097" y="4362450"/>
            <a:ext cx="2021305" cy="1143000"/>
          </a:xfrm>
          <a:prstGeom prst="rect">
            <a:avLst/>
          </a:prstGeom>
          <a:solidFill>
            <a:srgbClr val="007A54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/>
              <a:t>Programmers</a:t>
            </a:r>
            <a:endParaRPr lang="en-US" sz="600" b="1" u="sng" dirty="0" smtClean="0"/>
          </a:p>
          <a:p>
            <a:pPr algn="ctr"/>
            <a:endParaRPr lang="en-US" sz="600" b="1" u="sng" dirty="0" smtClean="0"/>
          </a:p>
          <a:p>
            <a:pPr algn="ctr"/>
            <a:r>
              <a:rPr lang="en-US" sz="1050" dirty="0" smtClean="0"/>
              <a:t>Ashish Vikram (FTE)</a:t>
            </a:r>
          </a:p>
          <a:p>
            <a:pPr algn="ctr"/>
            <a:r>
              <a:rPr lang="en-US" sz="1050" dirty="0" smtClean="0"/>
              <a:t>FTE Request 1</a:t>
            </a:r>
          </a:p>
          <a:p>
            <a:pPr algn="ctr"/>
            <a:r>
              <a:rPr lang="en-US" sz="1050" dirty="0" smtClean="0"/>
              <a:t>Shiva Kadrolli </a:t>
            </a:r>
            <a:r>
              <a:rPr lang="en-US" sz="800" dirty="0" smtClean="0"/>
              <a:t>(SLK Offshore)</a:t>
            </a:r>
          </a:p>
          <a:p>
            <a:pPr algn="ctr"/>
            <a:r>
              <a:rPr lang="en-US" sz="1050" dirty="0" smtClean="0"/>
              <a:t>Pooja  Purushan </a:t>
            </a:r>
            <a:r>
              <a:rPr lang="en-US" sz="800" dirty="0" smtClean="0"/>
              <a:t>(SLK  Offshore)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97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5048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Partnerships &amp; Collaboration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543674"/>
            <a:ext cx="48527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105400" y="733425"/>
            <a:ext cx="3886200" cy="58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>
              <a:tabLst>
                <a:tab pos="234950" algn="l"/>
              </a:tabLst>
              <a:defRPr/>
            </a:pPr>
            <a:r>
              <a:rPr lang="en-US" sz="1400" b="1" u="sng" dirty="0" smtClean="0">
                <a:latin typeface="+mj-lt"/>
                <a:cs typeface="Calibri" pitchFamily="34" charset="0"/>
              </a:rPr>
              <a:t>18 Production </a:t>
            </a:r>
            <a:r>
              <a:rPr lang="en-US" sz="1400" b="1" u="sng" dirty="0">
                <a:latin typeface="+mj-lt"/>
                <a:cs typeface="Calibri" pitchFamily="34" charset="0"/>
              </a:rPr>
              <a:t>Applications:</a:t>
            </a:r>
          </a:p>
          <a:p>
            <a:pPr marL="57150" eaLnBrk="0" hangingPunct="0">
              <a:tabLst>
                <a:tab pos="234950" algn="l"/>
              </a:tabLst>
              <a:defRPr/>
            </a:pPr>
            <a:endParaRPr lang="en-US" sz="1000" b="1" dirty="0" smtClean="0">
              <a:latin typeface="+mj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 smtClean="0">
                <a:latin typeface="+mn-lt"/>
                <a:cs typeface="Calibri" pitchFamily="34" charset="0"/>
              </a:rPr>
              <a:t>Lending </a:t>
            </a:r>
            <a:r>
              <a:rPr lang="en-US" sz="900" b="1" u="sng" dirty="0">
                <a:latin typeface="+mn-lt"/>
                <a:cs typeface="Calibri" pitchFamily="34" charset="0"/>
              </a:rPr>
              <a:t>Services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 – Commercial Closing/Collateral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COS_CIW – Commercial Imaging Workflow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COS_IPC – Indirect Post 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COS_RPC – Retail Post 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MDR – Mortgage Document Retention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MGD – Mortgage Lien </a:t>
            </a:r>
            <a:r>
              <a:rPr lang="en-US" sz="900" dirty="0" smtClean="0">
                <a:latin typeface="+mn-lt"/>
                <a:cs typeface="Calibri" pitchFamily="34" charset="0"/>
              </a:rPr>
              <a:t>Release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Consumer Lending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COS_RCL – Retail Credit and </a:t>
            </a:r>
            <a:r>
              <a:rPr lang="en-US" sz="900" dirty="0" smtClean="0">
                <a:latin typeface="+mn-lt"/>
                <a:cs typeface="Calibri" pitchFamily="34" charset="0"/>
              </a:rPr>
              <a:t>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 – Indirect Credit </a:t>
            </a:r>
            <a:r>
              <a:rPr lang="en-US" sz="900" dirty="0" smtClean="0">
                <a:latin typeface="+mn-lt"/>
                <a:cs typeface="Calibri" pitchFamily="34" charset="0"/>
              </a:rPr>
              <a:t>Lending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COS – </a:t>
            </a:r>
            <a:r>
              <a:rPr lang="en-US" sz="900" dirty="0" smtClean="0">
                <a:latin typeface="+mn-lt"/>
                <a:cs typeface="Calibri" pitchFamily="34" charset="0"/>
              </a:rPr>
              <a:t>Dealer</a:t>
            </a:r>
            <a:endParaRPr lang="en-US" sz="900" dirty="0">
              <a:latin typeface="+mn-lt"/>
              <a:cs typeface="Calibri" pitchFamily="34" charset="0"/>
            </a:endParaRP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Human Resources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HRI – Human Resources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Commercial Cash Management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TMH – Treasury Mgmt &amp; Agreement Housing 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b="1" u="sng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Central Operations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ACQ – Acquisitions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RMR – Records Management Repository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M&amp;T Trust &amp;Investments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TIW – Trust and Investments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M&amp;T Securities</a:t>
            </a:r>
          </a:p>
          <a:p>
            <a:pPr marL="228600" lvl="1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MTS – M&amp;T Securities, Insurance, &amp; Licensing</a:t>
            </a:r>
          </a:p>
          <a:p>
            <a:pPr marL="685800" lvl="2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latin typeface="+mn-lt"/>
                <a:cs typeface="Calibri" pitchFamily="34" charset="0"/>
              </a:rPr>
              <a:t>Finance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APO – Accounts </a:t>
            </a:r>
            <a:r>
              <a:rPr lang="en-US" sz="900" dirty="0" smtClean="0">
                <a:latin typeface="+mn-lt"/>
                <a:cs typeface="Calibri" pitchFamily="34" charset="0"/>
              </a:rPr>
              <a:t>Payable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b="1" u="sng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 smtClean="0">
                <a:latin typeface="+mn-lt"/>
                <a:cs typeface="Calibri" pitchFamily="34" charset="0"/>
              </a:rPr>
              <a:t>Retail</a:t>
            </a:r>
            <a:endParaRPr lang="en-US" sz="900" b="1" u="sng" dirty="0">
              <a:latin typeface="+mn-lt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 smtClean="0">
                <a:latin typeface="+mn-lt"/>
                <a:cs typeface="Calibri" pitchFamily="34" charset="0"/>
              </a:rPr>
              <a:t>BDA- Branch Document Access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b="1" u="sng" dirty="0">
              <a:latin typeface="+mn-lt"/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 smtClean="0">
                <a:latin typeface="+mn-lt"/>
                <a:cs typeface="Calibri" pitchFamily="34" charset="0"/>
              </a:rPr>
              <a:t>Compliance</a:t>
            </a:r>
            <a:endParaRPr lang="en-US" sz="900" b="1" u="sng" dirty="0">
              <a:latin typeface="+mn-lt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latin typeface="+mn-lt"/>
                <a:cs typeface="Calibri" pitchFamily="34" charset="0"/>
              </a:rPr>
              <a:t>Universal </a:t>
            </a:r>
            <a:r>
              <a:rPr lang="en-US" sz="900" dirty="0" smtClean="0">
                <a:latin typeface="+mn-lt"/>
                <a:cs typeface="Calibri" pitchFamily="34" charset="0"/>
              </a:rPr>
              <a:t>Search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1950" y="5029200"/>
            <a:ext cx="45720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8600" indent="-171450">
              <a:tabLst>
                <a:tab pos="234950" algn="l"/>
              </a:tabLst>
            </a:pPr>
            <a:r>
              <a:rPr lang="en-US" sz="1400" b="1" u="sng" dirty="0" smtClean="0">
                <a:latin typeface="+mj-lt"/>
                <a:cs typeface="Calibri" pitchFamily="34" charset="0"/>
              </a:rPr>
              <a:t>Technical Counterparts</a:t>
            </a:r>
          </a:p>
          <a:p>
            <a:pPr marL="228600" indent="-171450">
              <a:tabLst>
                <a:tab pos="234950" algn="l"/>
              </a:tabLst>
            </a:pPr>
            <a:endParaRPr lang="en-US" sz="800" b="1" u="sng" dirty="0" smtClean="0">
              <a:latin typeface="+mj-lt"/>
              <a:cs typeface="Calibri" pitchFamily="34" charset="0"/>
            </a:endParaRP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WAP- Platform </a:t>
            </a: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Enterprise Service Bus</a:t>
            </a: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Database Services</a:t>
            </a: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Enterprise Business Objects</a:t>
            </a: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Information Security</a:t>
            </a:r>
          </a:p>
          <a:p>
            <a:pPr marL="228600" indent="-171450" eaLnBrk="0" hangingPunct="0">
              <a:buFont typeface="Arial" charset="0"/>
              <a:buChar char="•"/>
              <a:tabLst>
                <a:tab pos="234950" algn="l"/>
              </a:tabLst>
            </a:pPr>
            <a:r>
              <a:rPr lang="en-US" sz="1000" dirty="0" smtClean="0">
                <a:latin typeface="+mj-lt"/>
                <a:cs typeface="Calibri" pitchFamily="34" charset="0"/>
              </a:rPr>
              <a:t>Network Client Integration (Messaging)</a:t>
            </a:r>
            <a:endParaRPr lang="en-US" sz="1000" dirty="0">
              <a:latin typeface="+mj-lt"/>
              <a:cs typeface="Calibri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26827110"/>
              </p:ext>
            </p:extLst>
          </p:nvPr>
        </p:nvGraphicFramePr>
        <p:xfrm>
          <a:off x="249172" y="1295400"/>
          <a:ext cx="46847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4"/>
          <p:cNvSpPr txBox="1">
            <a:spLocks/>
          </p:cNvSpPr>
          <p:nvPr/>
        </p:nvSpPr>
        <p:spPr>
          <a:xfrm>
            <a:off x="249173" y="838200"/>
            <a:ext cx="4780028" cy="5611238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540" indent="-22854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7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156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599771" indent="-155406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2056851" indent="-13712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3928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007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083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160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Current Areas of Coverage</a:t>
            </a:r>
            <a:endParaRPr kumimoji="0" lang="en-US" sz="18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Document Imaging?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171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875213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42672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Technology Evolution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195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9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Benefits of Document Imaging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533400" y="1524000"/>
            <a:ext cx="25288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 algn="ctr">
              <a:tabLst>
                <a:tab pos="23495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Expense Reduction: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time required to create, manage and distribute content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material costs including paper, folder, etc.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costs associated with legal discovery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time spent looking for lost or missing documents</a:t>
            </a:r>
          </a:p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ctr">
              <a:tabLst>
                <a:tab pos="1651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Improved Efficiency: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182563" indent="-182563">
              <a:buFontTx/>
              <a:buChar char="•"/>
              <a:tabLst>
                <a:tab pos="1651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overhead by using automated processes and workflow</a:t>
            </a:r>
          </a:p>
          <a:p>
            <a:pPr marL="182563" indent="-182563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182563" indent="-182563">
              <a:buFontTx/>
              <a:buChar char="•"/>
              <a:tabLst>
                <a:tab pos="1651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Used to help business areas identify annual benefits for their document imaging projects.</a:t>
            </a:r>
          </a:p>
          <a:p>
            <a:pPr marL="182563" indent="-182563" eaLnBrk="0" hangingPunct="0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Rectangle 39"/>
          <p:cNvSpPr>
            <a:spLocks noChangeArrowheads="1"/>
          </p:cNvSpPr>
          <p:nvPr/>
        </p:nvSpPr>
        <p:spPr bwMode="auto">
          <a:xfrm>
            <a:off x="5959475" y="1524000"/>
            <a:ext cx="2530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/>
            <a:r>
              <a:rPr lang="en-US" sz="1400" b="1" u="sng" dirty="0">
                <a:latin typeface="Calibri" pitchFamily="34" charset="0"/>
                <a:cs typeface="Calibri" pitchFamily="34" charset="0"/>
              </a:rPr>
              <a:t>Improved Customer Service: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Immediate access to documents</a:t>
            </a:r>
          </a:p>
          <a:p>
            <a:pPr marL="228600" indent="-228600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Greater collaboration within and among departments</a:t>
            </a:r>
          </a:p>
          <a:p>
            <a:pPr marL="228600" indent="-228600" eaLnBrk="0" hangingPunct="0">
              <a:buFontTx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Improved Service Level Agreements (SLA’s)</a:t>
            </a:r>
          </a:p>
          <a:p>
            <a:pPr marL="228600" indent="-228600" algn="ctr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2" name="Rectangle 40"/>
          <p:cNvSpPr>
            <a:spLocks noChangeArrowheads="1"/>
          </p:cNvSpPr>
          <p:nvPr/>
        </p:nvSpPr>
        <p:spPr bwMode="auto">
          <a:xfrm>
            <a:off x="3246438" y="3656013"/>
            <a:ext cx="2528887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30188" indent="-182563" algn="ctr">
              <a:tabLst>
                <a:tab pos="228600" algn="l"/>
              </a:tabLst>
            </a:pPr>
            <a:endParaRPr lang="en-US" sz="1400" b="1" u="sng" dirty="0">
              <a:latin typeface="Calibri" pitchFamily="34" charset="0"/>
              <a:cs typeface="Calibri" pitchFamily="34" charset="0"/>
            </a:endParaRPr>
          </a:p>
          <a:p>
            <a:pPr marL="230188" indent="-182563" algn="ctr">
              <a:tabLst>
                <a:tab pos="2286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Access Management: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Document control to protect customer confidentiality</a:t>
            </a:r>
          </a:p>
          <a:p>
            <a:pPr marL="230188" indent="-182563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Document level security</a:t>
            </a:r>
          </a:p>
          <a:p>
            <a:pPr marL="230188" indent="-182563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Produce immediate document-level audit trails</a:t>
            </a:r>
          </a:p>
          <a:p>
            <a:pPr marL="230188" indent="-182563" algn="ctr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3" name="Rectangle 41"/>
          <p:cNvSpPr>
            <a:spLocks noChangeArrowheads="1"/>
          </p:cNvSpPr>
          <p:nvPr/>
        </p:nvSpPr>
        <p:spPr bwMode="auto">
          <a:xfrm>
            <a:off x="5959475" y="3656013"/>
            <a:ext cx="25304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>
              <a:tabLst>
                <a:tab pos="228600" algn="l"/>
              </a:tabLst>
            </a:pPr>
            <a:endParaRPr lang="en-US" sz="1400" b="1" u="sng" dirty="0">
              <a:latin typeface="Calibri" pitchFamily="34" charset="0"/>
              <a:cs typeface="Calibri" pitchFamily="34" charset="0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Legal/Regulatory: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Controlled storage for unaltered documents</a:t>
            </a: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Improved efficiency in storage, retention and disposition of records</a:t>
            </a:r>
          </a:p>
          <a:p>
            <a:pPr marL="228600" indent="-228600" algn="ctr" eaLnBrk="0" hangingPunct="0">
              <a:tabLst>
                <a:tab pos="228600" algn="l"/>
              </a:tabLst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77724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 Environment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533400" y="1524000"/>
            <a:ext cx="25288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Projects</a:t>
            </a:r>
          </a:p>
          <a:p>
            <a:pPr marL="399987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Projects managed and execute end-to-end all approved imaging project requests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50 projects implemented in 2014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24 projects implemented in 2013</a:t>
            </a:r>
          </a:p>
          <a:p>
            <a:pPr marL="399987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On average, Document Imaging implements 2 brand new applications per year without increasing staff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2014: Implemented Indirect Dealer Files and Indirect Credit Lending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2013: Implemented Compliance Universal Search </a:t>
            </a:r>
          </a:p>
          <a:p>
            <a:pPr marL="228600" indent="-17145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Production Support (BAU)</a:t>
            </a:r>
          </a:p>
          <a:p>
            <a:pPr marL="399987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BA’s support over 6,000 production users encompassing 18 unique applications</a:t>
            </a:r>
          </a:p>
          <a:p>
            <a:pPr marL="399987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In 2014 alone, the Document Imaging Team worked approximately 267 production tickets/issues. This does not include the number of issues reported by business partners via email/phone that our analysts support</a:t>
            </a:r>
          </a:p>
          <a:p>
            <a:pPr marL="228537" lvl="1" indent="0">
              <a:buNone/>
            </a:pP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Vendor Management</a:t>
            </a:r>
          </a:p>
          <a:p>
            <a:pPr marL="399987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The Imaging team manages relationships and supports products / services purchased from the vendors: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Kofax (Document Capture software, aka “front-end “ to FileNet)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IBM/Neocol (Document Retention/Storage/Workflow/ Upgrades)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Snowbound (Document Retrieval 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Microsoft Office PowerPoint</Application>
  <PresentationFormat>On-screen Show (4:3)</PresentationFormat>
  <Paragraphs>235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Application Development Document Imaging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M&amp;T Bank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EGRSAAD</dc:creator>
  <cp:lastModifiedBy>Kumar, Gaurav [contractor]</cp:lastModifiedBy>
  <cp:revision>154</cp:revision>
  <cp:lastPrinted>2015-03-26T12:44:07Z</cp:lastPrinted>
  <dcterms:created xsi:type="dcterms:W3CDTF">2006-11-21T12:28:02Z</dcterms:created>
  <dcterms:modified xsi:type="dcterms:W3CDTF">2019-09-18T12:36:25Z</dcterms:modified>
</cp:coreProperties>
</file>