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Wednesday, April 10, 2024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April 10, 2024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Wednesday, April 10, 2024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Wednesday, April 10, 2024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Wednesday, April 10, 2024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Wednesday, April 10, 2024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Wednesday, April 10, 2024</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April 10, 2024</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April 10, 2024</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April 10, 2024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April 10, 2024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Wednesday, April 10, 2024</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p:txBody>
          <a:bodyPr>
            <a:normAutofit/>
          </a:bodyPr>
          <a:lstStyle/>
          <a:p>
            <a:r>
              <a:rPr lang="en-US" dirty="0" smtClean="0"/>
              <a:t>Predictive Analysis:</a:t>
            </a:r>
          </a:p>
          <a:p>
            <a:endParaRPr lang="en-US" dirty="0" smtClean="0"/>
          </a:p>
          <a:p>
            <a:pPr algn="just"/>
            <a:r>
              <a:rPr lang="en-US" sz="1800" i="1" dirty="0" smtClean="0"/>
              <a:t>To find out characteristics leading to attrition and identify any data points that can further help with analysis.</a:t>
            </a:r>
            <a:endParaRPr lang="en-US" sz="1800" i="1" dirty="0"/>
          </a:p>
        </p:txBody>
      </p:sp>
    </p:spTree>
    <p:extLst>
      <p:ext uri="{BB962C8B-B14F-4D97-AF65-F5344CB8AC3E}">
        <p14:creationId xmlns:p14="http://schemas.microsoft.com/office/powerpoint/2010/main" val="189626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Data</a:t>
            </a:r>
            <a:endParaRPr lang="en-US" dirty="0"/>
          </a:p>
        </p:txBody>
      </p:sp>
      <p:sp>
        <p:nvSpPr>
          <p:cNvPr id="3" name="Content Placeholder 2"/>
          <p:cNvSpPr>
            <a:spLocks noGrp="1"/>
          </p:cNvSpPr>
          <p:nvPr>
            <p:ph idx="1"/>
          </p:nvPr>
        </p:nvSpPr>
        <p:spPr/>
        <p:txBody>
          <a:bodyPr>
            <a:normAutofit/>
          </a:bodyPr>
          <a:lstStyle/>
          <a:p>
            <a:pPr marL="0" indent="0">
              <a:buNone/>
            </a:pPr>
            <a:r>
              <a:rPr lang="en-US" sz="1200" dirty="0" smtClean="0"/>
              <a:t>We have, at our disposal, various Independent features which could potentially lead to Employee Attrition (Dependent), such as:</a:t>
            </a:r>
          </a:p>
          <a:p>
            <a:pPr marL="0" indent="0">
              <a:buNone/>
            </a:pPr>
            <a:r>
              <a:rPr lang="en-US" sz="1200" dirty="0" smtClean="0"/>
              <a:t>Age, </a:t>
            </a:r>
            <a:r>
              <a:rPr lang="en-US" sz="1200" dirty="0" err="1" smtClean="0"/>
              <a:t>BusinessTravel</a:t>
            </a:r>
            <a:r>
              <a:rPr lang="en-US" sz="1200" dirty="0" smtClean="0"/>
              <a:t>, </a:t>
            </a:r>
            <a:r>
              <a:rPr lang="en-US" sz="1200" dirty="0" err="1" smtClean="0"/>
              <a:t>DailyRate</a:t>
            </a:r>
            <a:r>
              <a:rPr lang="en-US" sz="1200" dirty="0" smtClean="0"/>
              <a:t>, Department, </a:t>
            </a:r>
            <a:r>
              <a:rPr lang="en-US" sz="1200" dirty="0" err="1" smtClean="0"/>
              <a:t>DistanceFromHome</a:t>
            </a:r>
            <a:r>
              <a:rPr lang="en-US" sz="1200" dirty="0" smtClean="0"/>
              <a:t>, Education etc. </a:t>
            </a:r>
          </a:p>
          <a:p>
            <a:pPr marL="0" indent="0">
              <a:buNone/>
            </a:pPr>
            <a:endParaRPr lang="en-US" sz="1200" dirty="0" smtClean="0"/>
          </a:p>
          <a:p>
            <a:pPr marL="0" indent="0">
              <a:buNone/>
            </a:pPr>
            <a:endParaRPr lang="en-US" sz="1200" dirty="0" smtClean="0"/>
          </a:p>
          <a:p>
            <a:pPr marL="0" indent="0">
              <a:buNone/>
            </a:pPr>
            <a:r>
              <a:rPr lang="en-US" sz="1200" b="1" dirty="0" smtClean="0"/>
              <a:t>About the Data:</a:t>
            </a: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799" y="2972246"/>
            <a:ext cx="3516241" cy="3127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7200" y="3197157"/>
            <a:ext cx="4800600" cy="2677656"/>
          </a:xfrm>
          <a:prstGeom prst="rect">
            <a:avLst/>
          </a:prstGeom>
          <a:noFill/>
        </p:spPr>
        <p:txBody>
          <a:bodyPr wrap="square" rtlCol="0">
            <a:spAutoFit/>
          </a:bodyPr>
          <a:lstStyle/>
          <a:p>
            <a:endParaRPr lang="en-US" sz="1200" dirty="0" smtClean="0"/>
          </a:p>
          <a:p>
            <a:pPr marL="228600" indent="-228600">
              <a:buFont typeface="+mj-lt"/>
              <a:buAutoNum type="arabicPeriod"/>
            </a:pPr>
            <a:r>
              <a:rPr lang="en-US" sz="1200" dirty="0"/>
              <a:t>There are various Categorical features which would need encoding.</a:t>
            </a:r>
          </a:p>
          <a:p>
            <a:pPr marL="228600" indent="-228600">
              <a:buFont typeface="+mj-lt"/>
              <a:buAutoNum type="arabicPeriod"/>
            </a:pPr>
            <a:r>
              <a:rPr lang="en-US" sz="1200" dirty="0"/>
              <a:t>Features have varying Scales, so we’ll need to perform Scaling.</a:t>
            </a:r>
          </a:p>
          <a:p>
            <a:pPr marL="228600" indent="-228600">
              <a:buFont typeface="+mj-lt"/>
              <a:buAutoNum type="arabicPeriod"/>
            </a:pPr>
            <a:endParaRPr lang="en-US" sz="1200" dirty="0" smtClean="0"/>
          </a:p>
          <a:p>
            <a:pPr marL="228600" indent="-228600">
              <a:buFont typeface="+mj-lt"/>
              <a:buAutoNum type="arabicPeriod"/>
            </a:pPr>
            <a:r>
              <a:rPr lang="en-US" sz="1200" dirty="0" smtClean="0"/>
              <a:t>Some </a:t>
            </a:r>
            <a:r>
              <a:rPr lang="en-US" sz="1200" dirty="0"/>
              <a:t>features such as </a:t>
            </a:r>
            <a:r>
              <a:rPr lang="en-US" sz="1200" dirty="0" err="1" smtClean="0"/>
              <a:t>EmployeeCount</a:t>
            </a:r>
            <a:r>
              <a:rPr lang="en-US" sz="1200" dirty="0" smtClean="0"/>
              <a:t>, </a:t>
            </a:r>
            <a:r>
              <a:rPr lang="en-US" sz="1200" dirty="0" err="1" smtClean="0"/>
              <a:t>EmployeeNumber</a:t>
            </a:r>
            <a:r>
              <a:rPr lang="en-US" sz="1200" dirty="0" smtClean="0"/>
              <a:t> are not required as they have all/no unique values.</a:t>
            </a:r>
          </a:p>
          <a:p>
            <a:pPr marL="228600" indent="-228600">
              <a:buFont typeface="+mj-lt"/>
              <a:buAutoNum type="arabicPeriod"/>
            </a:pPr>
            <a:endParaRPr lang="en-US" sz="1200" dirty="0"/>
          </a:p>
          <a:p>
            <a:pPr marL="228600" indent="-228600">
              <a:buFont typeface="+mj-lt"/>
              <a:buAutoNum type="arabicPeriod"/>
            </a:pPr>
            <a:r>
              <a:rPr lang="en-US" sz="1200" dirty="0" smtClean="0"/>
              <a:t>Also, some variables have already been encoded. We’ll drop them.</a:t>
            </a:r>
          </a:p>
          <a:p>
            <a:pPr marL="228600" indent="-228600">
              <a:buFont typeface="+mj-lt"/>
              <a:buAutoNum type="arabicPeriod"/>
            </a:pPr>
            <a:endParaRPr lang="en-US" sz="1200" dirty="0"/>
          </a:p>
          <a:p>
            <a:pPr marL="228600" indent="-228600">
              <a:buFont typeface="+mj-lt"/>
              <a:buAutoNum type="arabicPeriod"/>
            </a:pPr>
            <a:r>
              <a:rPr lang="en-US" sz="1200" dirty="0"/>
              <a:t>The data is highly imbalanced and contains majority of examples with “No Attrition” which would need synthetic Over </a:t>
            </a:r>
            <a:r>
              <a:rPr lang="en-US" sz="1200" dirty="0" smtClean="0"/>
              <a:t>sampling</a:t>
            </a:r>
          </a:p>
          <a:p>
            <a:endParaRPr lang="en-US" sz="1200" dirty="0" smtClean="0"/>
          </a:p>
        </p:txBody>
      </p:sp>
    </p:spTree>
    <p:extLst>
      <p:ext uri="{BB962C8B-B14F-4D97-AF65-F5344CB8AC3E}">
        <p14:creationId xmlns:p14="http://schemas.microsoft.com/office/powerpoint/2010/main" val="1040307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Drop </a:t>
            </a:r>
            <a:r>
              <a:rPr lang="en-US" dirty="0" smtClean="0"/>
              <a:t>Columns which aren’t contributing to learning</a:t>
            </a:r>
          </a:p>
          <a:p>
            <a:pPr marL="457200" indent="-457200">
              <a:buFont typeface="+mj-lt"/>
              <a:buAutoNum type="arabicPeriod"/>
            </a:pPr>
            <a:r>
              <a:rPr lang="en-US" dirty="0" smtClean="0"/>
              <a:t>Appropriately encode the categorical columns</a:t>
            </a:r>
          </a:p>
          <a:p>
            <a:pPr marL="457200" indent="-457200">
              <a:buFont typeface="+mj-lt"/>
              <a:buAutoNum type="arabicPeriod"/>
            </a:pPr>
            <a:r>
              <a:rPr lang="en-US" dirty="0" smtClean="0"/>
              <a:t>Split the Data into Target and Independent columns</a:t>
            </a:r>
          </a:p>
          <a:p>
            <a:pPr marL="457200" indent="-457200">
              <a:buFont typeface="+mj-lt"/>
              <a:buAutoNum type="arabicPeriod"/>
            </a:pPr>
            <a:r>
              <a:rPr lang="en-US" dirty="0" smtClean="0"/>
              <a:t>Synthetically over-sample the Data to balance out the classes (SMOTE)</a:t>
            </a:r>
          </a:p>
          <a:p>
            <a:pPr marL="457200" indent="-457200">
              <a:buFont typeface="+mj-lt"/>
              <a:buAutoNum type="arabicPeriod"/>
            </a:pPr>
            <a:r>
              <a:rPr lang="en-US" dirty="0" smtClean="0"/>
              <a:t>Scale the Data (</a:t>
            </a:r>
            <a:r>
              <a:rPr lang="en-US" dirty="0" err="1" smtClean="0"/>
              <a:t>StandardScaler</a:t>
            </a:r>
            <a:r>
              <a:rPr lang="en-US" dirty="0" smtClean="0"/>
              <a:t>)</a:t>
            </a:r>
          </a:p>
          <a:p>
            <a:pPr marL="457200" indent="-457200">
              <a:buFont typeface="+mj-lt"/>
              <a:buAutoNum type="arabicPeriod"/>
            </a:pPr>
            <a:r>
              <a:rPr lang="en-US" dirty="0" smtClean="0"/>
              <a:t>Train the model (</a:t>
            </a:r>
            <a:r>
              <a:rPr lang="en-US" dirty="0" err="1" smtClean="0"/>
              <a:t>LogisticRegression</a:t>
            </a:r>
            <a:r>
              <a:rPr lang="en-US" dirty="0" smtClean="0"/>
              <a:t>) and analyze the Metrics</a:t>
            </a:r>
          </a:p>
          <a:p>
            <a:pPr marL="457200" indent="-457200">
              <a:buFont typeface="+mj-lt"/>
              <a:buAutoNum type="arabicPeriod"/>
            </a:pPr>
            <a:endParaRPr lang="en-US" dirty="0" smtClean="0"/>
          </a:p>
        </p:txBody>
      </p:sp>
    </p:spTree>
    <p:extLst>
      <p:ext uri="{BB962C8B-B14F-4D97-AF65-F5344CB8AC3E}">
        <p14:creationId xmlns:p14="http://schemas.microsoft.com/office/powerpoint/2010/main" val="134020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Performance</a:t>
            </a:r>
            <a:endParaRPr lang="en-US" dirty="0"/>
          </a:p>
        </p:txBody>
      </p:sp>
      <p:sp>
        <p:nvSpPr>
          <p:cNvPr id="4" name="Content Placeholder 3"/>
          <p:cNvSpPr>
            <a:spLocks noGrp="1"/>
          </p:cNvSpPr>
          <p:nvPr>
            <p:ph idx="1"/>
          </p:nvPr>
        </p:nvSpPr>
        <p:spPr/>
        <p:txBody>
          <a:bodyPr/>
          <a:lstStyle/>
          <a:p>
            <a:pPr marL="0" indent="0">
              <a:buNone/>
            </a:pPr>
            <a:r>
              <a:rPr lang="en-US" sz="1800" dirty="0" smtClean="0"/>
              <a:t>Logistic Regression performed well on both Training and Test set. </a:t>
            </a:r>
          </a:p>
          <a:p>
            <a:pPr marL="0" indent="0">
              <a:buNone/>
            </a:pPr>
            <a:r>
              <a:rPr lang="en-US" sz="1800" dirty="0" smtClean="0"/>
              <a:t>An accuracy and f1-score of ~90% looks good.</a:t>
            </a:r>
          </a:p>
          <a:p>
            <a:pPr marL="0" indent="0">
              <a:buNone/>
            </a:pPr>
            <a:r>
              <a:rPr lang="en-US" sz="1800" dirty="0" smtClean="0"/>
              <a:t>A Random Forest model was trained as well to draw conclusions about the relevance of features.</a:t>
            </a:r>
          </a:p>
          <a:p>
            <a:pPr marL="0" indent="0">
              <a:buNone/>
            </a:pP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9562" y="2908570"/>
            <a:ext cx="4318000" cy="326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21" y="3429000"/>
            <a:ext cx="4232548" cy="20126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37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Conclusion</a:t>
            </a:r>
            <a:endParaRPr lang="en-US" dirty="0"/>
          </a:p>
        </p:txBody>
      </p:sp>
      <p:sp>
        <p:nvSpPr>
          <p:cNvPr id="3" name="Content Placeholder 2"/>
          <p:cNvSpPr>
            <a:spLocks noGrp="1"/>
          </p:cNvSpPr>
          <p:nvPr>
            <p:ph idx="1"/>
          </p:nvPr>
        </p:nvSpPr>
        <p:spPr/>
        <p:txBody>
          <a:bodyPr>
            <a:noAutofit/>
          </a:bodyPr>
          <a:lstStyle/>
          <a:p>
            <a:pPr marL="0" indent="0">
              <a:buNone/>
            </a:pPr>
            <a:endParaRPr lang="en-US" sz="1400" dirty="0"/>
          </a:p>
          <a:p>
            <a:pPr marL="0" indent="0">
              <a:buNone/>
            </a:pPr>
            <a:r>
              <a:rPr lang="en-US" sz="1400" dirty="0" smtClean="0"/>
              <a:t>This </a:t>
            </a:r>
            <a:r>
              <a:rPr lang="en-US" sz="1400" dirty="0"/>
              <a:t>has been a very </a:t>
            </a:r>
            <a:r>
              <a:rPr lang="en-US" sz="1400" dirty="0" smtClean="0"/>
              <a:t>interesting </a:t>
            </a:r>
            <a:r>
              <a:rPr lang="en-US" sz="1400" dirty="0"/>
              <a:t>case study that can really help the HR team in analyzing which key areas to focus on for Employee retention</a:t>
            </a:r>
            <a:r>
              <a:rPr lang="en-US" sz="1400" dirty="0" smtClean="0"/>
              <a:t>.</a:t>
            </a:r>
          </a:p>
          <a:p>
            <a:pPr marL="0" indent="0">
              <a:buNone/>
            </a:pPr>
            <a:endParaRPr lang="en-US" sz="1400" dirty="0"/>
          </a:p>
          <a:p>
            <a:pPr marL="0" indent="0">
              <a:buNone/>
            </a:pPr>
            <a:r>
              <a:rPr lang="en-US" sz="1400" dirty="0" smtClean="0"/>
              <a:t>Unfortunately</a:t>
            </a:r>
            <a:r>
              <a:rPr lang="en-US" sz="1400" dirty="0"/>
              <a:t>, the Data was heavily biased towards the "No Attrition" Target values. </a:t>
            </a:r>
            <a:endParaRPr lang="en-US" sz="1400" dirty="0" smtClean="0"/>
          </a:p>
          <a:p>
            <a:pPr marL="0" indent="0">
              <a:buNone/>
            </a:pPr>
            <a:r>
              <a:rPr lang="en-US" sz="1400" dirty="0" smtClean="0"/>
              <a:t>On </a:t>
            </a:r>
            <a:r>
              <a:rPr lang="en-US" sz="1400" dirty="0"/>
              <a:t>top of that, there are certain features which have more values in a certain class, which seemed to prevent any concrete </a:t>
            </a:r>
            <a:r>
              <a:rPr lang="en-US" sz="1400" dirty="0" err="1"/>
              <a:t>judgement</a:t>
            </a:r>
            <a:r>
              <a:rPr lang="en-US" sz="1400" dirty="0"/>
              <a:t>, </a:t>
            </a:r>
            <a:r>
              <a:rPr lang="en-US" sz="1400" dirty="0" err="1"/>
              <a:t>eg</a:t>
            </a:r>
            <a:r>
              <a:rPr lang="en-US" sz="1400" dirty="0"/>
              <a:t>. less people work in HR/Sales compared to R&amp;D. If we had almost similar number of examples for all these sub-classes, we would have gotten a more precise understanding of the nuances behind Attrition</a:t>
            </a:r>
            <a:r>
              <a:rPr lang="en-US" sz="1400" dirty="0" smtClean="0"/>
              <a:t>.</a:t>
            </a:r>
          </a:p>
          <a:p>
            <a:pPr marL="0" indent="0">
              <a:buNone/>
            </a:pPr>
            <a:endParaRPr lang="en-US" sz="1400" dirty="0"/>
          </a:p>
          <a:p>
            <a:pPr marL="0" indent="0">
              <a:buNone/>
            </a:pPr>
            <a:r>
              <a:rPr lang="en-US" sz="1400" dirty="0" smtClean="0"/>
              <a:t>Overall, </a:t>
            </a:r>
            <a:r>
              <a:rPr lang="en-US" sz="1400" dirty="0"/>
              <a:t>as things stand, the HR can take help of these findings and try to cater to below cases</a:t>
            </a:r>
            <a:r>
              <a:rPr lang="en-US" sz="1400" dirty="0" smtClean="0"/>
              <a:t>:</a:t>
            </a:r>
          </a:p>
          <a:p>
            <a:pPr marL="228600" indent="-228600">
              <a:buAutoNum type="arabicPeriod"/>
            </a:pPr>
            <a:r>
              <a:rPr lang="en-US" sz="1400" dirty="0" smtClean="0"/>
              <a:t>Try </a:t>
            </a:r>
            <a:r>
              <a:rPr lang="en-US" sz="1400" dirty="0"/>
              <a:t>to appeal to the younger population, with opportunities to work in good Tech </a:t>
            </a:r>
            <a:r>
              <a:rPr lang="en-US" sz="1400" dirty="0" smtClean="0"/>
              <a:t>stacks (for </a:t>
            </a:r>
            <a:r>
              <a:rPr lang="en-US" sz="1400" dirty="0" err="1" smtClean="0"/>
              <a:t>eg</a:t>
            </a:r>
            <a:r>
              <a:rPr lang="en-US" sz="1400" dirty="0" smtClean="0"/>
              <a:t>.). </a:t>
            </a:r>
            <a:r>
              <a:rPr lang="en-US" sz="1400" dirty="0"/>
              <a:t>Help them </a:t>
            </a:r>
            <a:r>
              <a:rPr lang="en-US" sz="1400" dirty="0" err="1"/>
              <a:t>upskill</a:t>
            </a:r>
            <a:r>
              <a:rPr lang="en-US" sz="1400" dirty="0"/>
              <a:t>, provide better hikes so they don't want to move out</a:t>
            </a:r>
            <a:r>
              <a:rPr lang="en-US" sz="1400" dirty="0" smtClean="0"/>
              <a:t>.</a:t>
            </a:r>
          </a:p>
          <a:p>
            <a:pPr marL="228600" indent="-228600">
              <a:buAutoNum type="arabicPeriod"/>
            </a:pPr>
            <a:r>
              <a:rPr lang="en-US" sz="1400" dirty="0" smtClean="0"/>
              <a:t>People </a:t>
            </a:r>
            <a:r>
              <a:rPr lang="en-US" sz="1400" dirty="0"/>
              <a:t>in HR/Sales and people working in Labs are perhaps missing out on something which we need to cater to. Be it Job satisfaction, opportunities, Hikes etc</a:t>
            </a:r>
            <a:r>
              <a:rPr lang="en-US" sz="1400" dirty="0" smtClean="0"/>
              <a:t>.</a:t>
            </a:r>
          </a:p>
          <a:p>
            <a:pPr marL="228600" indent="-228600">
              <a:buAutoNum type="arabicPeriod"/>
            </a:pPr>
            <a:r>
              <a:rPr lang="en-US" sz="1400" dirty="0" smtClean="0"/>
              <a:t>The </a:t>
            </a:r>
            <a:r>
              <a:rPr lang="en-US" sz="1400" dirty="0"/>
              <a:t>Company is doing good with Gender </a:t>
            </a:r>
            <a:r>
              <a:rPr lang="en-US" sz="1400" dirty="0" smtClean="0"/>
              <a:t>distribution so keep at it.</a:t>
            </a:r>
            <a:endParaRPr lang="en-US" sz="1400" dirty="0"/>
          </a:p>
        </p:txBody>
      </p:sp>
    </p:spTree>
    <p:extLst>
      <p:ext uri="{BB962C8B-B14F-4D97-AF65-F5344CB8AC3E}">
        <p14:creationId xmlns:p14="http://schemas.microsoft.com/office/powerpoint/2010/main" val="22042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a:bodyPr>
          <a:lstStyle/>
          <a:p>
            <a:pPr marL="0" indent="0">
              <a:buNone/>
            </a:pPr>
            <a:endParaRPr lang="en-US" sz="1400" dirty="0" smtClean="0"/>
          </a:p>
          <a:p>
            <a:pPr marL="0" indent="0">
              <a:buNone/>
            </a:pPr>
            <a:r>
              <a:rPr lang="en-US" sz="1400" dirty="0" smtClean="0"/>
              <a:t>To </a:t>
            </a:r>
            <a:r>
              <a:rPr lang="en-US" sz="1400" dirty="0"/>
              <a:t>help further with the analysis, we can take care of below points</a:t>
            </a:r>
            <a:r>
              <a:rPr lang="en-US" sz="1400" dirty="0" smtClean="0"/>
              <a:t>:</a:t>
            </a:r>
          </a:p>
          <a:p>
            <a:pPr marL="0" indent="0">
              <a:buNone/>
            </a:pPr>
            <a:endParaRPr lang="en-US" sz="1400" dirty="0" smtClean="0"/>
          </a:p>
          <a:p>
            <a:pPr marL="342900" indent="-342900">
              <a:buAutoNum type="arabicPeriod"/>
            </a:pPr>
            <a:r>
              <a:rPr lang="en-US" sz="1400" dirty="0" smtClean="0"/>
              <a:t>We </a:t>
            </a:r>
            <a:r>
              <a:rPr lang="en-US" sz="1400" dirty="0"/>
              <a:t>should try to acquire more natural Data for the "Yes Attrition" class</a:t>
            </a:r>
            <a:r>
              <a:rPr lang="en-US" sz="1400" dirty="0" smtClean="0"/>
              <a:t>.</a:t>
            </a:r>
          </a:p>
          <a:p>
            <a:pPr marL="342900" indent="-342900">
              <a:buAutoNum type="arabicPeriod"/>
            </a:pPr>
            <a:r>
              <a:rPr lang="en-US" sz="1400" dirty="0" smtClean="0"/>
              <a:t>Try </a:t>
            </a:r>
            <a:r>
              <a:rPr lang="en-US" sz="1400" dirty="0"/>
              <a:t>to gather balanced data for all Departments, be it HR, Sales, R&amp;D and all roles as well. Looking at majority of examples in Life Sciences, I cannot say for sure if Attrition is more due to more number of workers, or more due to an underlying issue that needs to be addressed. Because, obviously, 50 people leaving out of 100 is not the same as 50 people leaving out of 1000. We need more balanced data covering all variations</a:t>
            </a:r>
            <a:r>
              <a:rPr lang="en-US" sz="1400" dirty="0" smtClean="0"/>
              <a:t>.</a:t>
            </a:r>
          </a:p>
          <a:p>
            <a:pPr marL="342900" indent="-342900">
              <a:buAutoNum type="arabicPeriod"/>
            </a:pPr>
            <a:r>
              <a:rPr lang="en-US" sz="1400" dirty="0" smtClean="0"/>
              <a:t>If </a:t>
            </a:r>
            <a:r>
              <a:rPr lang="en-US" sz="1400" dirty="0"/>
              <a:t>we can get our hands on more features such as Ongoing Mortgage payments/Loans (If someone has a Loan to pay off, they'd prefer to get a higher package soon), Family type (Employees would prefer working closer to home if they have old Parents living with them), Mapping of skills to Projects (a person would prefer working on a Project where his skills are being properly utilized), Overall Employee Friendliness Quotient of the company </a:t>
            </a:r>
            <a:r>
              <a:rPr lang="en-US" sz="1400" dirty="0" smtClean="0"/>
              <a:t>etc.</a:t>
            </a:r>
          </a:p>
          <a:p>
            <a:pPr marL="342900" indent="-342900">
              <a:buAutoNum type="arabicPeriod"/>
            </a:pPr>
            <a:r>
              <a:rPr lang="en-US" sz="1400" dirty="0" smtClean="0"/>
              <a:t>Few </a:t>
            </a:r>
            <a:r>
              <a:rPr lang="en-US" sz="1400" dirty="0"/>
              <a:t>columns are inter-dependent, we can do away with some of them and try to get features which can uniquely identify the Target.</a:t>
            </a:r>
          </a:p>
        </p:txBody>
      </p:sp>
    </p:spTree>
    <p:extLst>
      <p:ext uri="{BB962C8B-B14F-4D97-AF65-F5344CB8AC3E}">
        <p14:creationId xmlns:p14="http://schemas.microsoft.com/office/powerpoint/2010/main" val="1822612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416</TotalTime>
  <Words>671</Words>
  <Application>Microsoft Office PowerPoint</Application>
  <PresentationFormat>On-screen Show (4:3)</PresentationFormat>
  <Paragraphs>49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Clarity</vt:lpstr>
      <vt:lpstr>Employee Attrition</vt:lpstr>
      <vt:lpstr>About the Data</vt:lpstr>
      <vt:lpstr>Pipeline</vt:lpstr>
      <vt:lpstr>Model Performance</vt:lpstr>
      <vt:lpstr>Conclusion</vt:lpstr>
      <vt:lpstr>Next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Windows User</dc:creator>
  <cp:lastModifiedBy>Windows User</cp:lastModifiedBy>
  <cp:revision>11</cp:revision>
  <dcterms:created xsi:type="dcterms:W3CDTF">2024-04-10T07:36:27Z</dcterms:created>
  <dcterms:modified xsi:type="dcterms:W3CDTF">2024-04-10T14:32:42Z</dcterms:modified>
</cp:coreProperties>
</file>