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7"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accent1"/>
                </a:solidFill>
                <a:effectLst>
                  <a:outerShdw blurRad="38100" dist="25400" dir="5400000" algn="ctr" rotWithShape="0">
                    <a:srgbClr val="6E747A">
                      <a:alpha val="43000"/>
                    </a:srgbClr>
                  </a:outerShdw>
                </a:effectLst>
              </a:rPr>
              <a:t>ASSIGNMENT 1</a:t>
            </a:r>
            <a:endParaRPr lang="en-US" dirty="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715" y="784225"/>
            <a:ext cx="10972800" cy="582613"/>
          </a:xfrm>
        </p:spPr>
        <p:txBody>
          <a:bodyPr>
            <a:normAutofit fontScale="90000"/>
          </a:bodyPr>
          <a:p>
            <a:r>
              <a:rPr lang="en-US"/>
              <a:t>Find Mean, median, mode and standard deviation for each data set. </a:t>
            </a:r>
            <a:br>
              <a:rPr lang="en-US"/>
            </a:br>
            <a:endParaRPr lang="en-US"/>
          </a:p>
        </p:txBody>
      </p:sp>
      <p:sp>
        <p:nvSpPr>
          <p:cNvPr id="3" name="Content Placeholder 2"/>
          <p:cNvSpPr>
            <a:spLocks noGrp="1"/>
          </p:cNvSpPr>
          <p:nvPr>
            <p:ph sz="half" idx="1"/>
          </p:nvPr>
        </p:nvSpPr>
        <p:spPr>
          <a:xfrm>
            <a:off x="838200" y="1825625"/>
            <a:ext cx="10812145" cy="4351655"/>
          </a:xfrm>
        </p:spPr>
        <p:txBody>
          <a:bodyPr/>
          <a:p>
            <a:pPr>
              <a:buFont typeface="Wingdings" panose="05000000000000000000" charset="0"/>
              <a:buChar char="Ø"/>
            </a:pPr>
            <a:r>
              <a:rPr lang="en-US">
                <a:sym typeface="+mn-ea"/>
              </a:rPr>
              <a:t> a)  [7,11,16, 14, 11, 13, 19, 13,13]</a:t>
            </a:r>
            <a:endParaRPr lang="en-US">
              <a:sym typeface="+mn-ea"/>
            </a:endParaRPr>
          </a:p>
          <a:p>
            <a:pPr marL="0" indent="0">
              <a:buNone/>
            </a:pPr>
            <a:endParaRPr lang="en-US"/>
          </a:p>
          <a:p>
            <a:r>
              <a:rPr lang="en-US"/>
              <a:t>Mean = 13</a:t>
            </a:r>
            <a:endParaRPr lang="en-US"/>
          </a:p>
          <a:p>
            <a:r>
              <a:rPr lang="en-US"/>
              <a:t>Median = 13</a:t>
            </a:r>
            <a:endParaRPr lang="en-US"/>
          </a:p>
          <a:p>
            <a:r>
              <a:rPr lang="en-US"/>
              <a:t>Mode 13</a:t>
            </a:r>
            <a:endParaRPr lang="en-US"/>
          </a:p>
          <a:p>
            <a:r>
              <a:rPr lang="en-US"/>
              <a:t>Variance = 10</a:t>
            </a:r>
            <a:endParaRPr lang="en-US"/>
          </a:p>
          <a:p>
            <a:r>
              <a:rPr lang="en-US"/>
              <a:t>S.D = 3.162</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02335" y="878840"/>
            <a:ext cx="10314940" cy="4351655"/>
          </a:xfrm>
        </p:spPr>
        <p:txBody>
          <a:bodyPr/>
          <a:p>
            <a:pPr>
              <a:buFont typeface="Wingdings" panose="05000000000000000000" charset="0"/>
              <a:buChar char="Ø"/>
            </a:pPr>
            <a:r>
              <a:rPr lang="en-US"/>
              <a:t>  b) [16, 15, 16, 17, 19, 12, 14, 9]</a:t>
            </a:r>
            <a:endParaRPr lang="en-US"/>
          </a:p>
          <a:p>
            <a:endParaRPr lang="en-US"/>
          </a:p>
          <a:p>
            <a:r>
              <a:rPr lang="en-US"/>
              <a:t>Mean = 14.75</a:t>
            </a:r>
            <a:endParaRPr lang="en-US"/>
          </a:p>
          <a:p>
            <a:r>
              <a:rPr lang="en-US"/>
              <a:t>Median = 15.5</a:t>
            </a:r>
            <a:endParaRPr lang="en-US"/>
          </a:p>
          <a:p>
            <a:r>
              <a:rPr lang="en-US"/>
              <a:t>Mode = 16 </a:t>
            </a:r>
            <a:endParaRPr lang="en-US"/>
          </a:p>
          <a:p>
            <a:r>
              <a:rPr lang="en-US"/>
              <a:t>Variance = 8.437 </a:t>
            </a:r>
            <a:endParaRPr lang="en-US"/>
          </a:p>
          <a:p>
            <a:r>
              <a:rPr lang="en-US"/>
              <a:t>S.D. = 2.904 </a:t>
            </a:r>
            <a:endParaRPr lang="en-US"/>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22325" y="1253490"/>
            <a:ext cx="10908030" cy="4351655"/>
          </a:xfrm>
        </p:spPr>
        <p:txBody>
          <a:bodyPr/>
          <a:p>
            <a:pPr>
              <a:buFont typeface="Wingdings" panose="05000000000000000000" charset="0"/>
              <a:buChar char="Ø"/>
            </a:pPr>
            <a:r>
              <a:rPr lang="en-US"/>
              <a:t>c) [27, 66, 24, 81, 50, 40, 74, 81, 97]</a:t>
            </a:r>
            <a:endParaRPr lang="en-US"/>
          </a:p>
          <a:p>
            <a:pPr>
              <a:buNone/>
            </a:pPr>
            <a:endParaRPr lang="en-US"/>
          </a:p>
          <a:p>
            <a:r>
              <a:rPr lang="en-US"/>
              <a:t>Mean = 60</a:t>
            </a:r>
            <a:endParaRPr lang="en-US"/>
          </a:p>
          <a:p>
            <a:r>
              <a:rPr lang="en-US"/>
              <a:t>Median = 66</a:t>
            </a:r>
            <a:endParaRPr lang="en-US"/>
          </a:p>
          <a:p>
            <a:r>
              <a:rPr lang="en-US"/>
              <a:t>Mode = 81</a:t>
            </a:r>
            <a:endParaRPr lang="en-US"/>
          </a:p>
          <a:p>
            <a:r>
              <a:rPr lang="en-US"/>
              <a:t>Variance = 596.4</a:t>
            </a:r>
            <a:endParaRPr lang="en-US"/>
          </a:p>
          <a:p>
            <a:r>
              <a:rPr lang="en-US"/>
              <a:t>S.D. = 24.42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ln/>
                <a:solidFill>
                  <a:schemeClr val="tx1"/>
                </a:solidFill>
                <a:effectLst>
                  <a:outerShdw blurRad="38100" dist="19050" dir="2700000" algn="tl" rotWithShape="0">
                    <a:schemeClr val="dk1">
                      <a:alpha val="40000"/>
                    </a:schemeClr>
                  </a:outerShdw>
                </a:effectLst>
              </a:rPr>
              <a:t>TOPICS COVERED </a:t>
            </a:r>
            <a:endParaRPr lang="en-US" b="1">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838200" y="1825625"/>
            <a:ext cx="10515600" cy="4716145"/>
          </a:xfrm>
        </p:spPr>
        <p:txBody>
          <a:bodyPr>
            <a:noAutofit/>
          </a:bodyPr>
          <a:p>
            <a:pPr>
              <a:buFont typeface="Wingdings" panose="05000000000000000000" charset="0"/>
              <a:buChar char="Ø"/>
            </a:pPr>
            <a:r>
              <a:rPr lang="en-US" sz="4000"/>
              <a:t> What is </a:t>
            </a:r>
            <a:endParaRPr lang="en-US" sz="4000"/>
          </a:p>
          <a:p>
            <a:pPr>
              <a:buFont typeface="Arial" panose="020B0604020202020204" pitchFamily="34" charset="0"/>
              <a:buChar char="•"/>
            </a:pPr>
            <a:r>
              <a:rPr lang="en-US" sz="4000"/>
              <a:t>Central Tendency </a:t>
            </a:r>
            <a:endParaRPr lang="en-US" sz="4000"/>
          </a:p>
          <a:p>
            <a:pPr>
              <a:buFont typeface="Arial" panose="020B0604020202020204" pitchFamily="34" charset="0"/>
              <a:buChar char="•"/>
            </a:pPr>
            <a:r>
              <a:rPr lang="en-US" sz="4000"/>
              <a:t>Mean </a:t>
            </a:r>
            <a:endParaRPr lang="en-US" sz="4000"/>
          </a:p>
          <a:p>
            <a:r>
              <a:rPr lang="en-US" sz="4000"/>
              <a:t>Median </a:t>
            </a:r>
            <a:endParaRPr lang="en-US" sz="4000"/>
          </a:p>
          <a:p>
            <a:r>
              <a:rPr lang="en-US" sz="4000"/>
              <a:t>Mode </a:t>
            </a:r>
            <a:endParaRPr lang="en-US" sz="4000"/>
          </a:p>
          <a:p>
            <a:r>
              <a:rPr lang="en-US" sz="4000"/>
              <a:t>Variance </a:t>
            </a:r>
            <a:endParaRPr lang="en-US" sz="4000"/>
          </a:p>
          <a:p>
            <a:r>
              <a:rPr lang="en-US" sz="4000"/>
              <a:t>Standard Deviation </a:t>
            </a:r>
            <a:endParaRPr lang="en-US" sz="4000"/>
          </a:p>
          <a:p>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Measure of Central Tendancy </a:t>
            </a:r>
            <a:r>
              <a:rPr lang="en-US"/>
              <a:t>	</a:t>
            </a:r>
            <a:endParaRPr lang="en-US"/>
          </a:p>
        </p:txBody>
      </p:sp>
      <p:sp>
        <p:nvSpPr>
          <p:cNvPr id="3" name="Content Placeholder 2"/>
          <p:cNvSpPr>
            <a:spLocks noGrp="1"/>
          </p:cNvSpPr>
          <p:nvPr>
            <p:ph sz="half" idx="1"/>
          </p:nvPr>
        </p:nvSpPr>
        <p:spPr/>
        <p:txBody>
          <a:bodyPr/>
          <a:p>
            <a:r>
              <a:rPr lang="en-US" sz="2400"/>
              <a:t>A measure of central tendency is a summary statistic that represents the center point or typical value of a dataset.</a:t>
            </a:r>
            <a:endParaRPr lang="en-US" sz="2400"/>
          </a:p>
          <a:p>
            <a:r>
              <a:rPr lang="en-US" sz="2400"/>
              <a:t>These measures indicate where most values in a distribution fall and are also referred to as the central location of a distribution.</a:t>
            </a:r>
            <a:endParaRPr lang="en-US" sz="2400"/>
          </a:p>
          <a:p>
            <a:r>
              <a:rPr lang="en-US" sz="2400"/>
              <a:t>The three most common measures of central tendency are the </a:t>
            </a:r>
            <a:r>
              <a:rPr lang="en-US" sz="2400" b="1"/>
              <a:t>mean</a:t>
            </a:r>
            <a:r>
              <a:rPr lang="en-US" sz="2400"/>
              <a:t>, </a:t>
            </a:r>
            <a:r>
              <a:rPr lang="en-US" sz="2400" b="1"/>
              <a:t>median</a:t>
            </a:r>
            <a:r>
              <a:rPr lang="en-US" sz="2400"/>
              <a:t>, and </a:t>
            </a:r>
            <a:r>
              <a:rPr lang="en-US" sz="2400" b="1"/>
              <a:t>mode</a:t>
            </a:r>
            <a:r>
              <a:rPr lang="en-US" sz="2400"/>
              <a:t> and each of these measures calculates the location of the central point using a different method.</a:t>
            </a:r>
            <a:endParaRPr lang="en-US" sz="2400"/>
          </a:p>
        </p:txBody>
      </p:sp>
      <p:pic>
        <p:nvPicPr>
          <p:cNvPr id="4" name="Content Placeholder 3"/>
          <p:cNvPicPr>
            <a:picLocks noChangeAspect="1"/>
          </p:cNvPicPr>
          <p:nvPr>
            <p:ph sz="half" idx="2"/>
          </p:nvPr>
        </p:nvPicPr>
        <p:blipFill>
          <a:blip r:embed="rId1"/>
          <a:stretch>
            <a:fillRect/>
          </a:stretch>
        </p:blipFill>
        <p:spPr>
          <a:xfrm>
            <a:off x="6267450" y="2132330"/>
            <a:ext cx="5181600" cy="35007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Mean</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825625"/>
            <a:ext cx="9741535" cy="4351655"/>
          </a:xfrm>
        </p:spPr>
        <p:txBody>
          <a:bodyPr/>
          <a:p>
            <a:r>
              <a:rPr lang="en-US"/>
              <a:t>Mean refers to an average value of a data set. </a:t>
            </a:r>
            <a:endParaRPr lang="en-US"/>
          </a:p>
          <a:p>
            <a:r>
              <a:rPr lang="en-US"/>
              <a:t>Mean can be calculated by adding all the data set and devide it by the total number of data set. </a:t>
            </a:r>
            <a:endParaRPr lang="en-US"/>
          </a:p>
          <a:p>
            <a:r>
              <a:rPr lang="en-US"/>
              <a:t>Example:</a:t>
            </a:r>
            <a:endParaRPr lang="en-US"/>
          </a:p>
          <a:p>
            <a:pPr marL="0" indent="0">
              <a:buNone/>
            </a:pPr>
            <a:r>
              <a:rPr lang="en-US"/>
              <a:t>	[2,5,3,7,10,3]</a:t>
            </a:r>
            <a:endParaRPr lang="en-US"/>
          </a:p>
          <a:p>
            <a:pPr marL="0" indent="0">
              <a:buNone/>
            </a:pPr>
            <a:r>
              <a:rPr lang="en-US"/>
              <a:t>	2 + 5 + 3 + 7 + 10 + 3 = 30 </a:t>
            </a:r>
            <a:endParaRPr lang="en-US"/>
          </a:p>
          <a:p>
            <a:pPr marL="0" indent="0">
              <a:buNone/>
            </a:pPr>
            <a:r>
              <a:rPr lang="en-US"/>
              <a:t>	30 / 6 = 5 </a:t>
            </a:r>
            <a:endParaRPr lang="en-US"/>
          </a:p>
          <a:p>
            <a:pPr marL="0" indent="0"/>
            <a:r>
              <a:rPr lang="en-US"/>
              <a:t> Means tells that most of the number in data set is around the  mean value.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Median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461135"/>
            <a:ext cx="10817225" cy="4905375"/>
          </a:xfrm>
        </p:spPr>
        <p:txBody>
          <a:bodyPr/>
          <a:p>
            <a:r>
              <a:rPr lang="en-US"/>
              <a:t>Median refers to the middle most value of a data set. </a:t>
            </a:r>
            <a:endParaRPr lang="en-US"/>
          </a:p>
          <a:p>
            <a:r>
              <a:rPr lang="en-US"/>
              <a:t>Median can be calculated by arranging the data set from lowest to highest sequence and then select the middle most value. </a:t>
            </a:r>
            <a:endParaRPr lang="en-US"/>
          </a:p>
          <a:p>
            <a:r>
              <a:rPr lang="en-US"/>
              <a:t>Example 1 : </a:t>
            </a:r>
            <a:endParaRPr lang="en-US"/>
          </a:p>
          <a:p>
            <a:pPr lvl="1"/>
            <a:r>
              <a:rPr lang="en-US">
                <a:sym typeface="+mn-ea"/>
              </a:rPr>
              <a:t>[2,5,3,7,10,3,8]</a:t>
            </a:r>
            <a:endParaRPr lang="en-US">
              <a:sym typeface="+mn-ea"/>
            </a:endParaRPr>
          </a:p>
          <a:p>
            <a:pPr lvl="1"/>
            <a:r>
              <a:rPr lang="en-US">
                <a:sym typeface="+mn-ea"/>
              </a:rPr>
              <a:t>[2,3,3,5,7,8,10]</a:t>
            </a:r>
            <a:endParaRPr lang="en-US">
              <a:sym typeface="+mn-ea"/>
            </a:endParaRPr>
          </a:p>
          <a:p>
            <a:pPr lvl="1"/>
            <a:r>
              <a:rPr lang="en-US">
                <a:sym typeface="+mn-ea"/>
              </a:rPr>
              <a:t>Median = 5</a:t>
            </a:r>
            <a:endParaRPr lang="en-US"/>
          </a:p>
          <a:p>
            <a:pPr lvl="1"/>
            <a:endParaRPr lang="en-US"/>
          </a:p>
          <a:p>
            <a:pPr lvl="1"/>
            <a:endParaRPr lang="en-US"/>
          </a:p>
          <a:p>
            <a:pPr lvl="1"/>
            <a:endParaRPr lang="en-US"/>
          </a:p>
        </p:txBody>
      </p:sp>
      <p:sp>
        <p:nvSpPr>
          <p:cNvPr id="5" name="Text Box 4"/>
          <p:cNvSpPr txBox="1"/>
          <p:nvPr/>
        </p:nvSpPr>
        <p:spPr>
          <a:xfrm>
            <a:off x="5224780" y="3025140"/>
            <a:ext cx="3087370" cy="1999615"/>
          </a:xfrm>
          <a:prstGeom prst="rect">
            <a:avLst/>
          </a:prstGeom>
          <a:noFill/>
        </p:spPr>
        <p:txBody>
          <a:bodyPr wrap="square" rtlCol="0">
            <a:spAutoFit/>
          </a:bodyPr>
          <a:p>
            <a:pPr indent="0">
              <a:buFont typeface="Arial" panose="020B0604020202020204" pitchFamily="34" charset="0"/>
              <a:buNone/>
            </a:pPr>
            <a:r>
              <a:rPr lang="en-US" sz="2400">
                <a:sym typeface="+mn-ea"/>
              </a:rPr>
              <a:t>Example 2 : </a:t>
            </a:r>
            <a:endParaRPr lang="en-US" sz="2400">
              <a:sym typeface="+mn-ea"/>
            </a:endParaRPr>
          </a:p>
          <a:p>
            <a:pPr marL="342900" indent="-342900">
              <a:buFont typeface="Arial" panose="020B0604020202020204" pitchFamily="34" charset="0"/>
              <a:buChar char="•"/>
            </a:pPr>
            <a:r>
              <a:rPr lang="en-US" sz="2400">
                <a:sym typeface="+mn-ea"/>
              </a:rPr>
              <a:t>[2,5,3,7,10,3,8,11]</a:t>
            </a:r>
            <a:endParaRPr lang="en-US" sz="2400">
              <a:sym typeface="+mn-ea"/>
            </a:endParaRPr>
          </a:p>
          <a:p>
            <a:pPr marL="342900" indent="-342900">
              <a:buFont typeface="Arial" panose="020B0604020202020204" pitchFamily="34" charset="0"/>
              <a:buChar char="•"/>
            </a:pPr>
            <a:r>
              <a:rPr lang="en-US" sz="2400">
                <a:sym typeface="+mn-ea"/>
              </a:rPr>
              <a:t>[2,3,3,5,7,8,10,11]</a:t>
            </a:r>
            <a:endParaRPr lang="en-US" sz="2400">
              <a:sym typeface="+mn-ea"/>
            </a:endParaRPr>
          </a:p>
          <a:p>
            <a:pPr marL="342900" indent="-342900">
              <a:buFont typeface="Arial" panose="020B0604020202020204" pitchFamily="34" charset="0"/>
              <a:buChar char="•"/>
            </a:pPr>
            <a:r>
              <a:rPr lang="en-US" sz="2400">
                <a:sym typeface="+mn-ea"/>
              </a:rPr>
              <a:t>5 + 7 = 12 </a:t>
            </a:r>
            <a:endParaRPr lang="en-US" sz="2400">
              <a:sym typeface="+mn-ea"/>
            </a:endParaRPr>
          </a:p>
          <a:p>
            <a:pPr marL="342900" indent="-342900">
              <a:buFont typeface="Arial" panose="020B0604020202020204" pitchFamily="34" charset="0"/>
              <a:buChar char="•"/>
            </a:pPr>
            <a:r>
              <a:rPr lang="en-US" sz="2400">
                <a:sym typeface="+mn-ea"/>
              </a:rPr>
              <a:t>12/2 = 6</a:t>
            </a:r>
            <a:r>
              <a:rPr lang="en-US" sz="2800">
                <a:sym typeface="+mn-ea"/>
              </a:rPr>
              <a:t> </a:t>
            </a:r>
            <a:endParaRPr lang="en-US" sz="28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Mode </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sz="half" idx="1"/>
          </p:nvPr>
        </p:nvSpPr>
        <p:spPr>
          <a:xfrm>
            <a:off x="838200" y="1825625"/>
            <a:ext cx="9512935" cy="4351655"/>
          </a:xfrm>
        </p:spPr>
        <p:txBody>
          <a:bodyPr/>
          <a:p>
            <a:r>
              <a:rPr lang="en-US"/>
              <a:t>Mode refers to to the most occured value in a data set.</a:t>
            </a:r>
            <a:endParaRPr lang="en-US"/>
          </a:p>
          <a:p>
            <a:r>
              <a:rPr lang="en-US"/>
              <a:t>In some cases, a dataset may contain multiple modes while some datasets may not have any mode at all.</a:t>
            </a:r>
            <a:endParaRPr lang="en-US"/>
          </a:p>
          <a:p>
            <a:r>
              <a:rPr lang="en-US"/>
              <a:t>Example : </a:t>
            </a:r>
            <a:endParaRPr lang="en-US">
              <a:sym typeface="+mn-ea"/>
            </a:endParaRPr>
          </a:p>
          <a:p>
            <a:pPr marL="0" indent="0">
              <a:buNone/>
            </a:pPr>
            <a:r>
              <a:rPr lang="en-US"/>
              <a:t>	</a:t>
            </a:r>
            <a:r>
              <a:rPr lang="en-US">
                <a:sym typeface="+mn-ea"/>
              </a:rPr>
              <a:t>[2,5,3,7,10,3,2,7,11,9,7,10,12,14]</a:t>
            </a:r>
            <a:endParaRPr lang="en-US">
              <a:sym typeface="+mn-ea"/>
            </a:endParaRPr>
          </a:p>
          <a:p>
            <a:pPr marL="0" indent="0">
              <a:buNone/>
            </a:pPr>
            <a:r>
              <a:rPr lang="en-US"/>
              <a:t>	Mode = 7</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Standard Deviation &amp; Variance </a:t>
            </a:r>
            <a:endParaRPr lang="en-US"/>
          </a:p>
        </p:txBody>
      </p:sp>
      <p:sp>
        <p:nvSpPr>
          <p:cNvPr id="3" name="Content Placeholder 2"/>
          <p:cNvSpPr>
            <a:spLocks noGrp="1"/>
          </p:cNvSpPr>
          <p:nvPr>
            <p:ph sz="half" idx="1"/>
          </p:nvPr>
        </p:nvSpPr>
        <p:spPr>
          <a:xfrm>
            <a:off x="838200" y="1691005"/>
            <a:ext cx="6062980" cy="4222115"/>
          </a:xfrm>
        </p:spPr>
        <p:txBody>
          <a:bodyPr>
            <a:normAutofit fontScale="90000"/>
          </a:bodyPr>
          <a:p>
            <a:r>
              <a:rPr lang="en-US"/>
              <a:t> The standard deviation is a measure of the amount of variation or dispersion of a set of values.</a:t>
            </a:r>
            <a:endParaRPr lang="en-US"/>
          </a:p>
          <a:p>
            <a:r>
              <a:rPr lang="en-US"/>
              <a:t>Standard Deviation is calculated as the square root of variance by determining each data point's deviation relative to the mean.</a:t>
            </a:r>
            <a:endParaRPr lang="en-US"/>
          </a:p>
          <a:p>
            <a:r>
              <a:rPr lang="en-US"/>
              <a:t> If the data points are further from the mean, there is a higher deviation within the data set; thus, the more spread out the data, the higher the standard deviation.</a:t>
            </a:r>
            <a:endParaRPr lang="en-US"/>
          </a:p>
          <a:p>
            <a:endParaRPr lang="en-US"/>
          </a:p>
        </p:txBody>
      </p:sp>
      <p:pic>
        <p:nvPicPr>
          <p:cNvPr id="7" name="Content Placeholder 6"/>
          <p:cNvPicPr>
            <a:picLocks noChangeAspect="1"/>
          </p:cNvPicPr>
          <p:nvPr>
            <p:ph sz="half" idx="2"/>
          </p:nvPr>
        </p:nvPicPr>
        <p:blipFill>
          <a:blip r:embed="rId1"/>
          <a:stretch>
            <a:fillRect/>
          </a:stretch>
        </p:blipFill>
        <p:spPr>
          <a:xfrm>
            <a:off x="7278370" y="3757930"/>
            <a:ext cx="4075430" cy="1913255"/>
          </a:xfrm>
          <a:prstGeom prst="rect">
            <a:avLst/>
          </a:prstGeom>
        </p:spPr>
      </p:pic>
      <p:pic>
        <p:nvPicPr>
          <p:cNvPr id="8" name="Picture 7"/>
          <p:cNvPicPr>
            <a:picLocks noChangeAspect="1"/>
          </p:cNvPicPr>
          <p:nvPr/>
        </p:nvPicPr>
        <p:blipFill>
          <a:blip r:embed="rId2"/>
          <a:stretch>
            <a:fillRect/>
          </a:stretch>
        </p:blipFill>
        <p:spPr>
          <a:xfrm>
            <a:off x="7724775" y="2327910"/>
            <a:ext cx="2838450"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970280" y="1349375"/>
            <a:ext cx="10924540" cy="4158615"/>
          </a:xfrm>
        </p:spPr>
        <p:txBody>
          <a:bodyPr/>
          <a:p>
            <a:r>
              <a:rPr lang="en-US"/>
              <a:t>Standard deviation is calculated as follows:</a:t>
            </a:r>
            <a:endParaRPr lang="en-US"/>
          </a:p>
          <a:p>
            <a:r>
              <a:rPr lang="en-US"/>
              <a:t>The mean value is calculated by adding all the data points and dividing by the number of data points.</a:t>
            </a:r>
            <a:endParaRPr lang="en-US"/>
          </a:p>
          <a:p>
            <a:r>
              <a:rPr lang="en-US"/>
              <a:t>The variance for each data point is calculated by subtracting the mean from the value of the data point. Each of those resulting values is then squared and the results summed. The result is then divided by the number of data points.</a:t>
            </a:r>
            <a:endParaRPr lang="en-US"/>
          </a:p>
          <a:p>
            <a:r>
              <a:rPr lang="en-US"/>
              <a:t>The square root of the variance—result from the above point is then used to find the standard deviation.</a:t>
            </a:r>
            <a:endParaRPr lang="en-US"/>
          </a:p>
        </p:txBody>
      </p:sp>
      <p:sp>
        <p:nvSpPr>
          <p:cNvPr id="5" name="Text Box 4"/>
          <p:cNvSpPr txBox="1"/>
          <p:nvPr/>
        </p:nvSpPr>
        <p:spPr>
          <a:xfrm>
            <a:off x="970280" y="642620"/>
            <a:ext cx="9962515" cy="706755"/>
          </a:xfrm>
          <a:prstGeom prst="rect">
            <a:avLst/>
          </a:prstGeom>
          <a:noFill/>
        </p:spPr>
        <p:txBody>
          <a:bodyPr wrap="square" rtlCol="0">
            <a:spAutoFit/>
            <a:scene3d>
              <a:camera prst="orthographicFront"/>
              <a:lightRig rig="threePt" dir="t"/>
            </a:scene3d>
          </a:bodyPr>
          <a:p>
            <a:r>
              <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rPr>
              <a:t>Calculating the Standard Deviation</a:t>
            </a:r>
            <a:endParaRPr lang="en-US" sz="40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384800" cy="582930"/>
          </a:xfrm>
        </p:spPr>
        <p:txBody>
          <a:bodyPr/>
          <a:p>
            <a:r>
              <a:rPr lang="en-US"/>
              <a:t>Population Mean </a:t>
            </a:r>
            <a:endParaRPr lang="en-US"/>
          </a:p>
        </p:txBody>
      </p:sp>
      <p:sp>
        <p:nvSpPr>
          <p:cNvPr id="3" name="Content Placeholder 2"/>
          <p:cNvSpPr>
            <a:spLocks noGrp="1"/>
          </p:cNvSpPr>
          <p:nvPr>
            <p:ph sz="half" idx="1"/>
          </p:nvPr>
        </p:nvSpPr>
        <p:spPr>
          <a:xfrm>
            <a:off x="609600" y="1174750"/>
            <a:ext cx="5384800" cy="5571490"/>
          </a:xfrm>
        </p:spPr>
        <p:txBody>
          <a:bodyPr/>
          <a:p>
            <a:r>
              <a:rPr lang="en-US" sz="2800"/>
              <a:t> Population mean represents the actual mean of the whole population.</a:t>
            </a:r>
            <a:endParaRPr lang="en-US" sz="2800"/>
          </a:p>
          <a:p>
            <a:r>
              <a:rPr lang="en-US" sz="2800"/>
              <a:t>The population mean is represented by the Greek letter mu (μ).</a:t>
            </a:r>
            <a:endParaRPr lang="en-US" sz="2800"/>
          </a:p>
          <a:p>
            <a:r>
              <a:rPr lang="en-US" sz="2800"/>
              <a:t>Formula to calculate population mean. </a:t>
            </a:r>
            <a:endParaRPr lang="en-US" sz="2800"/>
          </a:p>
        </p:txBody>
      </p:sp>
      <p:sp>
        <p:nvSpPr>
          <p:cNvPr id="4" name="Content Placeholder 3"/>
          <p:cNvSpPr>
            <a:spLocks noGrp="1"/>
          </p:cNvSpPr>
          <p:nvPr>
            <p:ph sz="half" idx="2"/>
          </p:nvPr>
        </p:nvSpPr>
        <p:spPr>
          <a:xfrm>
            <a:off x="6197600" y="1174750"/>
            <a:ext cx="5384800" cy="5572125"/>
          </a:xfrm>
        </p:spPr>
        <p:txBody>
          <a:bodyPr/>
          <a:p>
            <a:r>
              <a:rPr lang="en-US" sz="2800">
                <a:sym typeface="+mn-ea"/>
              </a:rPr>
              <a:t>Sample mean is the arithmetic mean of random sample values drawn from the population.</a:t>
            </a:r>
            <a:endParaRPr lang="en-US" sz="2800">
              <a:sym typeface="+mn-ea"/>
            </a:endParaRPr>
          </a:p>
          <a:p>
            <a:r>
              <a:rPr lang="en-US" sz="2800"/>
              <a:t>The sample mean is represented by x bar.</a:t>
            </a:r>
            <a:endParaRPr lang="en-US" sz="2800"/>
          </a:p>
          <a:p>
            <a:r>
              <a:rPr lang="en-US" sz="2800"/>
              <a:t>Formula to calculate sample mean. </a:t>
            </a:r>
            <a:endParaRPr lang="en-US" sz="2800"/>
          </a:p>
        </p:txBody>
      </p:sp>
      <p:sp>
        <p:nvSpPr>
          <p:cNvPr id="5" name="Text Box 4"/>
          <p:cNvSpPr txBox="1"/>
          <p:nvPr/>
        </p:nvSpPr>
        <p:spPr>
          <a:xfrm>
            <a:off x="6254115" y="227965"/>
            <a:ext cx="4363720" cy="645160"/>
          </a:xfrm>
          <a:prstGeom prst="rect">
            <a:avLst/>
          </a:prstGeom>
          <a:noFill/>
        </p:spPr>
        <p:txBody>
          <a:bodyPr wrap="square" rtlCol="0">
            <a:spAutoFit/>
          </a:bodyPr>
          <a:p>
            <a:r>
              <a:rPr lang="en-US" sz="3600"/>
              <a:t>Sample </a:t>
            </a:r>
            <a:r>
              <a:rPr lang="en-US" sz="3200"/>
              <a:t>Mean </a:t>
            </a:r>
            <a:endParaRPr lang="en-US" sz="3200"/>
          </a:p>
        </p:txBody>
      </p:sp>
      <p:pic>
        <p:nvPicPr>
          <p:cNvPr id="6" name="Picture 5"/>
          <p:cNvPicPr>
            <a:picLocks noChangeAspect="1"/>
          </p:cNvPicPr>
          <p:nvPr/>
        </p:nvPicPr>
        <p:blipFill>
          <a:blip r:embed="rId1"/>
          <a:stretch>
            <a:fillRect/>
          </a:stretch>
        </p:blipFill>
        <p:spPr>
          <a:xfrm>
            <a:off x="1031875" y="4831715"/>
            <a:ext cx="2107565" cy="1914525"/>
          </a:xfrm>
          <a:prstGeom prst="rect">
            <a:avLst/>
          </a:prstGeom>
        </p:spPr>
      </p:pic>
      <p:pic>
        <p:nvPicPr>
          <p:cNvPr id="7" name="Picture 6"/>
          <p:cNvPicPr>
            <a:picLocks noChangeAspect="1"/>
          </p:cNvPicPr>
          <p:nvPr/>
        </p:nvPicPr>
        <p:blipFill>
          <a:blip r:embed="rId2"/>
          <a:stretch>
            <a:fillRect/>
          </a:stretch>
        </p:blipFill>
        <p:spPr>
          <a:xfrm>
            <a:off x="7837805" y="4707890"/>
            <a:ext cx="2105025" cy="203835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3010</Words>
  <Application>WPS Presentation</Application>
  <PresentationFormat>Widescreen</PresentationFormat>
  <Paragraphs>109</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 Light</vt:lpstr>
      <vt:lpstr>Calibri</vt:lpstr>
      <vt:lpstr>Microsoft YaHei</vt:lpstr>
      <vt:lpstr>Arial Unicode MS</vt:lpstr>
      <vt:lpstr>Wingdings</vt:lpstr>
      <vt:lpstr>Bahnschrift Condensed</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
  <cp:lastModifiedBy>gaurav.taunk</cp:lastModifiedBy>
  <cp:revision>3</cp:revision>
  <dcterms:created xsi:type="dcterms:W3CDTF">2021-06-29T08:08:37Z</dcterms:created>
  <dcterms:modified xsi:type="dcterms:W3CDTF">2021-06-30T07:27:56Z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