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6" r:id="rId4"/>
    <p:sldId id="257" r:id="rId5"/>
    <p:sldId id="258" r:id="rId6"/>
    <p:sldId id="259" r:id="rId7"/>
    <p:sldId id="260" r:id="rId8"/>
    <p:sldId id="261" r:id="rId9"/>
    <p:sldId id="262" r:id="rId10"/>
    <p:sldId id="263" r:id="rId11"/>
    <p:sldId id="265" r:id="rId12"/>
    <p:sldId id="266" r:id="rId13"/>
    <p:sldId id="277"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scene3d>
              <a:camera prst="orthographicFront"/>
              <a:lightRig rig="threePt" dir="t"/>
            </a:scene3d>
          </a:bodyPr>
          <a:p>
            <a:r>
              <a:rPr lang="en-US" sz="6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Topics Covered</a:t>
            </a:r>
            <a:endParaRPr lang="en-US" sz="6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838200" y="1691005"/>
            <a:ext cx="10515600" cy="4486275"/>
          </a:xfrm>
        </p:spPr>
        <p:txBody>
          <a:bodyPr/>
          <a:p>
            <a:pPr>
              <a:buFont typeface="Wingdings" panose="05000000000000000000" charset="0"/>
              <a:buChar char="v"/>
            </a:pPr>
            <a:r>
              <a:rPr lang="en-US" sz="3600"/>
              <a:t>What is</a:t>
            </a:r>
            <a:r>
              <a:rPr lang="en-US"/>
              <a:t> ?</a:t>
            </a:r>
            <a:endParaRPr lang="en-US"/>
          </a:p>
          <a:p>
            <a:pPr lvl="1">
              <a:lnSpc>
                <a:spcPct val="90000"/>
              </a:lnSpc>
            </a:pPr>
            <a:r>
              <a:rPr lang="en-US" sz="3200"/>
              <a:t>Probability</a:t>
            </a:r>
            <a:endParaRPr lang="en-US" sz="3200"/>
          </a:p>
          <a:p>
            <a:pPr lvl="1">
              <a:lnSpc>
                <a:spcPct val="90000"/>
              </a:lnSpc>
            </a:pPr>
            <a:r>
              <a:rPr lang="en-US" sz="3200"/>
              <a:t>Mutual exclusive event</a:t>
            </a:r>
            <a:endParaRPr lang="en-US" sz="3200"/>
          </a:p>
          <a:p>
            <a:pPr lvl="1">
              <a:lnSpc>
                <a:spcPct val="90000"/>
              </a:lnSpc>
            </a:pPr>
            <a:r>
              <a:rPr lang="en-US" sz="3200"/>
              <a:t>Non Mutual exclusive event</a:t>
            </a:r>
            <a:endParaRPr lang="en-US" sz="3200"/>
          </a:p>
          <a:p>
            <a:pPr lvl="1">
              <a:lnSpc>
                <a:spcPct val="90000"/>
              </a:lnSpc>
            </a:pPr>
            <a:r>
              <a:rPr lang="en-US" sz="3200"/>
              <a:t>Independent event </a:t>
            </a:r>
            <a:endParaRPr lang="en-US" sz="3200"/>
          </a:p>
          <a:p>
            <a:pPr lvl="1">
              <a:lnSpc>
                <a:spcPct val="90000"/>
              </a:lnSpc>
            </a:pPr>
            <a:r>
              <a:rPr lang="en-US" sz="3200"/>
              <a:t>Dependent event</a:t>
            </a:r>
            <a:endParaRPr lang="en-US" sz="3200"/>
          </a:p>
          <a:p>
            <a:pPr lvl="1">
              <a:lnSpc>
                <a:spcPct val="90000"/>
              </a:lnSpc>
            </a:pPr>
            <a:r>
              <a:rPr lang="en-US" sz="3200"/>
              <a:t>Conditional event </a:t>
            </a:r>
            <a:endParaRPr lang="en-US" sz="3200"/>
          </a:p>
          <a:p>
            <a:pPr lvl="1">
              <a:lnSpc>
                <a:spcPct val="90000"/>
              </a:lnSpc>
            </a:pPr>
            <a:r>
              <a:rPr lang="en-US" sz="3200"/>
              <a:t>Bayes Theorem </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5045"/>
          </a:xfrm>
        </p:spPr>
        <p:style>
          <a:lnRef idx="2">
            <a:schemeClr val="accent4"/>
          </a:lnRef>
          <a:fillRef idx="1">
            <a:schemeClr val="lt1"/>
          </a:fillRef>
          <a:effectRef idx="0">
            <a:schemeClr val="accent4"/>
          </a:effectRef>
          <a:fontRef idx="minor">
            <a:schemeClr val="dk1"/>
          </a:fontRef>
        </p:style>
        <p:txBody>
          <a:bodyPr>
            <a:normAutofit/>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Example :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360170"/>
            <a:ext cx="11068685" cy="5233670"/>
          </a:xfrm>
        </p:spPr>
        <p:txBody>
          <a:bodyPr>
            <a:normAutofit/>
          </a:bodyPr>
          <a:p>
            <a:r>
              <a:rPr lang="en-US" sz="2000"/>
              <a:t>You are planning a picnic today, but the morning is cloudy.</a:t>
            </a:r>
            <a:endParaRPr lang="en-US" sz="2000"/>
          </a:p>
          <a:p>
            <a:pPr marL="0" indent="0">
              <a:buNone/>
            </a:pPr>
            <a:r>
              <a:rPr lang="en-US" sz="2000"/>
              <a:t>	50% of all rainy days start off cloudy!</a:t>
            </a:r>
            <a:endParaRPr lang="en-US" sz="2000"/>
          </a:p>
          <a:p>
            <a:pPr marL="0" indent="0">
              <a:buNone/>
            </a:pPr>
            <a:r>
              <a:rPr lang="en-US" sz="2000"/>
              <a:t>	But cloudy mornings are common (about 40% of days start cloudy)</a:t>
            </a:r>
            <a:endParaRPr lang="en-US" sz="2000"/>
          </a:p>
          <a:p>
            <a:pPr marL="0" indent="0">
              <a:buNone/>
            </a:pPr>
            <a:r>
              <a:rPr lang="en-US" sz="2000"/>
              <a:t>	And this is usually a dry month (only 3 of 30 days tend to be rainy, or 10%)</a:t>
            </a:r>
            <a:endParaRPr lang="en-US" sz="2000"/>
          </a:p>
          <a:p>
            <a:r>
              <a:rPr lang="en-US" sz="2000" b="1"/>
              <a:t>What is the chance of rain during the day?</a:t>
            </a:r>
            <a:endParaRPr lang="en-US" sz="2000" b="1"/>
          </a:p>
          <a:p>
            <a:endParaRPr lang="en-US" sz="2000" b="1"/>
          </a:p>
          <a:p>
            <a:r>
              <a:rPr lang="en-US" sz="2000"/>
              <a:t>P(Rain) is Probability of Rain = 10%</a:t>
            </a:r>
            <a:endParaRPr lang="en-US" sz="2000"/>
          </a:p>
          <a:p>
            <a:r>
              <a:rPr lang="en-US" sz="2000"/>
              <a:t>P(Cloud|Rain) is Probability of Cloud, given that Rain happens = 50%</a:t>
            </a:r>
            <a:endParaRPr lang="en-US" sz="2000"/>
          </a:p>
          <a:p>
            <a:r>
              <a:rPr lang="en-US" sz="2000"/>
              <a:t>P(Cloud) is Probability of Cloud = 40%</a:t>
            </a:r>
            <a:endParaRPr lang="en-US" sz="2000"/>
          </a:p>
          <a:p>
            <a:endParaRPr lang="en-US" sz="2000"/>
          </a:p>
          <a:p>
            <a:endParaRPr lang="en-US" sz="2000"/>
          </a:p>
          <a:p>
            <a:endParaRPr lang="en-US" sz="2000"/>
          </a:p>
          <a:p>
            <a:r>
              <a:rPr lang="en-US" sz="2000"/>
              <a:t>Chances of rain during the day is 12.5%. </a:t>
            </a:r>
            <a:endParaRPr lang="en-US" sz="2000"/>
          </a:p>
        </p:txBody>
      </p:sp>
      <p:pic>
        <p:nvPicPr>
          <p:cNvPr id="5" name="Content Placeholder 4"/>
          <p:cNvPicPr>
            <a:picLocks noChangeAspect="1"/>
          </p:cNvPicPr>
          <p:nvPr>
            <p:ph sz="half" idx="2"/>
          </p:nvPr>
        </p:nvPicPr>
        <p:blipFill>
          <a:blip r:embed="rId1"/>
          <a:stretch>
            <a:fillRect/>
          </a:stretch>
        </p:blipFill>
        <p:spPr>
          <a:xfrm>
            <a:off x="6104255" y="3754120"/>
            <a:ext cx="3552825" cy="495300"/>
          </a:xfrm>
          <a:prstGeom prst="rect">
            <a:avLst/>
          </a:prstGeom>
        </p:spPr>
      </p:pic>
      <p:pic>
        <p:nvPicPr>
          <p:cNvPr id="6" name="Picture 5"/>
          <p:cNvPicPr>
            <a:picLocks noChangeAspect="1"/>
          </p:cNvPicPr>
          <p:nvPr/>
        </p:nvPicPr>
        <p:blipFill>
          <a:blip r:embed="rId2"/>
          <a:stretch>
            <a:fillRect/>
          </a:stretch>
        </p:blipFill>
        <p:spPr>
          <a:xfrm>
            <a:off x="3582035" y="5098415"/>
            <a:ext cx="6075045" cy="8324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For number one to nine get the probability of getting a number less than 4 or 2?</a:t>
            </a:r>
            <a:endParaRPr lang="en-US"/>
          </a:p>
        </p:txBody>
      </p:sp>
      <p:sp>
        <p:nvSpPr>
          <p:cNvPr id="3" name="Content Placeholder 2"/>
          <p:cNvSpPr>
            <a:spLocks noGrp="1"/>
          </p:cNvSpPr>
          <p:nvPr>
            <p:ph idx="1"/>
          </p:nvPr>
        </p:nvSpPr>
        <p:spPr/>
        <p:txBody>
          <a:bodyPr/>
          <a:p>
            <a:pPr marL="0" indent="0">
              <a:buNone/>
            </a:pPr>
            <a:r>
              <a:rPr lang="en-US"/>
              <a:t>Solution : </a:t>
            </a:r>
            <a:endParaRPr lang="en-US"/>
          </a:p>
          <a:p>
            <a:pPr marL="0" indent="0">
              <a:buNone/>
            </a:pPr>
            <a:r>
              <a:rPr lang="en-US"/>
              <a:t> P(A) = 3/9</a:t>
            </a:r>
            <a:endParaRPr lang="en-US"/>
          </a:p>
          <a:p>
            <a:pPr marL="0" indent="0">
              <a:buNone/>
            </a:pPr>
            <a:r>
              <a:rPr lang="en-US"/>
              <a:t> P(B) =  1/9 </a:t>
            </a:r>
            <a:endParaRPr lang="en-US"/>
          </a:p>
          <a:p>
            <a:pPr marL="0" indent="0">
              <a:buNone/>
            </a:pPr>
            <a:r>
              <a:rPr lang="en-US"/>
              <a:t> P(A and b) = 1/9</a:t>
            </a:r>
            <a:endParaRPr lang="en-US"/>
          </a:p>
          <a:p>
            <a:pPr marL="0" indent="0">
              <a:buNone/>
            </a:pPr>
            <a:r>
              <a:rPr lang="en-US"/>
              <a:t>P(A or B) = 3/9 + 1/9 - 1/9  =  3/9 = 1/3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94360"/>
            <a:ext cx="10515600" cy="5582920"/>
          </a:xfrm>
        </p:spPr>
        <p:txBody>
          <a:bodyPr/>
          <a:p>
            <a:r>
              <a:rPr lang="en-US" sz="3200">
                <a:sym typeface="+mn-ea"/>
              </a:rPr>
              <a:t>What is the probability of spinning a prime number or an odd number on a spinner numbered 1 to 8 ? </a:t>
            </a:r>
            <a:endParaRPr lang="en-US" sz="3200">
              <a:sym typeface="+mn-ea"/>
            </a:endParaRPr>
          </a:p>
          <a:p>
            <a:endParaRPr lang="en-US"/>
          </a:p>
          <a:p>
            <a:r>
              <a:rPr lang="en-US">
                <a:sym typeface="+mn-ea"/>
              </a:rPr>
              <a:t>P(prime number(3,5,7) = 3/8  </a:t>
            </a:r>
            <a:endParaRPr lang="en-US"/>
          </a:p>
          <a:p>
            <a:r>
              <a:rPr lang="en-US">
                <a:sym typeface="+mn-ea"/>
              </a:rPr>
              <a:t>P(odd number(1,3,5,7) = 4/8</a:t>
            </a:r>
            <a:endParaRPr lang="en-US"/>
          </a:p>
          <a:p>
            <a:r>
              <a:rPr lang="en-US">
                <a:sym typeface="+mn-ea"/>
              </a:rPr>
              <a:t> P(Prime and Odd) = 3/8</a:t>
            </a:r>
            <a:endParaRPr lang="en-US"/>
          </a:p>
          <a:p>
            <a:r>
              <a:rPr lang="en-US">
                <a:sym typeface="+mn-ea"/>
              </a:rPr>
              <a:t>3/8 + 4/8 - 3/8 = 4/8 = 1/2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Let X and Y are two independent events such that P(X) = 0.3 and P(Y) = 0.7. Find P(X and Y), P(X or Y) ?</a:t>
            </a:r>
            <a:endParaRPr lang="en-US"/>
          </a:p>
        </p:txBody>
      </p:sp>
      <p:sp>
        <p:nvSpPr>
          <p:cNvPr id="3" name="Content Placeholder 2"/>
          <p:cNvSpPr>
            <a:spLocks noGrp="1"/>
          </p:cNvSpPr>
          <p:nvPr>
            <p:ph idx="1"/>
          </p:nvPr>
        </p:nvSpPr>
        <p:spPr/>
        <p:txBody>
          <a:bodyPr/>
          <a:p>
            <a:r>
              <a:rPr lang="en-US"/>
              <a:t>P(X and Y) = P( X and Y) = P(X) P(Y) </a:t>
            </a:r>
            <a:endParaRPr lang="en-US"/>
          </a:p>
          <a:p>
            <a:pPr marL="2743200" lvl="6" indent="0">
              <a:buNone/>
            </a:pPr>
            <a:r>
              <a:rPr lang="en-US"/>
              <a:t>                  </a:t>
            </a:r>
            <a:r>
              <a:rPr lang="en-US" sz="2800"/>
              <a:t>0.3 × 0.7 = 0.21</a:t>
            </a:r>
            <a:endParaRPr lang="en-US"/>
          </a:p>
          <a:p>
            <a:endParaRPr lang="en-US"/>
          </a:p>
          <a:p>
            <a:r>
              <a:rPr lang="en-US"/>
              <a:t>P(X or Y) = P(X or Y) = P(X) + P(Y) – P(X and Y) </a:t>
            </a:r>
            <a:endParaRPr lang="en-US"/>
          </a:p>
          <a:p>
            <a:pPr marL="0" indent="0">
              <a:buNone/>
            </a:pPr>
            <a:r>
              <a:rPr lang="en-US"/>
              <a:t>                                            0.3 + 0.7 – 0.21 = 0.79</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45135"/>
            <a:ext cx="10515600" cy="1823085"/>
          </a:xfrm>
        </p:spPr>
        <p:txBody>
          <a:bodyPr>
            <a:noAutofit/>
          </a:bodyPr>
          <a:p>
            <a:pPr algn="l"/>
            <a:r>
              <a:rPr lang="en-US" sz="2400">
                <a:latin typeface="+mn-lt"/>
                <a:cs typeface="+mn-lt"/>
                <a:sym typeface="+mn-ea"/>
              </a:rPr>
              <a:t>A bag contains red and blue marbles. Two marbles are drawn without replacement. The probability of selecting a red marble and then a blue marble is 0.28. The probability of selecting a red marble on the first draw is 0.5. What is the probability of selecting a blue marble on the second draw, given that the first marble drawn was red?</a:t>
            </a:r>
            <a:br>
              <a:rPr lang="en-US" sz="2400"/>
            </a:br>
            <a:endParaRPr lang="en-US" sz="2400"/>
          </a:p>
        </p:txBody>
      </p:sp>
      <p:sp>
        <p:nvSpPr>
          <p:cNvPr id="3" name="Content Placeholder 2"/>
          <p:cNvSpPr>
            <a:spLocks noGrp="1"/>
          </p:cNvSpPr>
          <p:nvPr>
            <p:ph idx="1"/>
          </p:nvPr>
        </p:nvSpPr>
        <p:spPr>
          <a:xfrm>
            <a:off x="677545" y="2506345"/>
            <a:ext cx="10515600" cy="4351338"/>
          </a:xfrm>
        </p:spPr>
        <p:txBody>
          <a:bodyPr/>
          <a:p>
            <a:r>
              <a:rPr lang="en-US"/>
              <a:t>Solution :</a:t>
            </a:r>
            <a:endParaRPr lang="en-US"/>
          </a:p>
          <a:p>
            <a:pPr marL="0" indent="0">
              <a:buNone/>
            </a:pPr>
            <a:r>
              <a:rPr lang="en-US"/>
              <a:t>Putting the same in the formula</a:t>
            </a:r>
            <a:endParaRPr lang="en-US"/>
          </a:p>
          <a:p>
            <a:pPr marL="0" indent="0">
              <a:buNone/>
            </a:pPr>
            <a:r>
              <a:rPr lang="en-US"/>
              <a:t>P(red and Blue ) /  P(red) = 0.28/0.5 = 0.56 </a:t>
            </a:r>
            <a:endParaRPr lang="en-US"/>
          </a:p>
          <a:p>
            <a:pPr marL="0" indent="0">
              <a:buNone/>
            </a:pPr>
            <a:r>
              <a:rPr lang="en-US"/>
              <a:t>56%.</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030" y="378460"/>
            <a:ext cx="10267950" cy="1106170"/>
          </a:xfrm>
        </p:spPr>
        <p:style>
          <a:lnRef idx="2">
            <a:schemeClr val="accent2"/>
          </a:lnRef>
          <a:fillRef idx="1">
            <a:schemeClr val="lt1"/>
          </a:fillRef>
          <a:effectRef idx="0">
            <a:schemeClr val="accent2"/>
          </a:effectRef>
          <a:fontRef idx="minor">
            <a:schemeClr val="dk1"/>
          </a:fontRef>
        </p:style>
        <p:txBody>
          <a:bodyPr>
            <a:normAutofit/>
            <a:scene3d>
              <a:camera prst="orthographicFront"/>
              <a:lightRig rig="threePt" dir="t"/>
            </a:scene3d>
          </a:bodyPr>
          <a:lstStyle/>
          <a:p>
            <a:pPr algn="l"/>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Probability </a:t>
            </a:r>
            <a:endPar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748030" y="1595755"/>
            <a:ext cx="10536555" cy="4962525"/>
          </a:xfrm>
        </p:spPr>
        <p:txBody>
          <a:bodyPr>
            <a:normAutofit/>
          </a:bodyPr>
          <a:lstStyle/>
          <a:p>
            <a:pPr marL="342900" indent="-342900" algn="l">
              <a:buFont typeface="Arial" panose="020B0604020202020204" pitchFamily="34" charset="0"/>
              <a:buChar char="•"/>
            </a:pPr>
            <a:r>
              <a:rPr lang="en-US"/>
              <a:t>Probability tells us how often some event will happen after many repeated trials.</a:t>
            </a:r>
            <a:endParaRPr lang="en-US"/>
          </a:p>
          <a:p>
            <a:pPr marL="342900" indent="-342900" algn="l">
              <a:buFont typeface="Arial" panose="020B0604020202020204" pitchFamily="34" charset="0"/>
              <a:buChar char="•"/>
            </a:pPr>
            <a:r>
              <a:rPr lang="en-US"/>
              <a:t>The probability formula is defined as the possibility of an event to happen is equal to the ratio of the number of favourable outcomes and the total number of outcomes.</a:t>
            </a:r>
            <a:endParaRPr lang="en-US"/>
          </a:p>
          <a:p>
            <a:pPr marL="342900" indent="-342900" algn="l">
              <a:buFont typeface="Arial" panose="020B0604020202020204" pitchFamily="34" charset="0"/>
              <a:buChar char="•"/>
            </a:pPr>
            <a:r>
              <a:rPr lang="en-US"/>
              <a:t>Probability of event to happen P(E) = Number of favourable outcomes/Total Number of outcomes.</a:t>
            </a:r>
            <a:endParaRPr lang="en-US"/>
          </a:p>
          <a:p>
            <a:pPr algn="l">
              <a:buFont typeface="Arial" panose="020B0604020202020204" pitchFamily="34" charset="0"/>
            </a:pPr>
            <a:endParaRPr lang="en-US"/>
          </a:p>
          <a:p>
            <a:pPr marL="342900" indent="-342900" algn="l">
              <a:buFont typeface="Wingdings" panose="05000000000000000000" charset="0"/>
              <a:buChar char="v"/>
            </a:pPr>
            <a:r>
              <a:rPr lang="en-US"/>
              <a:t>Example : </a:t>
            </a:r>
            <a:endParaRPr lang="en-US"/>
          </a:p>
          <a:p>
            <a:pPr marL="342900" indent="-342900" algn="l">
              <a:buFont typeface="Wingdings" panose="05000000000000000000" charset="0"/>
              <a:buChar char="ü"/>
            </a:pPr>
            <a:r>
              <a:rPr lang="en-US"/>
              <a:t>There are 6 pillows in a bed, 3 are red, 2 are yellow and 1 is blue. What is the probability of picking a yellow pillow?</a:t>
            </a:r>
            <a:endParaRPr lang="en-US"/>
          </a:p>
          <a:p>
            <a:pPr marL="342900" indent="-342900" algn="l">
              <a:buFont typeface="Arial" panose="020B0604020202020204" pitchFamily="34" charset="0"/>
              <a:buChar char="•"/>
            </a:pPr>
            <a:r>
              <a:rPr lang="en-US"/>
              <a:t>Ans: The probability is equal to the number of yellow pillows in the bed divided by the total number of pillows, i.e. 2/6 = 1/3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0275"/>
          </a:xfrm>
        </p:spPr>
        <p:style>
          <a:lnRef idx="2">
            <a:schemeClr val="accent4"/>
          </a:lnRef>
          <a:fillRef idx="1">
            <a:schemeClr val="lt1"/>
          </a:fillRef>
          <a:effectRef idx="0">
            <a:schemeClr val="accent4"/>
          </a:effectRef>
          <a:fontRef idx="minor">
            <a:schemeClr val="dk1"/>
          </a:fontRef>
        </p:style>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Mutually Exclusive Event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252855"/>
            <a:ext cx="10975975" cy="5349240"/>
          </a:xfrm>
        </p:spPr>
        <p:txBody>
          <a:bodyPr/>
          <a:p>
            <a:r>
              <a:rPr lang="en-US"/>
              <a:t>Two events are mutually exclusive if they cannot occur at the same time. Another word that means mutually exclusive is disjoint.</a:t>
            </a:r>
            <a:endParaRPr lang="en-US"/>
          </a:p>
          <a:p>
            <a:r>
              <a:rPr lang="en-US"/>
              <a:t>If two events are disjoint, then the probability of them both occurring at the same time is 0.</a:t>
            </a:r>
            <a:endParaRPr lang="en-US"/>
          </a:p>
          <a:p>
            <a:r>
              <a:rPr lang="en-US"/>
              <a:t>If two events are mutually exclusive, then the probability of either occurring is the sum of the probabilities of each occurring.</a:t>
            </a:r>
            <a:endParaRPr lang="en-US"/>
          </a:p>
          <a:p>
            <a:r>
              <a:rPr lang="en-US"/>
              <a:t>P(A or B) = P(A) + P(B)</a:t>
            </a:r>
            <a:endParaRPr lang="en-US"/>
          </a:p>
          <a:p>
            <a:pPr>
              <a:buFont typeface="Wingdings" panose="05000000000000000000" charset="0"/>
              <a:buChar char="v"/>
            </a:pPr>
            <a:r>
              <a:rPr lang="en-US"/>
              <a:t> Example :</a:t>
            </a:r>
            <a:endParaRPr lang="en-US"/>
          </a:p>
          <a:p>
            <a:r>
              <a:rPr lang="en-US"/>
              <a:t>what is the probability of a dice showing 4 or 5?</a:t>
            </a:r>
            <a:endParaRPr lang="en-US"/>
          </a:p>
          <a:p>
            <a:pPr lvl="1"/>
            <a:r>
              <a:rPr lang="en-US" sz="2400"/>
              <a:t>P(4) = 1/6 , P(5) = 1/6</a:t>
            </a:r>
            <a:endParaRPr lang="en-US" sz="2400"/>
          </a:p>
          <a:p>
            <a:pPr lvl="1"/>
            <a:r>
              <a:rPr lang="en-US" sz="2400"/>
              <a:t>1/6 + 1/6 = 2/6 =1/3</a:t>
            </a: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8686800" y="4217670"/>
            <a:ext cx="2790825" cy="2223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6745" y="114935"/>
            <a:ext cx="10515600" cy="850900"/>
          </a:xfrm>
        </p:spPr>
        <p:style>
          <a:lnRef idx="2">
            <a:schemeClr val="accent5"/>
          </a:lnRef>
          <a:fillRef idx="1">
            <a:schemeClr val="lt1"/>
          </a:fillRef>
          <a:effectRef idx="0">
            <a:schemeClr val="accent5"/>
          </a:effectRef>
          <a:fontRef idx="minor">
            <a:schemeClr val="dk1"/>
          </a:fontRef>
        </p:style>
        <p:txBody>
          <a:bodyPr>
            <a:normAutofit/>
            <a:scene3d>
              <a:camera prst="orthographicFront"/>
              <a:lightRig rig="threePt" dir="t"/>
            </a:scene3d>
          </a:bodyPr>
          <a:p>
            <a:pPr algn="l">
              <a:lnSpc>
                <a:spcPct val="100000"/>
              </a:lnSpc>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Non-Mutually Exclusive Events</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718820" y="1089025"/>
            <a:ext cx="10754995" cy="5522595"/>
          </a:xfrm>
        </p:spPr>
        <p:txBody>
          <a:bodyPr>
            <a:normAutofit lnSpcReduction="10000"/>
          </a:bodyPr>
          <a:p>
            <a:r>
              <a:rPr lang="en-US"/>
              <a:t>In events which aren't mutually exclusive, there is some overlap. </a:t>
            </a:r>
            <a:endParaRPr lang="en-US"/>
          </a:p>
          <a:p>
            <a:r>
              <a:rPr lang="en-US"/>
              <a:t>When P(A) and P(B) are added, the probability of the intersection (and) is added twice. To compensate for that double addition, the intersection needs to be subtracted</a:t>
            </a:r>
            <a:endParaRPr lang="en-US"/>
          </a:p>
          <a:p>
            <a:r>
              <a:rPr lang="en-US"/>
              <a:t>   P(A or B) = P(A) + P(B) - P(A and B)</a:t>
            </a:r>
            <a:endParaRPr lang="en-US"/>
          </a:p>
          <a:p>
            <a:r>
              <a:rPr lang="en-US"/>
              <a:t> Example : </a:t>
            </a:r>
            <a:endParaRPr lang="en-US"/>
          </a:p>
          <a:p>
            <a:r>
              <a:rPr lang="en-US"/>
              <a:t>What is the probability of spinning a prime number or an odd number on a spinner numbered 1 to 8 ? </a:t>
            </a:r>
            <a:endParaRPr lang="en-US"/>
          </a:p>
          <a:p>
            <a:r>
              <a:rPr lang="en-US"/>
              <a:t>P(prime number(3,5,7) = 3/8  </a:t>
            </a:r>
            <a:endParaRPr lang="en-US"/>
          </a:p>
          <a:p>
            <a:r>
              <a:rPr lang="en-US"/>
              <a:t>P(odd number(1,3,5,7) = 4/8</a:t>
            </a:r>
            <a:endParaRPr lang="en-US"/>
          </a:p>
          <a:p>
            <a:r>
              <a:rPr lang="en-US"/>
              <a:t> P(Prime and Odd) = 3/8</a:t>
            </a:r>
            <a:endParaRPr lang="en-US"/>
          </a:p>
          <a:p>
            <a:r>
              <a:rPr lang="en-US"/>
              <a:t>3/8 + 4/8 - 3/8 = 4/8 = 1/2</a:t>
            </a:r>
            <a:endParaRPr lang="en-US"/>
          </a:p>
        </p:txBody>
      </p:sp>
      <p:pic>
        <p:nvPicPr>
          <p:cNvPr id="4" name="Content Placeholder 3"/>
          <p:cNvPicPr>
            <a:picLocks noChangeAspect="1"/>
          </p:cNvPicPr>
          <p:nvPr>
            <p:ph sz="half" idx="2"/>
          </p:nvPr>
        </p:nvPicPr>
        <p:blipFill>
          <a:blip r:embed="rId1"/>
          <a:stretch>
            <a:fillRect/>
          </a:stretch>
        </p:blipFill>
        <p:spPr>
          <a:xfrm>
            <a:off x="6641465" y="4115435"/>
            <a:ext cx="3440430" cy="2403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1070"/>
          </a:xfrm>
        </p:spPr>
        <p:style>
          <a:lnRef idx="2">
            <a:schemeClr val="accent6"/>
          </a:lnRef>
          <a:fillRef idx="1">
            <a:schemeClr val="lt1"/>
          </a:fillRef>
          <a:effectRef idx="0">
            <a:schemeClr val="accent6"/>
          </a:effectRef>
          <a:fontRef idx="minor">
            <a:schemeClr val="dk1"/>
          </a:fontRef>
        </p:style>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Independent Event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429385"/>
            <a:ext cx="11087735" cy="4747895"/>
          </a:xfrm>
        </p:spPr>
        <p:txBody>
          <a:bodyPr>
            <a:normAutofit fontScale="90000" lnSpcReduction="10000"/>
          </a:bodyPr>
          <a:p>
            <a:r>
              <a:rPr lang="en-US"/>
              <a:t>In probability, two events are independent if the incidence of one event does not affect the probability of the other event.</a:t>
            </a:r>
            <a:endParaRPr lang="en-US"/>
          </a:p>
          <a:p>
            <a:r>
              <a:rPr lang="en-US"/>
              <a:t>To calulate the same below formula is used. </a:t>
            </a:r>
            <a:endParaRPr lang="en-US"/>
          </a:p>
          <a:p>
            <a:r>
              <a:rPr lang="en-US"/>
              <a:t>P(A ∩ B) = P(B) .P(A)</a:t>
            </a:r>
            <a:endParaRPr lang="en-US"/>
          </a:p>
          <a:p>
            <a:pPr>
              <a:buFont typeface="Wingdings" panose="05000000000000000000" charset="0"/>
              <a:buChar char="Ø"/>
            </a:pPr>
            <a:r>
              <a:rPr lang="en-US"/>
              <a:t> Example :</a:t>
            </a:r>
            <a:endParaRPr lang="en-US"/>
          </a:p>
          <a:p>
            <a:r>
              <a:rPr lang="en-US"/>
              <a:t>A card is chosen at random from a deck of 52 cards. It is then replaced and a second card is chosen. What is the probability of choosing a jack and then an eight?</a:t>
            </a:r>
            <a:endParaRPr lang="en-US"/>
          </a:p>
          <a:p>
            <a:r>
              <a:rPr lang="en-US"/>
              <a:t>Probabilities: P(jack) =  4 / 52 </a:t>
            </a:r>
            <a:endParaRPr lang="en-US"/>
          </a:p>
          <a:p>
            <a:pPr marL="0" indent="0">
              <a:buNone/>
            </a:pPr>
            <a:r>
              <a:rPr lang="en-US"/>
              <a:t>		  P(8) = 4/52	</a:t>
            </a:r>
            <a:endParaRPr lang="en-US"/>
          </a:p>
          <a:p>
            <a:pPr marL="0" indent="0">
              <a:buNone/>
            </a:pPr>
            <a:r>
              <a:rPr lang="en-US"/>
              <a:t>		  P(jack and 8)	 = P(jack) * P(8)</a:t>
            </a:r>
            <a:endParaRPr lang="en-US"/>
          </a:p>
          <a:p>
            <a:pPr marL="0" indent="0">
              <a:buNone/>
            </a:pPr>
            <a:r>
              <a:rPr lang="en-US"/>
              <a:t>		                           = 4/52 * 4/52 = 16/ 2704 = 1/169</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9285"/>
          </a:xfrm>
        </p:spPr>
        <p:style>
          <a:lnRef idx="2">
            <a:schemeClr val="accent6"/>
          </a:lnRef>
          <a:fillRef idx="1">
            <a:schemeClr val="lt1"/>
          </a:fillRef>
          <a:effectRef idx="0">
            <a:schemeClr val="accent6"/>
          </a:effectRef>
          <a:fontRef idx="minor">
            <a:schemeClr val="dk1"/>
          </a:fontRef>
        </p:style>
        <p:txBody>
          <a:bodyPr>
            <a:normAutofit fontScale="90000"/>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Dependent Event</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457835" y="1247775"/>
            <a:ext cx="4612005" cy="5459730"/>
          </a:xfrm>
        </p:spPr>
        <p:txBody>
          <a:bodyPr/>
          <a:p>
            <a:r>
              <a:rPr lang="en-US" sz="2400"/>
              <a:t>Dependent events in probability means events whose occurrence  of one affect the probability of occurrence of the other.Dependent events are those which depend upon what happened before.</a:t>
            </a:r>
            <a:endParaRPr lang="en-US" sz="2400"/>
          </a:p>
          <a:p>
            <a:r>
              <a:rPr lang="en-US" sz="2400"/>
              <a:t>When two events, A and B are dependent, the probability of occurrence of A and B is:</a:t>
            </a:r>
            <a:endParaRPr lang="en-US" sz="2400"/>
          </a:p>
          <a:p>
            <a:r>
              <a:rPr lang="en-US" sz="2400"/>
              <a:t>P(A and B) = P(A) · P(B|A)</a:t>
            </a:r>
            <a:endParaRPr lang="en-US" sz="2400"/>
          </a:p>
          <a:p>
            <a:endParaRPr lang="en-US" sz="2400"/>
          </a:p>
        </p:txBody>
      </p:sp>
      <p:sp>
        <p:nvSpPr>
          <p:cNvPr id="5" name="Content Placeholder 2"/>
          <p:cNvSpPr>
            <a:spLocks noGrp="1"/>
          </p:cNvSpPr>
          <p:nvPr/>
        </p:nvSpPr>
        <p:spPr>
          <a:xfrm>
            <a:off x="5810250" y="1247775"/>
            <a:ext cx="5542915" cy="545973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Ø"/>
            </a:pPr>
            <a:r>
              <a:rPr lang="en-US" sz="2000"/>
              <a:t>Example : </a:t>
            </a:r>
            <a:endParaRPr lang="en-US" sz="2000"/>
          </a:p>
          <a:p>
            <a:r>
              <a:rPr lang="en-US" sz="2000"/>
              <a:t>A bag contains 6 red,  5 blue, and 4 yellow balls. 2 balls are drawn, but the first ball is drawn without replacement. Find the following. P (red, then blue) / P (blue, then blue)</a:t>
            </a:r>
            <a:endParaRPr lang="en-US" sz="2000"/>
          </a:p>
          <a:p>
            <a:pPr marL="0" indent="0">
              <a:buNone/>
            </a:pPr>
            <a:r>
              <a:rPr lang="en-US" sz="2000"/>
              <a:t>Solution: </a:t>
            </a:r>
            <a:endParaRPr lang="en-US" sz="2000"/>
          </a:p>
          <a:p>
            <a:r>
              <a:rPr lang="en-US" sz="2000"/>
              <a:t>P(red) = 6/15</a:t>
            </a:r>
            <a:endParaRPr lang="en-US" sz="2000"/>
          </a:p>
          <a:p>
            <a:r>
              <a:rPr lang="en-US" sz="2000"/>
              <a:t>P(Blue) = 5/14 </a:t>
            </a:r>
            <a:endParaRPr lang="en-US" sz="2000"/>
          </a:p>
          <a:p>
            <a:r>
              <a:rPr lang="en-US" sz="2000">
                <a:sym typeface="+mn-ea"/>
              </a:rPr>
              <a:t>P (red, then blue) = 6/15 * 5/14 = 30/210 = 1/7</a:t>
            </a:r>
            <a:endParaRPr lang="en-US" sz="2000">
              <a:sym typeface="+mn-ea"/>
            </a:endParaRPr>
          </a:p>
          <a:p>
            <a:endParaRPr lang="en-US" sz="2000"/>
          </a:p>
          <a:p>
            <a:r>
              <a:rPr lang="en-US" sz="2000"/>
              <a:t>P (blue) = 5/15</a:t>
            </a:r>
            <a:endParaRPr lang="en-US" sz="2000"/>
          </a:p>
          <a:p>
            <a:r>
              <a:rPr lang="en-US" sz="2000"/>
              <a:t>P (Blue) = 4/14</a:t>
            </a:r>
            <a:endParaRPr lang="en-US" sz="2000"/>
          </a:p>
          <a:p>
            <a:r>
              <a:rPr lang="en-US" sz="2000">
                <a:sym typeface="+mn-ea"/>
              </a:rPr>
              <a:t>P (blue, then blue) = 5/15 * 4/14 = 20/210 = 2/21</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3425"/>
          </a:xfrm>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Conditional Probability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168400"/>
            <a:ext cx="5181600" cy="5008880"/>
          </a:xfrm>
        </p:spPr>
        <p:txBody>
          <a:bodyPr/>
          <a:p>
            <a:r>
              <a:rPr lang="en-US"/>
              <a:t>Conditional probability is the probability of one event occurring with some relationship to one or more other events.</a:t>
            </a:r>
            <a:endParaRPr lang="en-US"/>
          </a:p>
          <a:p>
            <a:r>
              <a:rPr lang="en-US"/>
              <a:t>The conditional probability of an event B is the probability that the event will occur given the knowledge that an event A has already occurred.</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7827010" y="1734820"/>
            <a:ext cx="2524125" cy="923925"/>
          </a:xfrm>
          <a:prstGeom prst="rect">
            <a:avLst/>
          </a:prstGeom>
        </p:spPr>
      </p:pic>
      <p:sp>
        <p:nvSpPr>
          <p:cNvPr id="6" name="Content Placeholder 2"/>
          <p:cNvSpPr>
            <a:spLocks noGrp="1"/>
          </p:cNvSpPr>
          <p:nvPr/>
        </p:nvSpPr>
        <p:spPr>
          <a:xfrm>
            <a:off x="6497955" y="1264920"/>
            <a:ext cx="5181600" cy="534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Formula for Conditional Probability</a:t>
            </a:r>
            <a:endParaRPr lang="en-US" sz="2400"/>
          </a:p>
          <a:p>
            <a:endParaRPr lang="en-US" sz="2400"/>
          </a:p>
          <a:p>
            <a:pPr marL="0" indent="0">
              <a:buNone/>
            </a:pPr>
            <a:endParaRPr lang="en-US" sz="2400"/>
          </a:p>
          <a:p>
            <a:endParaRPr lang="en-US" sz="2400"/>
          </a:p>
          <a:p>
            <a:r>
              <a:rPr lang="en-US" sz="2400"/>
              <a:t>P(A|B) – the conditional probability; the probability of event A occurring given that event B has already occurred</a:t>
            </a:r>
            <a:endParaRPr lang="en-US" sz="2400"/>
          </a:p>
          <a:p>
            <a:r>
              <a:rPr lang="en-US" sz="2400"/>
              <a:t>P(A ∩ B) – the joint probability of events A and B; the probability that both events A and B occur</a:t>
            </a:r>
            <a:endParaRPr lang="en-US" sz="2400"/>
          </a:p>
          <a:p>
            <a:r>
              <a:rPr lang="en-US" sz="2400"/>
              <a:t>P(B) – the probability of event B</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 </a:t>
            </a:r>
            <a:endParaRPr lang="en-US"/>
          </a:p>
        </p:txBody>
      </p:sp>
      <p:sp>
        <p:nvSpPr>
          <p:cNvPr id="3" name="Content Placeholder 2"/>
          <p:cNvSpPr>
            <a:spLocks noGrp="1"/>
          </p:cNvSpPr>
          <p:nvPr>
            <p:ph sz="half" idx="1"/>
          </p:nvPr>
        </p:nvSpPr>
        <p:spPr>
          <a:xfrm>
            <a:off x="838200" y="1825625"/>
            <a:ext cx="10041255" cy="4351655"/>
          </a:xfrm>
        </p:spPr>
        <p:txBody>
          <a:bodyPr/>
          <a:p>
            <a:r>
              <a:rPr lang="en-US"/>
              <a:t>Susan took two tests. The probability of her passing both tests is 0.6. The probability of her passing the first test is 0.8. What is the probability of her passing the second test given that she has passed the first test?</a:t>
            </a:r>
            <a:endParaRPr lang="en-US"/>
          </a:p>
          <a:p>
            <a:r>
              <a:rPr lang="en-US"/>
              <a:t>Solution: </a:t>
            </a:r>
            <a:endParaRPr lang="en-US"/>
          </a:p>
          <a:p>
            <a:pPr lvl="3"/>
            <a:endParaRPr lang="en-US"/>
          </a:p>
        </p:txBody>
      </p:sp>
      <p:pic>
        <p:nvPicPr>
          <p:cNvPr id="5" name="Content Placeholder 4"/>
          <p:cNvPicPr>
            <a:picLocks noChangeAspect="1"/>
          </p:cNvPicPr>
          <p:nvPr>
            <p:ph sz="half" idx="2"/>
          </p:nvPr>
        </p:nvPicPr>
        <p:blipFill>
          <a:blip r:embed="rId1"/>
          <a:stretch>
            <a:fillRect/>
          </a:stretch>
        </p:blipFill>
        <p:spPr>
          <a:xfrm>
            <a:off x="2543175" y="4162425"/>
            <a:ext cx="7711440" cy="1296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8180" y="156210"/>
            <a:ext cx="10515600" cy="844550"/>
          </a:xfrm>
        </p:spPr>
        <p:style>
          <a:lnRef idx="2">
            <a:schemeClr val="accent1"/>
          </a:lnRef>
          <a:fillRef idx="1">
            <a:schemeClr val="lt1"/>
          </a:fillRef>
          <a:effectRef idx="0">
            <a:schemeClr val="accent1"/>
          </a:effectRef>
          <a:fontRef idx="minor">
            <a:schemeClr val="dk1"/>
          </a:fontRef>
        </p:style>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Bayes Theorem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22325" y="1000760"/>
            <a:ext cx="10779760" cy="5587365"/>
          </a:xfrm>
        </p:spPr>
        <p:txBody>
          <a:bodyPr>
            <a:normAutofit/>
          </a:bodyPr>
          <a:p>
            <a:r>
              <a:rPr lang="en-US"/>
              <a:t>The Bayes theorem describes the probability of an event based on the prior knowledge of the conditions that might be related to the event. </a:t>
            </a:r>
            <a:endParaRPr lang="en-US"/>
          </a:p>
          <a:p>
            <a:r>
              <a:rPr lang="en-US"/>
              <a:t>If we know the conditional probability , we can use the bayes rule to find out the reverse probabilities </a:t>
            </a:r>
            <a:endParaRPr lang="en-US"/>
          </a:p>
          <a:p>
            <a:r>
              <a:rPr lang="en-US"/>
              <a:t>Bayes' theorem is a way to figure out conditional probability. ... For example, your probability of getting a parking space is connected to the time of day you park, where you park, and how busy is that parking area going on, at any time.</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1228725" y="5208270"/>
            <a:ext cx="3228975" cy="762000"/>
          </a:xfrm>
          <a:prstGeom prst="rect">
            <a:avLst/>
          </a:prstGeom>
        </p:spPr>
      </p:pic>
      <p:pic>
        <p:nvPicPr>
          <p:cNvPr id="8" name="Picture 7"/>
          <p:cNvPicPr>
            <a:picLocks noChangeAspect="1"/>
          </p:cNvPicPr>
          <p:nvPr/>
        </p:nvPicPr>
        <p:blipFill>
          <a:blip r:embed="rId2"/>
          <a:stretch>
            <a:fillRect/>
          </a:stretch>
        </p:blipFill>
        <p:spPr>
          <a:xfrm>
            <a:off x="5332095" y="4500245"/>
            <a:ext cx="5919470" cy="1944370"/>
          </a:xfrm>
          <a:prstGeom prst="rect">
            <a:avLst/>
          </a:prstGeom>
        </p:spPr>
      </p:pic>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5837</Words>
  <Application>WPS Presentation</Application>
  <PresentationFormat>Widescreen</PresentationFormat>
  <Paragraphs>150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Wingdings</vt:lpstr>
      <vt:lpstr>Calibri</vt:lpstr>
      <vt:lpstr>Microsoft YaHei</vt:lpstr>
      <vt:lpstr>Arial Unicode MS</vt:lpstr>
      <vt:lpstr>Calibri Light</vt:lpstr>
      <vt:lpstr>Office Theme</vt:lpstr>
      <vt:lpstr>Topics Covered</vt:lpstr>
      <vt:lpstr>Probability </vt:lpstr>
      <vt:lpstr>Mutually Exclusive Event </vt:lpstr>
      <vt:lpstr>Non-Mutually Exclusive Events</vt:lpstr>
      <vt:lpstr>Independent Event </vt:lpstr>
      <vt:lpstr>Dependent Event</vt:lpstr>
      <vt:lpstr>Conditional Probability </vt:lpstr>
      <vt:lpstr>Example : </vt:lpstr>
      <vt:lpstr>Bayes Theorem </vt:lpstr>
      <vt:lpstr>Example : </vt:lpstr>
      <vt:lpstr>For number one to nine get the probability of getting a number less than 4 or 2?</vt:lpstr>
      <vt:lpstr>PowerPoint 演示文稿</vt:lpstr>
      <vt:lpstr>Let X and Y are two independent events such that P(X) = 0.3 and P(Y) = 0.7. Find P(X and Y), P(X or Y) ?</vt:lpstr>
      <vt:lpstr>A bag contains red and blue marbles. Two marbles are drawn without replacement. The probability of selecting a red marble and then a blue marble is 0.28. The probability of selecting a red marble on the first draw is 0.5. What is the probability of selecting a blue marble on the second draw, given that the first marble drawn was red?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c:title>
  <dc:creator/>
  <cp:lastModifiedBy>gaurav.taunk</cp:lastModifiedBy>
  <cp:revision>5</cp:revision>
  <dcterms:created xsi:type="dcterms:W3CDTF">2021-07-01T05:35:00Z</dcterms:created>
  <dcterms:modified xsi:type="dcterms:W3CDTF">2021-07-10T14:31:30Z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