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345" y="368300"/>
            <a:ext cx="4194175" cy="835660"/>
          </a:xfrm>
        </p:spPr>
        <p:txBody>
          <a:bodyPr>
            <a:noAutofit/>
          </a:bodyPr>
          <a:lstStyle/>
          <a:p>
            <a:pPr algn="just">
              <a:lnSpc>
                <a:spcPct val="100000"/>
              </a:lnSpc>
            </a:pPr>
            <a:r>
              <a:rPr lang="en-US"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Vector</a:t>
            </a:r>
            <a:endParaRPr lang="en-US"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a:xfrm>
            <a:off x="802640" y="989330"/>
            <a:ext cx="4500880" cy="5868035"/>
          </a:xfrm>
        </p:spPr>
        <p:txBody>
          <a:bodyPr>
            <a:noAutofit/>
          </a:bodyPr>
          <a:lstStyle/>
          <a:p>
            <a:pPr marL="457200" indent="-457200" algn="l">
              <a:buFont typeface="Arial" panose="020B0604020202020204" pitchFamily="34" charset="0"/>
              <a:buChar char="•"/>
            </a:pPr>
            <a:endParaRPr lang="en-US"/>
          </a:p>
          <a:p>
            <a:pPr marL="457200" indent="-457200" algn="l">
              <a:buFont typeface="Arial" panose="020B0604020202020204" pitchFamily="34" charset="0"/>
              <a:buChar char="•"/>
            </a:pPr>
            <a:r>
              <a:rPr lang="en-US"/>
              <a:t>A vector is an object that has both a magnitude and a direction. Geometrically, we can picture a vector as a directed line segment, whose length is the magnitude of the vector and with an arrow indicating the direction. The direction of the vector is from its tail to its head.</a:t>
            </a:r>
            <a:endParaRPr lang="en-US"/>
          </a:p>
        </p:txBody>
      </p:sp>
      <p:pic>
        <p:nvPicPr>
          <p:cNvPr id="4" name="Picture 3"/>
          <p:cNvPicPr>
            <a:picLocks noChangeAspect="1"/>
          </p:cNvPicPr>
          <p:nvPr/>
        </p:nvPicPr>
        <p:blipFill>
          <a:blip r:embed="rId1"/>
          <a:stretch>
            <a:fillRect/>
          </a:stretch>
        </p:blipFill>
        <p:spPr>
          <a:xfrm>
            <a:off x="1288415" y="5026025"/>
            <a:ext cx="3314700" cy="1695450"/>
          </a:xfrm>
          <a:prstGeom prst="rect">
            <a:avLst/>
          </a:prstGeom>
        </p:spPr>
      </p:pic>
      <p:sp>
        <p:nvSpPr>
          <p:cNvPr id="5" name="Title 1"/>
          <p:cNvSpPr>
            <a:spLocks noGrp="1"/>
          </p:cNvSpPr>
          <p:nvPr/>
        </p:nvSpPr>
        <p:spPr>
          <a:xfrm>
            <a:off x="6082030" y="153670"/>
            <a:ext cx="4963160" cy="10502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n-lt"/>
                <a:cs typeface="+mn-lt"/>
              </a:rPr>
              <a:t>Position Vector</a:t>
            </a:r>
            <a:endPar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n-lt"/>
              <a:cs typeface="+mn-lt"/>
            </a:endParaRPr>
          </a:p>
        </p:txBody>
      </p:sp>
      <p:sp>
        <p:nvSpPr>
          <p:cNvPr id="7" name="Subtitle 2"/>
          <p:cNvSpPr>
            <a:spLocks noGrp="1"/>
          </p:cNvSpPr>
          <p:nvPr/>
        </p:nvSpPr>
        <p:spPr>
          <a:xfrm>
            <a:off x="6082030" y="1203960"/>
            <a:ext cx="4963160" cy="55168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t>Position vector, straight line having one end fixed to a body and the other end attached to a moving point and used to describe the position of the point relative to the body. As the point moves, the position vector will change in length or in direction or in both length and direction.</a:t>
            </a:r>
            <a:endParaRPr lang="en-US"/>
          </a:p>
          <a:p>
            <a:pPr algn="l">
              <a:buFont typeface="Arial" panose="020B0604020202020204" pitchFamily="34" charset="0"/>
            </a:pPr>
            <a:endParaRPr lang="en-US"/>
          </a:p>
        </p:txBody>
      </p:sp>
      <p:pic>
        <p:nvPicPr>
          <p:cNvPr id="8" name="Picture 7"/>
          <p:cNvPicPr>
            <a:picLocks noChangeAspect="1"/>
          </p:cNvPicPr>
          <p:nvPr/>
        </p:nvPicPr>
        <p:blipFill>
          <a:blip r:embed="rId2"/>
          <a:stretch>
            <a:fillRect/>
          </a:stretch>
        </p:blipFill>
        <p:spPr>
          <a:xfrm>
            <a:off x="6534150" y="4301490"/>
            <a:ext cx="2981960" cy="2419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Types of Vector</a:t>
            </a: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Content Placeholder 2"/>
          <p:cNvSpPr>
            <a:spLocks noGrp="1"/>
          </p:cNvSpPr>
          <p:nvPr>
            <p:ph idx="1"/>
          </p:nvPr>
        </p:nvSpPr>
        <p:spPr>
          <a:xfrm>
            <a:off x="838200" y="1825625"/>
            <a:ext cx="10714990" cy="4735195"/>
          </a:xfrm>
        </p:spPr>
        <p:txBody>
          <a:bodyPr/>
          <a:p>
            <a:pPr algn="just"/>
            <a:r>
              <a:rPr lang="en-US" sz="2400">
                <a:ln w="22225">
                  <a:solidFill>
                    <a:schemeClr val="accent2"/>
                  </a:solidFill>
                  <a:prstDash val="solid"/>
                </a:ln>
                <a:solidFill>
                  <a:schemeClr val="accent2">
                    <a:lumMod val="40000"/>
                    <a:lumOff val="60000"/>
                  </a:schemeClr>
                </a:solidFill>
                <a:effectLst/>
              </a:rPr>
              <a:t>Unit vector</a:t>
            </a:r>
            <a:r>
              <a:rPr lang="en-US" sz="2400"/>
              <a:t> - A vector which has a magnitude of unit length is called a unit vector.</a:t>
            </a:r>
            <a:endParaRPr lang="en-US" sz="2400"/>
          </a:p>
          <a:p>
            <a:pPr algn="just"/>
            <a:r>
              <a:rPr lang="en-US" sz="2400">
                <a:ln w="22225">
                  <a:solidFill>
                    <a:schemeClr val="accent2"/>
                  </a:solidFill>
                  <a:prstDash val="solid"/>
                </a:ln>
                <a:solidFill>
                  <a:schemeClr val="accent2">
                    <a:lumMod val="40000"/>
                    <a:lumOff val="60000"/>
                  </a:schemeClr>
                </a:solidFill>
                <a:effectLst/>
              </a:rPr>
              <a:t>Co-initial Vectors</a:t>
            </a:r>
            <a:r>
              <a:rPr lang="en-US" sz="2400"/>
              <a:t> - The vectors which have the same starting point are called co-initial vectors.</a:t>
            </a:r>
            <a:endParaRPr lang="en-US" sz="2400"/>
          </a:p>
          <a:p>
            <a:pPr algn="just"/>
            <a:r>
              <a:rPr lang="en-US" sz="2400">
                <a:ln w="22225">
                  <a:solidFill>
                    <a:schemeClr val="accent2"/>
                  </a:solidFill>
                  <a:prstDash val="solid"/>
                </a:ln>
                <a:solidFill>
                  <a:schemeClr val="accent2">
                    <a:lumMod val="40000"/>
                    <a:lumOff val="60000"/>
                  </a:schemeClr>
                </a:solidFill>
                <a:effectLst/>
              </a:rPr>
              <a:t>Collinear Vectors</a:t>
            </a:r>
            <a:r>
              <a:rPr lang="en-US" sz="2400"/>
              <a:t> - Vectors which lie along the same line or parallel lines are known to be collinear vectors. They are also known as parallel vectors.</a:t>
            </a:r>
            <a:endParaRPr lang="en-US" sz="2400"/>
          </a:p>
          <a:p>
            <a:pPr algn="just"/>
            <a:r>
              <a:rPr lang="en-US" sz="2400">
                <a:ln w="22225">
                  <a:solidFill>
                    <a:schemeClr val="accent2"/>
                  </a:solidFill>
                  <a:prstDash val="solid"/>
                </a:ln>
                <a:solidFill>
                  <a:schemeClr val="accent2">
                    <a:lumMod val="40000"/>
                    <a:lumOff val="60000"/>
                  </a:schemeClr>
                </a:solidFill>
                <a:effectLst/>
              </a:rPr>
              <a:t>Equal Vectors</a:t>
            </a:r>
            <a:r>
              <a:rPr lang="en-US" sz="2400"/>
              <a:t> - Two or more vectors are said to be equal when their magnitude is equal and also their direction is the same.</a:t>
            </a:r>
            <a:endParaRPr lang="en-US" sz="2400"/>
          </a:p>
          <a:p>
            <a:pPr algn="just"/>
            <a:r>
              <a:rPr lang="en-US" sz="2400">
                <a:ln w="22225">
                  <a:solidFill>
                    <a:schemeClr val="accent2"/>
                  </a:solidFill>
                  <a:prstDash val="solid"/>
                </a:ln>
                <a:solidFill>
                  <a:schemeClr val="accent2">
                    <a:lumMod val="40000"/>
                    <a:lumOff val="60000"/>
                  </a:schemeClr>
                </a:solidFill>
                <a:effectLst/>
              </a:rPr>
              <a:t>Negative of a Vector</a:t>
            </a:r>
            <a:r>
              <a:rPr lang="en-US" sz="2400"/>
              <a:t> - If two vectors are the same in magnitude but exactly opposite in direction then both the vectors are negative of each other. Assume there are two vectors a and b, such that these vectors are exactly the same in magnitude but opposite in direction then these vectors can be given a = – b.</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304155" cy="1003935"/>
          </a:xfrm>
        </p:spPr>
        <p:style>
          <a:lnRef idx="2">
            <a:schemeClr val="accent1"/>
          </a:lnRef>
          <a:fillRef idx="1">
            <a:schemeClr val="lt1"/>
          </a:fillRef>
          <a:effectRef idx="0">
            <a:schemeClr val="accent1"/>
          </a:effectRef>
          <a:fontRef idx="minor">
            <a:schemeClr val="dk1"/>
          </a:fontRef>
        </p:style>
        <p:txBody>
          <a:bodyPr/>
          <a:p>
            <a:r>
              <a:rPr lang="en-US"/>
              <a:t>Addition of Vector </a:t>
            </a:r>
            <a:endParaRPr lang="en-US"/>
          </a:p>
        </p:txBody>
      </p:sp>
      <p:sp>
        <p:nvSpPr>
          <p:cNvPr id="3" name="Content Placeholder 2"/>
          <p:cNvSpPr>
            <a:spLocks noGrp="1"/>
          </p:cNvSpPr>
          <p:nvPr>
            <p:ph sz="half" idx="1"/>
          </p:nvPr>
        </p:nvSpPr>
        <p:spPr>
          <a:xfrm>
            <a:off x="838200" y="1369060"/>
            <a:ext cx="5181600" cy="4808220"/>
          </a:xfrm>
        </p:spPr>
        <p:txBody>
          <a:bodyPr/>
          <a:p>
            <a:r>
              <a:rPr lang="en-US"/>
              <a:t>Vector addition is the operation of adding two or more vectors together into a vector sum. As below fig to get R value one need to get A + B = R </a:t>
            </a:r>
            <a:endParaRPr lang="en-US"/>
          </a:p>
        </p:txBody>
      </p:sp>
      <p:pic>
        <p:nvPicPr>
          <p:cNvPr id="4" name="Content Placeholder 3"/>
          <p:cNvPicPr>
            <a:picLocks noChangeAspect="1"/>
          </p:cNvPicPr>
          <p:nvPr>
            <p:ph sz="half" idx="2"/>
          </p:nvPr>
        </p:nvPicPr>
        <p:blipFill>
          <a:blip r:embed="rId1"/>
          <a:stretch>
            <a:fillRect/>
          </a:stretch>
        </p:blipFill>
        <p:spPr>
          <a:xfrm>
            <a:off x="1207135" y="3600450"/>
            <a:ext cx="3354070" cy="2971165"/>
          </a:xfrm>
          <a:prstGeom prst="rect">
            <a:avLst/>
          </a:prstGeom>
        </p:spPr>
      </p:pic>
      <p:sp>
        <p:nvSpPr>
          <p:cNvPr id="5" name="Title 1"/>
          <p:cNvSpPr>
            <a:spLocks noGrp="1"/>
          </p:cNvSpPr>
          <p:nvPr/>
        </p:nvSpPr>
        <p:spPr>
          <a:xfrm>
            <a:off x="6465570" y="365125"/>
            <a:ext cx="5304155" cy="100393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j-lt"/>
                <a:ea typeface="+mj-ea"/>
                <a:cs typeface="+mj-cs"/>
              </a:defRPr>
            </a:lvl1pPr>
          </a:lstStyle>
          <a:p>
            <a:r>
              <a:rPr lang="en-US"/>
              <a:t>Subtraction of Vector </a:t>
            </a:r>
            <a:endParaRPr lang="en-US"/>
          </a:p>
        </p:txBody>
      </p:sp>
      <p:sp>
        <p:nvSpPr>
          <p:cNvPr id="6" name="Content Placeholder 2"/>
          <p:cNvSpPr>
            <a:spLocks noGrp="1"/>
          </p:cNvSpPr>
          <p:nvPr/>
        </p:nvSpPr>
        <p:spPr>
          <a:xfrm>
            <a:off x="6465570" y="1527175"/>
            <a:ext cx="5181600" cy="5161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Vector subtraction is the process of taking a vector difference, and is the inverse operation to vector addition. As per the below fig :</a:t>
            </a:r>
            <a:endParaRPr lang="en-US"/>
          </a:p>
          <a:p>
            <a:r>
              <a:rPr lang="en-US"/>
              <a:t>(A) + (-B) = A - B</a:t>
            </a:r>
            <a:endParaRPr lang="en-US"/>
          </a:p>
        </p:txBody>
      </p:sp>
      <p:pic>
        <p:nvPicPr>
          <p:cNvPr id="7" name="Picture 6"/>
          <p:cNvPicPr>
            <a:picLocks noChangeAspect="1"/>
          </p:cNvPicPr>
          <p:nvPr/>
        </p:nvPicPr>
        <p:blipFill>
          <a:blip r:embed="rId2"/>
          <a:stretch>
            <a:fillRect/>
          </a:stretch>
        </p:blipFill>
        <p:spPr>
          <a:xfrm>
            <a:off x="7090410" y="4319270"/>
            <a:ext cx="3931285" cy="2120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1455"/>
            <a:ext cx="10515600" cy="956945"/>
          </a:xfrm>
        </p:spPr>
        <p:txBody>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Dot product of two vectors</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38200" y="1253490"/>
            <a:ext cx="5181600" cy="5288915"/>
          </a:xfrm>
        </p:spPr>
        <p:txBody>
          <a:bodyPr/>
          <a:p>
            <a:r>
              <a:rPr lang="en-US"/>
              <a:t> The dot product is defined as the sum of the products of the corresponding entries of the two sequences of numbers.</a:t>
            </a:r>
            <a:endParaRPr lang="en-US"/>
          </a:p>
          <a:p>
            <a:r>
              <a:rPr lang="en-US"/>
              <a:t>formula to calculate :</a:t>
            </a:r>
            <a:endParaRPr lang="en-US"/>
          </a:p>
          <a:p>
            <a:r>
              <a:rPr lang="en-US">
                <a:sym typeface="+mn-ea"/>
              </a:rPr>
              <a:t> abc = </a:t>
            </a:r>
            <a:r>
              <a:rPr lang="en-US"/>
              <a:t>a1b1+a2b2+a3b3 </a:t>
            </a:r>
            <a:endParaRPr lang="en-US"/>
          </a:p>
          <a:p>
            <a:endParaRPr lang="en-US"/>
          </a:p>
          <a:p>
            <a:endParaRPr lang="en-US"/>
          </a:p>
        </p:txBody>
      </p:sp>
      <p:pic>
        <p:nvPicPr>
          <p:cNvPr id="5" name="Content Placeholder 4"/>
          <p:cNvPicPr>
            <a:picLocks noChangeAspect="1"/>
          </p:cNvPicPr>
          <p:nvPr>
            <p:ph sz="half" idx="2"/>
          </p:nvPr>
        </p:nvPicPr>
        <p:blipFill>
          <a:blip r:embed="rId1"/>
          <a:stretch>
            <a:fillRect/>
          </a:stretch>
        </p:blipFill>
        <p:spPr>
          <a:xfrm>
            <a:off x="1158875" y="4325620"/>
            <a:ext cx="2368550" cy="2216785"/>
          </a:xfrm>
          <a:prstGeom prst="rect">
            <a:avLst/>
          </a:prstGeom>
        </p:spPr>
      </p:pic>
      <p:sp>
        <p:nvSpPr>
          <p:cNvPr id="6" name="Content Placeholder 2"/>
          <p:cNvSpPr>
            <a:spLocks noGrp="1"/>
          </p:cNvSpPr>
          <p:nvPr/>
        </p:nvSpPr>
        <p:spPr>
          <a:xfrm>
            <a:off x="6715125" y="1253490"/>
            <a:ext cx="5181600" cy="5288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Example : Let there be two vectors [6, 2, -1] and [5, -8, 2]. Find the dot product of the vectors.</a:t>
            </a:r>
            <a:endParaRPr lang="en-US"/>
          </a:p>
          <a:p>
            <a:endParaRPr lang="en-US"/>
          </a:p>
          <a:p>
            <a:r>
              <a:rPr lang="en-US"/>
              <a:t>Solution:</a:t>
            </a:r>
            <a:endParaRPr lang="en-US"/>
          </a:p>
          <a:p>
            <a:r>
              <a:rPr lang="en-US"/>
              <a:t>Given vectors: [6, 2, -1] and [5, -8, 2] be a and b respectively.</a:t>
            </a:r>
            <a:endParaRPr lang="en-US"/>
          </a:p>
          <a:p>
            <a:r>
              <a:rPr lang="en-US"/>
              <a:t>a.b = (6)(5) + (2)(-8) + (-1)(2)</a:t>
            </a:r>
            <a:endParaRPr lang="en-US"/>
          </a:p>
          <a:p>
            <a:r>
              <a:rPr lang="en-US"/>
              <a:t>a.b = 30 – 16 – 2</a:t>
            </a:r>
            <a:endParaRPr lang="en-US"/>
          </a:p>
          <a:p>
            <a:r>
              <a:rPr lang="en-US"/>
              <a:t>a.b = 12</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6695"/>
            <a:ext cx="10509250" cy="803275"/>
          </a:xfrm>
        </p:spPr>
        <p:style>
          <a:lnRef idx="2">
            <a:schemeClr val="accent3"/>
          </a:lnRef>
          <a:fillRef idx="1">
            <a:schemeClr val="lt1"/>
          </a:fillRef>
          <a:effectRef idx="0">
            <a:schemeClr val="accent3"/>
          </a:effectRef>
          <a:fontRef idx="minor">
            <a:schemeClr val="dk1"/>
          </a:fontRef>
        </p:style>
        <p:txBody>
          <a:bodyPr>
            <a:normAutofit/>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Cross Product of two vectors </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38200" y="1168400"/>
            <a:ext cx="5565775" cy="5515610"/>
          </a:xfrm>
        </p:spPr>
        <p:txBody>
          <a:bodyPr/>
          <a:p>
            <a:r>
              <a:rPr lang="en-US" sz="2400"/>
              <a:t>Cross product of two vectors is the method of multiplication of two vectors. </a:t>
            </a:r>
            <a:endParaRPr lang="en-US" sz="2400"/>
          </a:p>
          <a:p>
            <a:r>
              <a:rPr lang="en-US" sz="2400"/>
              <a:t>The cross product of two vectors is the third vector that is perpendicular to the two original vectors. </a:t>
            </a:r>
            <a:endParaRPr lang="en-US" sz="2400"/>
          </a:p>
          <a:p>
            <a:r>
              <a:rPr lang="en-US" sz="2400"/>
              <a:t>Its magnitude is given by the area of the parallelogram between them and its direction can be determined by the right-hand thumb rule.</a:t>
            </a:r>
            <a:endParaRPr lang="en-US" sz="2400"/>
          </a:p>
        </p:txBody>
      </p:sp>
      <p:sp>
        <p:nvSpPr>
          <p:cNvPr id="4" name="Content Placeholder 3"/>
          <p:cNvSpPr>
            <a:spLocks noGrp="1"/>
          </p:cNvSpPr>
          <p:nvPr>
            <p:ph sz="half" idx="2"/>
          </p:nvPr>
        </p:nvSpPr>
        <p:spPr>
          <a:xfrm>
            <a:off x="6663690" y="1398905"/>
            <a:ext cx="5181600" cy="5193030"/>
          </a:xfrm>
        </p:spPr>
        <p:txBody>
          <a:bodyPr/>
          <a:p>
            <a:r>
              <a:rPr lang="en-US" sz="2400"/>
              <a:t>Example :</a:t>
            </a:r>
            <a:endParaRPr lang="en-US" sz="2400"/>
          </a:p>
          <a:p>
            <a:r>
              <a:rPr lang="en-US" sz="2400"/>
              <a:t>Find the cross product of the given two vectors: </a:t>
            </a:r>
            <a:endParaRPr lang="en-US" sz="2400"/>
          </a:p>
          <a:p>
            <a:r>
              <a:rPr lang="en-US" sz="2400"/>
              <a:t>X⃗ =5i⃗ +6j⃗ +2k⃗  and </a:t>
            </a:r>
            <a:endParaRPr lang="en-US" sz="2400"/>
          </a:p>
          <a:p>
            <a:r>
              <a:rPr lang="en-US" sz="2400"/>
              <a:t>Y⃗ =i⃗ +j⃗ +k⃗</a:t>
            </a:r>
            <a:r>
              <a:rPr lang="en-US"/>
              <a:t> </a:t>
            </a:r>
            <a:endParaRPr lang="en-US"/>
          </a:p>
          <a:p>
            <a:endParaRPr lang="en-US"/>
          </a:p>
        </p:txBody>
      </p:sp>
      <p:pic>
        <p:nvPicPr>
          <p:cNvPr id="5" name="Picture 4"/>
          <p:cNvPicPr>
            <a:picLocks noChangeAspect="1"/>
          </p:cNvPicPr>
          <p:nvPr/>
        </p:nvPicPr>
        <p:blipFill>
          <a:blip r:embed="rId1"/>
          <a:stretch>
            <a:fillRect/>
          </a:stretch>
        </p:blipFill>
        <p:spPr>
          <a:xfrm>
            <a:off x="6663690" y="3589655"/>
            <a:ext cx="4684395" cy="2522855"/>
          </a:xfrm>
          <a:prstGeom prst="rect">
            <a:avLst/>
          </a:prstGeom>
        </p:spPr>
      </p:pic>
      <p:pic>
        <p:nvPicPr>
          <p:cNvPr id="6" name="Picture 5"/>
          <p:cNvPicPr>
            <a:picLocks noChangeAspect="1"/>
          </p:cNvPicPr>
          <p:nvPr/>
        </p:nvPicPr>
        <p:blipFill>
          <a:blip r:embed="rId2"/>
          <a:stretch>
            <a:fillRect/>
          </a:stretch>
        </p:blipFill>
        <p:spPr>
          <a:xfrm>
            <a:off x="1130935" y="4586605"/>
            <a:ext cx="2405380" cy="20974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4510" y="194310"/>
            <a:ext cx="10515600" cy="858520"/>
          </a:xfrm>
        </p:spPr>
        <p:style>
          <a:lnRef idx="2">
            <a:schemeClr val="accent5"/>
          </a:lnRef>
          <a:fillRef idx="1">
            <a:schemeClr val="lt1"/>
          </a:fillRef>
          <a:effectRef idx="0">
            <a:schemeClr val="accent5"/>
          </a:effectRef>
          <a:fontRef idx="minor">
            <a:schemeClr val="dk1"/>
          </a:fontRef>
        </p:style>
        <p:txBody>
          <a:bodyPr>
            <a:normAutofit/>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Projection of Vector</a:t>
            </a:r>
            <a:r>
              <a:rPr lang="en-US"/>
              <a:t> </a:t>
            </a:r>
            <a:endParaRPr lang="en-US"/>
          </a:p>
        </p:txBody>
      </p:sp>
      <p:sp>
        <p:nvSpPr>
          <p:cNvPr id="4" name="Content Placeholder 3"/>
          <p:cNvSpPr>
            <a:spLocks noGrp="1"/>
          </p:cNvSpPr>
          <p:nvPr>
            <p:ph sz="half" idx="2"/>
          </p:nvPr>
        </p:nvSpPr>
        <p:spPr>
          <a:xfrm>
            <a:off x="6172200" y="1172210"/>
            <a:ext cx="5647690" cy="5546090"/>
          </a:xfrm>
        </p:spPr>
        <p:txBody>
          <a:bodyPr/>
          <a:p>
            <a:r>
              <a:rPr lang="en-US" sz="2400"/>
              <a:t>Example : </a:t>
            </a:r>
            <a:endParaRPr lang="en-US" sz="2400"/>
          </a:p>
          <a:p>
            <a:endParaRPr lang="en-US" sz="2400"/>
          </a:p>
          <a:p>
            <a:r>
              <a:rPr lang="en-US" sz="2400"/>
              <a:t>Find the projection of vector</a:t>
            </a:r>
            <a:endParaRPr lang="en-US" sz="2400"/>
          </a:p>
          <a:p>
            <a:pPr marL="0" indent="0">
              <a:buNone/>
            </a:pPr>
            <a:r>
              <a:rPr lang="en-US" sz="2400"/>
              <a:t> a = {1; 4; 0} on vector b = {4; 2; 4}.</a:t>
            </a:r>
            <a:endParaRPr lang="en-US" sz="2400"/>
          </a:p>
          <a:p>
            <a:r>
              <a:rPr lang="en-US" sz="2400"/>
              <a:t>dot product of  vectors:</a:t>
            </a:r>
            <a:endParaRPr lang="en-US" sz="2400"/>
          </a:p>
          <a:p>
            <a:pPr marL="0" indent="0">
              <a:buNone/>
            </a:pPr>
            <a:r>
              <a:rPr lang="en-US" sz="2400"/>
              <a:t> a · b = 1 · 4 + 4 · 2 + 0 · 4 = 4 + 8 + 0 = 12</a:t>
            </a:r>
            <a:endParaRPr lang="en-US" sz="2400"/>
          </a:p>
          <a:p>
            <a:r>
              <a:rPr lang="en-US" sz="2400"/>
              <a:t>magnitude of vector b:</a:t>
            </a:r>
            <a:endParaRPr lang="en-US" sz="2400"/>
          </a:p>
          <a:p>
            <a:pPr marL="0" indent="0">
              <a:buNone/>
            </a:pPr>
            <a:r>
              <a:rPr lang="en-US" sz="2400"/>
              <a:t>|b| = √42 + 22 + 42 = √16 + 4 + 16 = √36 = 6</a:t>
            </a:r>
            <a:endParaRPr lang="en-US" sz="2400"/>
          </a:p>
          <a:p>
            <a:r>
              <a:rPr lang="en-US" sz="2400"/>
              <a:t> vector projection:</a:t>
            </a:r>
            <a:endParaRPr lang="en-US" sz="2400"/>
          </a:p>
        </p:txBody>
      </p:sp>
      <p:pic>
        <p:nvPicPr>
          <p:cNvPr id="5" name="Content Placeholder 4"/>
          <p:cNvPicPr>
            <a:picLocks noChangeAspect="1"/>
          </p:cNvPicPr>
          <p:nvPr>
            <p:ph sz="half" idx="1"/>
          </p:nvPr>
        </p:nvPicPr>
        <p:blipFill>
          <a:blip r:embed="rId1"/>
          <a:stretch>
            <a:fillRect/>
          </a:stretch>
        </p:blipFill>
        <p:spPr>
          <a:xfrm>
            <a:off x="6307455" y="5541645"/>
            <a:ext cx="4944110" cy="982345"/>
          </a:xfrm>
          <a:prstGeom prst="rect">
            <a:avLst/>
          </a:prstGeom>
        </p:spPr>
      </p:pic>
      <p:sp>
        <p:nvSpPr>
          <p:cNvPr id="8" name="Content Placeholder 3"/>
          <p:cNvSpPr>
            <a:spLocks noGrp="1"/>
          </p:cNvSpPr>
          <p:nvPr/>
        </p:nvSpPr>
        <p:spPr>
          <a:xfrm>
            <a:off x="631190" y="1172210"/>
            <a:ext cx="5212080" cy="5546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projection of vector V1 on V2 is known as projection of Vector. </a:t>
            </a:r>
            <a:endParaRPr lang="en-US"/>
          </a:p>
        </p:txBody>
      </p:sp>
      <p:pic>
        <p:nvPicPr>
          <p:cNvPr id="9" name="Picture 8"/>
          <p:cNvPicPr>
            <a:picLocks noChangeAspect="1"/>
          </p:cNvPicPr>
          <p:nvPr/>
        </p:nvPicPr>
        <p:blipFill>
          <a:blip r:embed="rId2"/>
          <a:stretch>
            <a:fillRect/>
          </a:stretch>
        </p:blipFill>
        <p:spPr>
          <a:xfrm>
            <a:off x="1113790" y="3076575"/>
            <a:ext cx="2783840" cy="30505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0270"/>
          </a:xfrm>
        </p:spPr>
        <p:style>
          <a:lnRef idx="2">
            <a:schemeClr val="accent4"/>
          </a:lnRef>
          <a:fillRef idx="1">
            <a:schemeClr val="lt1"/>
          </a:fillRef>
          <a:effectRef idx="0">
            <a:schemeClr val="accent4"/>
          </a:effectRef>
          <a:fontRef idx="minor">
            <a:schemeClr val="dk1"/>
          </a:fontRef>
        </p:style>
        <p:txBody>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Equation of a straight line</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38200" y="1405890"/>
            <a:ext cx="5181600" cy="5261610"/>
          </a:xfrm>
        </p:spPr>
        <p:txBody>
          <a:bodyPr/>
          <a:p>
            <a:r>
              <a:rPr lang="en-US"/>
              <a:t>The equation y = mx represents a straight line passing through the origin with gradient m. The equation of a straight line with gradient m passing through the origin is given by y = mx + c</a:t>
            </a:r>
            <a:endParaRPr lang="en-US"/>
          </a:p>
        </p:txBody>
      </p:sp>
      <p:pic>
        <p:nvPicPr>
          <p:cNvPr id="4" name="Content Placeholder 3"/>
          <p:cNvPicPr>
            <a:picLocks noChangeAspect="1"/>
          </p:cNvPicPr>
          <p:nvPr>
            <p:ph sz="half" idx="2"/>
          </p:nvPr>
        </p:nvPicPr>
        <p:blipFill>
          <a:blip r:embed="rId1"/>
          <a:stretch>
            <a:fillRect/>
          </a:stretch>
        </p:blipFill>
        <p:spPr>
          <a:xfrm>
            <a:off x="1193800" y="3938270"/>
            <a:ext cx="3168650" cy="2729230"/>
          </a:xfrm>
          <a:prstGeom prst="rect">
            <a:avLst/>
          </a:prstGeom>
        </p:spPr>
      </p:pic>
      <p:sp>
        <p:nvSpPr>
          <p:cNvPr id="5" name="Content Placeholder 2"/>
          <p:cNvSpPr>
            <a:spLocks noGrp="1"/>
          </p:cNvSpPr>
          <p:nvPr/>
        </p:nvSpPr>
        <p:spPr>
          <a:xfrm>
            <a:off x="6353175" y="1501775"/>
            <a:ext cx="5001260" cy="5165090"/>
          </a:xfrm>
          <a:prstGeom prst="rect">
            <a:avLst/>
          </a:prstGeom>
        </p:spPr>
        <p:txBody>
          <a:bodyPr vert="horz" lIns="91440" tIns="45720" rIns="91440" bIns="45720" rtlCol="0">
            <a:normAutofit fontScale="9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Example :</a:t>
            </a:r>
            <a:endParaRPr lang="en-US"/>
          </a:p>
          <a:p>
            <a:r>
              <a:rPr lang="en-US"/>
              <a:t>Find the equation of the line that passes through the points (-2, 4) and (1, 2).</a:t>
            </a:r>
            <a:endParaRPr lang="en-US"/>
          </a:p>
          <a:p>
            <a:endParaRPr lang="en-US"/>
          </a:p>
          <a:p>
            <a:endParaRPr lang="en-US"/>
          </a:p>
          <a:p>
            <a:endParaRPr lang="en-US"/>
          </a:p>
          <a:p>
            <a:endParaRPr lang="en-US"/>
          </a:p>
          <a:p>
            <a:r>
              <a:rPr lang="en-US"/>
              <a:t>4 = (– 2/3)(–2) + b</a:t>
            </a:r>
            <a:endParaRPr lang="en-US"/>
          </a:p>
          <a:p>
            <a:r>
              <a:rPr lang="en-US"/>
              <a:t>4 = 4/3 + b</a:t>
            </a:r>
            <a:endParaRPr lang="en-US"/>
          </a:p>
          <a:p>
            <a:r>
              <a:rPr lang="en-US"/>
              <a:t>4 – 4/3 = b</a:t>
            </a:r>
            <a:endParaRPr lang="en-US"/>
          </a:p>
          <a:p>
            <a:r>
              <a:rPr lang="en-US"/>
              <a:t>b = 8/3</a:t>
            </a:r>
            <a:endParaRPr lang="en-US"/>
          </a:p>
          <a:p>
            <a:r>
              <a:rPr lang="en-US"/>
              <a:t>so, y = ( – 2/3 ) x + 8/3.</a:t>
            </a:r>
            <a:endParaRPr lang="en-US"/>
          </a:p>
        </p:txBody>
      </p:sp>
      <p:pic>
        <p:nvPicPr>
          <p:cNvPr id="7" name="Picture 6"/>
          <p:cNvPicPr>
            <a:picLocks noChangeAspect="1"/>
          </p:cNvPicPr>
          <p:nvPr/>
        </p:nvPicPr>
        <p:blipFill>
          <a:blip r:embed="rId2"/>
          <a:stretch>
            <a:fillRect/>
          </a:stretch>
        </p:blipFill>
        <p:spPr>
          <a:xfrm>
            <a:off x="6539865" y="3049270"/>
            <a:ext cx="3557905" cy="12312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3263</Words>
  <Application>WPS Presentation</Application>
  <PresentationFormat>Widescreen</PresentationFormat>
  <Paragraphs>85</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Office Theme</vt:lpstr>
      <vt:lpstr>Vector</vt:lpstr>
      <vt:lpstr>Types of Vector</vt:lpstr>
      <vt:lpstr>Addition of Vector </vt:lpstr>
      <vt:lpstr>Dot product of two vectors</vt:lpstr>
      <vt:lpstr>Cross Product of two vectors </vt:lpstr>
      <vt:lpstr>Projection of Vector </vt:lpstr>
      <vt:lpstr>Equation of a straight 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dc:title>
  <dc:creator/>
  <cp:lastModifiedBy>gaurav.taunk</cp:lastModifiedBy>
  <cp:revision>7</cp:revision>
  <dcterms:created xsi:type="dcterms:W3CDTF">2021-07-07T16:32:00Z</dcterms:created>
  <dcterms:modified xsi:type="dcterms:W3CDTF">2021-07-10T14:34:19Z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