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317" r:id="rId3"/>
    <p:sldId id="319" r:id="rId4"/>
    <p:sldId id="318" r:id="rId5"/>
    <p:sldId id="261" r:id="rId6"/>
    <p:sldId id="262" r:id="rId7"/>
    <p:sldId id="301" r:id="rId8"/>
    <p:sldId id="303" r:id="rId9"/>
    <p:sldId id="308" r:id="rId10"/>
    <p:sldId id="302" r:id="rId11"/>
    <p:sldId id="305" r:id="rId12"/>
    <p:sldId id="306" r:id="rId13"/>
    <p:sldId id="307" r:id="rId14"/>
    <p:sldId id="320" r:id="rId15"/>
    <p:sldId id="287" r:id="rId16"/>
    <p:sldId id="286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72420" autoAdjust="0"/>
  </p:normalViewPr>
  <p:slideViewPr>
    <p:cSldViewPr snapToGrid="0">
      <p:cViewPr varScale="1">
        <p:scale>
          <a:sx n="54" d="100"/>
          <a:sy n="54" d="100"/>
        </p:scale>
        <p:origin x="1470" y="30"/>
      </p:cViewPr>
      <p:guideLst/>
    </p:cSldViewPr>
  </p:slideViewPr>
  <p:notesTextViewPr>
    <p:cViewPr>
      <p:scale>
        <a:sx n="1" d="1"/>
        <a:sy n="1" d="1"/>
      </p:scale>
      <p:origin x="0" y="-603"/>
    </p:cViewPr>
  </p:notesTextViewPr>
  <p:notesViewPr>
    <p:cSldViewPr snapToGrid="0">
      <p:cViewPr varScale="1">
        <p:scale>
          <a:sx n="50" d="100"/>
          <a:sy n="50" d="100"/>
        </p:scale>
        <p:origin x="2670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Stencil" panose="040409050D0802020404" pitchFamily="82" charset="0"/>
              </a:rPr>
              <a:t>前面，我们介绍了</a:t>
            </a:r>
            <a:r>
              <a:rPr lang="zh-CN" altLang="en-US" i="0" dirty="0">
                <a:latin typeface="Stencil" panose="040409050D0802020404" pitchFamily="82" charset="0"/>
              </a:rPr>
              <a:t>什么是</a:t>
            </a:r>
            <a:r>
              <a:rPr lang="zh-CN" altLang="en-US" i="1" dirty="0">
                <a:latin typeface="Stencil" panose="040409050D0802020404" pitchFamily="82" charset="0"/>
              </a:rPr>
              <a:t>层化</a:t>
            </a:r>
            <a:r>
              <a:rPr lang="zh-CN" altLang="en-US" dirty="0">
                <a:latin typeface="Stencil" panose="040409050D0802020404" pitchFamily="82" charset="0"/>
              </a:rPr>
              <a:t>，什么是</a:t>
            </a:r>
            <a:r>
              <a:rPr lang="zh-CN" altLang="en-US" i="1" dirty="0">
                <a:latin typeface="Stencil" panose="040409050D0802020404" pitchFamily="82" charset="0"/>
              </a:rPr>
              <a:t>浮力频率</a:t>
            </a:r>
            <a:r>
              <a:rPr lang="zh-CN" altLang="en-US" dirty="0">
                <a:latin typeface="Stencil" panose="040409050D0802020404" pitchFamily="82" charset="0"/>
              </a:rPr>
              <a:t>，还引入了一个重要的无量纲数</a:t>
            </a:r>
            <a:r>
              <a:rPr lang="en-US" altLang="zh-CN" dirty="0">
                <a:latin typeface="Stencil" panose="040409050D0802020404" pitchFamily="82" charset="0"/>
              </a:rPr>
              <a:t>——</a:t>
            </a:r>
            <a:r>
              <a:rPr lang="en-US" altLang="zh-CN" i="1" dirty="0">
                <a:latin typeface="Stencil" panose="040409050D0802020404" pitchFamily="82" charset="0"/>
              </a:rPr>
              <a:t>Froude </a:t>
            </a:r>
            <a:r>
              <a:rPr lang="zh-CN" altLang="en-US" i="1" dirty="0">
                <a:latin typeface="Stencil" panose="040409050D0802020404" pitchFamily="82" charset="0"/>
              </a:rPr>
              <a:t>数</a:t>
            </a:r>
            <a:r>
              <a:rPr lang="zh-CN" altLang="en-US" i="0" dirty="0">
                <a:latin typeface="Stencil" panose="040409050D0802020404" pitchFamily="82" charset="0"/>
              </a:rPr>
              <a:t>以衡量层化</a:t>
            </a:r>
            <a:r>
              <a:rPr lang="en-US" altLang="zh-CN" i="0" dirty="0">
                <a:latin typeface="Stencil" panose="040409050D0802020404" pitchFamily="82" charset="0"/>
              </a:rPr>
              <a:t>(</a:t>
            </a:r>
            <a:r>
              <a:rPr lang="zh-CN" altLang="en-US" i="0" dirty="0">
                <a:latin typeface="Stencil" panose="040409050D0802020404" pitchFamily="82" charset="0"/>
              </a:rPr>
              <a:t>净浮力</a:t>
            </a:r>
            <a:r>
              <a:rPr lang="en-US" altLang="zh-CN" i="0" dirty="0">
                <a:latin typeface="Stencil" panose="040409050D0802020404" pitchFamily="82" charset="0"/>
              </a:rPr>
              <a:t>)</a:t>
            </a:r>
            <a:r>
              <a:rPr lang="zh-CN" altLang="en-US" i="0" dirty="0">
                <a:latin typeface="Stencil" panose="040409050D0802020404" pitchFamily="82" charset="0"/>
              </a:rPr>
              <a:t>相对于平流项</a:t>
            </a:r>
            <a:r>
              <a:rPr lang="en-US" altLang="zh-CN" i="0" dirty="0">
                <a:latin typeface="Stencil" panose="040409050D0802020404" pitchFamily="82" charset="0"/>
              </a:rPr>
              <a:t>(</a:t>
            </a:r>
            <a:r>
              <a:rPr lang="zh-CN" altLang="en-US" i="0" dirty="0">
                <a:latin typeface="Stencil" panose="040409050D0802020404" pitchFamily="82" charset="0"/>
              </a:rPr>
              <a:t>惯性力</a:t>
            </a:r>
            <a:r>
              <a:rPr lang="en-US" altLang="zh-CN" i="0" dirty="0">
                <a:latin typeface="Stencil" panose="040409050D0802020404" pitchFamily="82" charset="0"/>
              </a:rPr>
              <a:t>)</a:t>
            </a:r>
            <a:r>
              <a:rPr lang="zh-CN" altLang="en-US" i="0" dirty="0">
                <a:latin typeface="Stencil" panose="040409050D0802020404" pitchFamily="82" charset="0"/>
              </a:rPr>
              <a:t>的重要性。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en-US" altLang="zh-CN" i="0" dirty="0">
              <a:latin typeface="Stencil" panose="040409050D0802020404" pitchFamily="82" charset="0"/>
            </a:endParaRPr>
          </a:p>
          <a:p>
            <a:r>
              <a:rPr lang="zh-CN" altLang="en-US" i="0" dirty="0">
                <a:latin typeface="Stencil" panose="040409050D0802020404" pitchFamily="82" charset="0"/>
              </a:rPr>
              <a:t>张老师在本课程的第一次课就讲了：区别于普通流体，地球流体有两个重要特征，一是流体运动受到背景场旋转</a:t>
            </a:r>
            <a:r>
              <a:rPr lang="en-US" altLang="zh-CN" i="0" dirty="0">
                <a:latin typeface="Stencil" panose="040409050D0802020404" pitchFamily="82" charset="0"/>
              </a:rPr>
              <a:t>(</a:t>
            </a:r>
            <a:r>
              <a:rPr lang="zh-CN" altLang="en-US" i="0" dirty="0">
                <a:latin typeface="Stencil" panose="040409050D0802020404" pitchFamily="82" charset="0"/>
              </a:rPr>
              <a:t>地转</a:t>
            </a:r>
            <a:r>
              <a:rPr lang="en-US" altLang="zh-CN" i="0" dirty="0">
                <a:latin typeface="Stencil" panose="040409050D0802020404" pitchFamily="82" charset="0"/>
              </a:rPr>
              <a:t>)</a:t>
            </a:r>
            <a:r>
              <a:rPr lang="zh-CN" altLang="en-US" i="0" dirty="0">
                <a:latin typeface="Stencil" panose="040409050D0802020404" pitchFamily="82" charset="0"/>
              </a:rPr>
              <a:t>的影响，二是流体运动受到自身层化的影响。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en-US" altLang="zh-CN" i="0" dirty="0">
              <a:latin typeface="Stencil" panose="040409050D0802020404" pitchFamily="82" charset="0"/>
            </a:endParaRPr>
          </a:p>
          <a:p>
            <a:r>
              <a:rPr lang="zh-CN" altLang="en-US" i="0" dirty="0">
                <a:latin typeface="Stencil" panose="040409050D0802020404" pitchFamily="82" charset="0"/>
              </a:rPr>
              <a:t>在本课程的前半部分，我们主要讨论了地球旋转对地球流体运动的影响。刚才，我们介绍了层化的基本概念。现在，我们可以正式提出这个</a:t>
            </a:r>
            <a:r>
              <a:rPr lang="zh-CN" altLang="en-US" i="1" dirty="0">
                <a:latin typeface="Stencil" panose="040409050D0802020404" pitchFamily="82" charset="0"/>
              </a:rPr>
              <a:t>大问题</a:t>
            </a:r>
            <a:r>
              <a:rPr lang="zh-CN" altLang="en-US" i="0" dirty="0">
                <a:latin typeface="Stencil" panose="040409050D0802020404" pitchFamily="82" charset="0"/>
              </a:rPr>
              <a:t>：在地转和层化两个因素同时作用下，流体的运动是什么样的？为了研究这个大问题，我们自然地想了解这个</a:t>
            </a:r>
            <a:r>
              <a:rPr lang="zh-CN" altLang="en-US" i="1" dirty="0">
                <a:latin typeface="Stencil" panose="040409050D0802020404" pitchFamily="82" charset="0"/>
              </a:rPr>
              <a:t>小问题</a:t>
            </a:r>
            <a:r>
              <a:rPr lang="zh-CN" altLang="en-US" i="0" dirty="0">
                <a:latin typeface="Stencil" panose="040409050D0802020404" pitchFamily="82" charset="0"/>
              </a:rPr>
              <a:t>：地转和层化这两个因素，哪个更重要？或者，如何衡量这两个因素的相对重要性？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en-US" altLang="zh-CN" i="0" dirty="0">
              <a:latin typeface="Stencil" panose="040409050D0802020404" pitchFamily="82" charset="0"/>
            </a:endParaRPr>
          </a:p>
          <a:p>
            <a:r>
              <a:rPr lang="zh-CN" altLang="en-US" i="0" dirty="0">
                <a:latin typeface="Stencil" panose="040409050D0802020404" pitchFamily="82" charset="0"/>
              </a:rPr>
              <a:t>下面，我们就来讨论这个</a:t>
            </a:r>
            <a:r>
              <a:rPr lang="zh-CN" altLang="en-US" i="1" dirty="0">
                <a:latin typeface="Stencil" panose="040409050D0802020404" pitchFamily="82" charset="0"/>
              </a:rPr>
              <a:t>小问题</a:t>
            </a:r>
            <a:r>
              <a:rPr lang="zh-CN" altLang="en-US" i="0" dirty="0">
                <a:latin typeface="Stencil" panose="040409050D0802020404" pitchFamily="82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8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我们仍然使用刚才引入 </a:t>
                </a:r>
                <a:r>
                  <a:rPr lang="en-US" altLang="zh-CN" i="1" dirty="0"/>
                  <a:t>Froude </a:t>
                </a:r>
                <a:r>
                  <a:rPr lang="zh-CN" altLang="en-US" i="1" dirty="0"/>
                  <a:t>数</a:t>
                </a:r>
                <a:r>
                  <a:rPr lang="zh-CN" altLang="en-US" dirty="0"/>
                  <a:t>时所用的模型：一个垂直尺度为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、在竖直方向上以浮力频率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层化的流体，以水平特征速度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越过障碍物，这障碍物具有水平尺度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和垂直尺度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en-US" altLang="zh-CN" baseline="0" dirty="0"/>
                  <a:t> </a:t>
                </a:r>
                <a:r>
                  <a:rPr lang="zh-CN" altLang="en-US" dirty="0"/>
                  <a:t>假定流体处于静力平衡状态，且层化只沿竖直方向，则可得到压强变化量的量级为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假定流体翻过障碍物的时间是以水平速度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通过距离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所需的，则得到 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的量级之比为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假定流体不受地转影响，且近似是定常、无粘的，则在水平方向上基本上是惯性力和压强梯度力平衡，从而有量级关系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，进而有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eqArr>
                  </m:oMath>
                </a14:m>
                <a:r>
                  <a:rPr lang="en-US" altLang="zh-CN" sz="1200" b="0" dirty="0"/>
                  <a:t>. </a:t>
                </a:r>
                <a:r>
                  <a:rPr lang="zh-CN" altLang="en-US" sz="1200" b="0" dirty="0"/>
                  <a:t>于是</a:t>
                </a:r>
                <a:r>
                  <a:rPr lang="zh-CN" altLang="en-US" dirty="0"/>
                  <a:t>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Fr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zh-CN" altLang="en-US" sz="1200" b="0" dirty="0"/>
                  <a:t>这便是我们已经讨论过的</a:t>
                </a:r>
                <a:r>
                  <a:rPr lang="zh-CN" altLang="en-US" sz="1200" b="0" i="1" dirty="0"/>
                  <a:t>仅层化无地转</a:t>
                </a:r>
                <a:r>
                  <a:rPr lang="zh-CN" altLang="en-US" sz="1200" b="0" dirty="0"/>
                  <a:t>的情形</a:t>
                </a:r>
                <a:r>
                  <a:rPr lang="en-US" altLang="zh-CN" sz="1200" b="0" dirty="0"/>
                  <a:t>.</a:t>
                </a:r>
              </a:p>
              <a:p>
                <a:endParaRPr lang="en-US" altLang="zh-CN" sz="1200" b="0" dirty="0"/>
              </a:p>
              <a:p>
                <a:r>
                  <a:rPr lang="zh-CN" altLang="en-US" dirty="0"/>
                  <a:t>我们现在引入地转的影响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假定水平速度场近似是地转流，即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的量级分别是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暂不讨论赤道附近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 的情况），我们得到量级关系式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 ，进而有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这时，竖直辐合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的量级之比成为</a:t>
                </a:r>
                <a:r>
                  <a:rPr lang="zh-CN" altLang="en-US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Fr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Ro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还有一种极端情况，就是地转主导、无层化的情形。这时，竖直辐合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的量级之比就是</a:t>
                </a:r>
                <a:r>
                  <a:rPr lang="zh-CN" altLang="en-US" baseline="0" dirty="0"/>
                  <a:t> </a:t>
                </a:r>
                <a:r>
                  <a:rPr lang="en-US" altLang="zh-CN" i="1" baseline="0" dirty="0"/>
                  <a:t>Rossby </a:t>
                </a:r>
                <a:r>
                  <a:rPr lang="zh-CN" altLang="en-US" i="1" baseline="0" dirty="0"/>
                  <a:t>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这里略去推导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注意蓝框内的结果。现在，我们将它写到右上角。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34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我们刚才已经得到了，在这三种情形下，竖直辐合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的量级之比，作为 </a:t>
                </a:r>
                <a:r>
                  <a:rPr lang="en-US" altLang="zh-CN" dirty="0"/>
                  <a:t>Rossby </a:t>
                </a:r>
                <a:r>
                  <a:rPr lang="zh-CN" altLang="en-US" dirty="0"/>
                  <a:t>数和 </a:t>
                </a:r>
                <a:r>
                  <a:rPr lang="en-US" altLang="zh-CN" dirty="0"/>
                  <a:t>Froude </a:t>
                </a:r>
                <a:r>
                  <a:rPr lang="zh-CN" altLang="en-US" dirty="0"/>
                  <a:t>数的函数。现在，我们用一个图，重述这三种情形。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/>
                  <a:t>这图的横坐标是 </a:t>
                </a:r>
                <a:r>
                  <a:rPr lang="en-US" altLang="zh-CN" dirty="0"/>
                  <a:t>Rossby </a:t>
                </a:r>
                <a:r>
                  <a:rPr lang="zh-CN" altLang="en-US" dirty="0"/>
                  <a:t>数，纵坐标是 </a:t>
                </a:r>
                <a:r>
                  <a:rPr lang="en-US" altLang="zh-CN" dirty="0"/>
                  <a:t>Froude </a:t>
                </a:r>
                <a:r>
                  <a:rPr lang="zh-CN" altLang="en-US" dirty="0"/>
                  <a:t>数</a:t>
                </a:r>
                <a:r>
                  <a:rPr lang="zh-CN" altLang="en-US" b="0" dirty="0"/>
                  <a:t>。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Case 1-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层化为主、地转可略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Fr</m:t>
                    </m:r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≾1,</m:t>
                    </m:r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Ro</m:t>
                    </m:r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≫1</m:t>
                    </m:r>
                  </m:oMath>
                </a14:m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位于图中右下角，这时流动主要受层化影响，旋转可略，竖直辐合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Fr</m:t>
                        </m:r>
                      </m:e>
                      <m:sup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表示；</a:t>
                </a:r>
                <a:r>
                  <a:rPr lang="en-US" altLang="zh-CN" sz="1600" b="1" dirty="0"/>
                  <a:t> </a:t>
                </a:r>
                <a:r>
                  <a:rPr lang="en-US" altLang="zh-CN" sz="1600" b="0" dirty="0"/>
                  <a:t>Case 2-</a:t>
                </a:r>
                <a:r>
                  <a:rPr lang="zh-CN" altLang="en-US" sz="1600" b="0" dirty="0"/>
                  <a:t>地转为主、层化可略 </a:t>
                </a:r>
                <a:r>
                  <a:rPr lang="en-US" altLang="zh-CN" sz="1600" b="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≫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en-US" altLang="zh-CN" sz="1600" b="0" dirty="0"/>
                  <a:t>) </a:t>
                </a:r>
                <a:r>
                  <a:rPr lang="zh-CN" altLang="en-US" sz="1600" b="0" dirty="0"/>
                  <a:t>位于图中左上角，这时流动主要受旋转影响，层化可略，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Ro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表示；</a:t>
                </a:r>
                <a:r>
                  <a:rPr lang="en-US" altLang="zh-CN" sz="1600" b="0" dirty="0"/>
                  <a:t>Case 3-(</a:t>
                </a:r>
                <a:r>
                  <a:rPr lang="zh-CN" altLang="en-US" sz="1600" b="0" dirty="0"/>
                  <a:t>竖直</a:t>
                </a:r>
                <a:r>
                  <a:rPr lang="en-US" altLang="zh-CN" sz="1600" b="0" dirty="0"/>
                  <a:t>)</a:t>
                </a:r>
                <a:r>
                  <a:rPr lang="zh-CN" altLang="en-US" sz="1600" b="0" dirty="0"/>
                  <a:t>层化 </a:t>
                </a:r>
                <a:r>
                  <a:rPr lang="en-US" altLang="zh-CN" sz="1600" b="0" dirty="0"/>
                  <a:t>+</a:t>
                </a:r>
                <a:r>
                  <a:rPr lang="zh-CN" altLang="en-US" sz="1600" b="0" dirty="0"/>
                  <a:t> 地转</a:t>
                </a:r>
                <a:r>
                  <a:rPr lang="zh-CN" altLang="en-US" sz="1600" b="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1600" b="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≾1,</m:t>
                    </m:r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en-US" altLang="zh-CN" sz="1600" b="0" dirty="0"/>
                  <a:t>) </a:t>
                </a:r>
                <a:r>
                  <a:rPr lang="zh-CN" altLang="en-US" sz="1600" b="0" dirty="0"/>
                  <a:t>位于图中左下角，这时流动同时受旋转和层化影响，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Fr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Ro</m:t>
                        </m:r>
                      </m:den>
                    </m:f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表示。图中右上角区域表示</a:t>
                </a:r>
                <a:r>
                  <a:rPr lang="zh-CN" altLang="en-US" sz="1600" dirty="0"/>
                  <a:t>净浮力和科氏力相对惯性力可略，层化和旋转对流动的影响小。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/>
                  <a:ea typeface="等线"/>
                  <a:cs typeface="+mn-cs"/>
                </a:endParaRPr>
              </a:p>
              <a:p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在这图中，从左下角这根斜率为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1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的线段（表示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数相等）出发，越往右走，则层化越比地转重要；越往上走，则地转越比层化重要。</a:t>
                </a:r>
                <a:r>
                  <a: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事实上，这里我们已经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在使用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数的相对大小来比较层化和旋转的相对重要性。自然地，我们将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数的比值的平方定义成一个新的无量纲数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——</a:t>
                </a: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Burger </a:t>
                </a:r>
                <a:r>
                  <a: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。</a:t>
                </a:r>
                <a:r>
                  <a:rPr lang="zh-CN" altLang="en-US" sz="1600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zh-CN" altLang="en-US" sz="1600" dirty="0"/>
                  <a:t>，净浮力和科氏力都比惯性力相当或更大，此时可用 </a:t>
                </a: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Burger </a:t>
                </a:r>
                <a:r>
                  <a: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</a:t>
                </a:r>
                <a:r>
                  <a:rPr lang="zh-CN" altLang="en-US" sz="1600" dirty="0"/>
                  <a:t>衡量层化相对地转的重要性：当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zh-CN" altLang="en-US" sz="1600" dirty="0"/>
                  <a:t>，表示旋转主导流动；当</a:t>
                </a:r>
                <a:r>
                  <a:rPr lang="en-US" altLang="zh-CN" sz="1600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 ，旋转和重要性相当；当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，表示层化主导流动。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/>
                  <a:t>至此，我们已能初步回答我们在开头提出的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这个</a:t>
                </a:r>
                <a:r>
                  <a:rPr lang="zh-CN" altLang="en-US" sz="1600" i="1" dirty="0">
                    <a:latin typeface="Stencil" panose="040409050D0802020404" pitchFamily="82" charset="0"/>
                  </a:rPr>
                  <a:t>小问题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，即“如何衡量地转和层化这两个因素的相对重要性？”希望大家掌握 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Rossby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数，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Froude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数和 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Burger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数这三个重要无量纲数的物理意义。</a:t>
                </a:r>
                <a:endParaRPr lang="en-US" altLang="zh-CN" sz="1600" i="0" dirty="0">
                  <a:latin typeface="Stencil" panose="040409050D0802020404" pitchFamily="8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i="0" dirty="0">
                  <a:latin typeface="Stencil" panose="040409050D0802020404" pitchFamily="8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i="0" dirty="0">
                    <a:latin typeface="Stencil" panose="040409050D0802020404" pitchFamily="82" charset="0"/>
                  </a:rPr>
                  <a:t>在这门课的后半部分，我们将尝试探究开头提出的那个</a:t>
                </a:r>
                <a:r>
                  <a:rPr lang="zh-CN" altLang="en-US" sz="1600" i="1" dirty="0">
                    <a:latin typeface="Stencil" panose="040409050D0802020404" pitchFamily="82" charset="0"/>
                  </a:rPr>
                  <a:t>大问题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，即：在地转和层化两个因素同时作用下，流体的运动是什么样的？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/>
                  <a:ea typeface="等线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r="-1725" b="-1397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我们小组的展示到此结束，请张老师和各位同学批评指正。谢谢。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4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microsoft.com/office/2007/relationships/hdphoto" Target="../media/hdphoto4.wdp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hyperlink" Target="https://doi.org/10.1016/B978-0-12-088759-0.00011-0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hyperlink" Target="https://doi.org/10.1016/B978-0-12-088759-0.00011-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Stratification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ea typeface="宋体" charset="0"/>
                <a:sym typeface="+mn-ea"/>
              </a:rPr>
              <a:t>董铠溢、</a:t>
            </a:r>
            <a:r>
              <a:rPr dirty="0">
                <a:ea typeface="宋体" charset="0"/>
              </a:rPr>
              <a:t>高志斌</a:t>
            </a:r>
            <a:r>
              <a:rPr dirty="0">
                <a:ea typeface="宋体" charset="0"/>
                <a:sym typeface="+mn-ea"/>
              </a:rPr>
              <a:t>、</a:t>
            </a:r>
            <a:r>
              <a:rPr dirty="0">
                <a:ea typeface="宋体" charset="0"/>
              </a:rPr>
              <a:t>郑璐曦、</a:t>
            </a:r>
            <a:r>
              <a:rPr dirty="0">
                <a:ea typeface="宋体" charset="0"/>
                <a:sym typeface="+mn-ea"/>
              </a:rPr>
              <a:t>危国锐</a:t>
            </a:r>
            <a:endParaRPr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66340" y="3551403"/>
                <a:ext cx="135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40" y="3551403"/>
                <a:ext cx="1355756" cy="276999"/>
              </a:xfrm>
              <a:prstGeom prst="rect">
                <a:avLst/>
              </a:prstGeom>
              <a:blipFill>
                <a:blip r:embed="rId2"/>
                <a:stretch>
                  <a:fillRect l="-3604" t="-4444" r="-180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91808" y="5742148"/>
            <a:ext cx="28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divergence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6816" y="1102936"/>
            <a:ext cx="279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roude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771575" y="3206485"/>
                <a:ext cx="1745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75" y="3206485"/>
                <a:ext cx="1745286" cy="276999"/>
              </a:xfrm>
              <a:prstGeom prst="rect">
                <a:avLst/>
              </a:prstGeom>
              <a:blipFill>
                <a:blip r:embed="rId3"/>
                <a:stretch>
                  <a:fillRect l="-8392" t="-33333" r="-4196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216816" y="1688501"/>
            <a:ext cx="6117906" cy="1294424"/>
            <a:chOff x="186348" y="4173811"/>
            <a:chExt cx="6117906" cy="1294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132693" y="4900772"/>
                  <a:ext cx="1814736" cy="567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93" y="4900772"/>
                  <a:ext cx="1814736" cy="56746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86348" y="4173811"/>
                  <a:ext cx="6117906" cy="58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direction: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8" y="4173811"/>
                  <a:ext cx="6117906" cy="58317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806492" y="4871646"/>
                  <a:ext cx="1733609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92" y="4871646"/>
                  <a:ext cx="1733609" cy="55399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/>
            <p:cNvCxnSpPr/>
            <p:nvPr/>
          </p:nvCxnSpPr>
          <p:spPr>
            <a:xfrm>
              <a:off x="1432874" y="4187173"/>
              <a:ext cx="373618" cy="6418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554720" y="4207595"/>
              <a:ext cx="373618" cy="6418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253875" y="4199736"/>
              <a:ext cx="373618" cy="6418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箭头: 右 24"/>
          <p:cNvSpPr/>
          <p:nvPr/>
        </p:nvSpPr>
        <p:spPr>
          <a:xfrm>
            <a:off x="2408529" y="3592194"/>
            <a:ext cx="363046" cy="138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92181" y="4390614"/>
                <a:ext cx="3186702" cy="58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zh-CN" sz="20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81" y="4390614"/>
                <a:ext cx="3186702" cy="583237"/>
              </a:xfrm>
              <a:prstGeom prst="rect">
                <a:avLst/>
              </a:prstGeom>
              <a:blipFill rotWithShape="1">
                <a:blip r:embed="rId7"/>
                <a:stretch>
                  <a:fillRect l="-19" t="-38" r="8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897540" y="5071810"/>
                <a:ext cx="385659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40" y="5071810"/>
                <a:ext cx="385659" cy="516745"/>
              </a:xfrm>
              <a:prstGeom prst="rect">
                <a:avLst/>
              </a:prstGeom>
              <a:blipFill rotWithShape="1">
                <a:blip r:embed="rId8"/>
                <a:stretch>
                  <a:fillRect l="-41" t="-13" r="97" b="-8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04195" y="5046898"/>
                <a:ext cx="385659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195" y="5046898"/>
                <a:ext cx="385659" cy="516745"/>
              </a:xfrm>
              <a:prstGeom prst="rect">
                <a:avLst/>
              </a:prstGeom>
              <a:blipFill rotWithShape="1">
                <a:blip r:embed="rId9"/>
                <a:stretch>
                  <a:fillRect l="-88" t="-107" r="144" b="-7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0"/>
          <a:srcRect t="15579" r="51714" b="-5741"/>
          <a:stretch>
            <a:fillRect/>
          </a:stretch>
        </p:blipFill>
        <p:spPr>
          <a:xfrm>
            <a:off x="4183403" y="5449595"/>
            <a:ext cx="1926835" cy="116128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191808" y="4551054"/>
            <a:ext cx="28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vertical convergence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1"/>
          <a:srcRect l="14158" t="39682" r="46549" b="14483"/>
          <a:stretch>
            <a:fillRect/>
          </a:stretch>
        </p:blipFill>
        <p:spPr>
          <a:xfrm>
            <a:off x="4196124" y="4091210"/>
            <a:ext cx="1914114" cy="1161289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4322096" y="4390614"/>
            <a:ext cx="1335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322096" y="4587711"/>
            <a:ext cx="10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402318" y="4751109"/>
            <a:ext cx="750863" cy="23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8772" y="2010408"/>
            <a:ext cx="2627326" cy="7650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3968" y="2877843"/>
            <a:ext cx="1430936" cy="6371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6816" y="1102936"/>
            <a:ext cx="279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roude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82688" y="1901229"/>
                <a:ext cx="1831592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8" y="1901229"/>
                <a:ext cx="1831592" cy="976614"/>
              </a:xfrm>
              <a:prstGeom prst="rect">
                <a:avLst/>
              </a:prstGeom>
              <a:blipFill rotWithShape="1">
                <a:blip r:embed="rId6"/>
                <a:stretch>
                  <a:fillRect l="-5" t="-4" r="-18391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/>
          <p:cNvSpPr/>
          <p:nvPr/>
        </p:nvSpPr>
        <p:spPr>
          <a:xfrm>
            <a:off x="2314280" y="2342644"/>
            <a:ext cx="556182" cy="1541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636098" y="2904675"/>
            <a:ext cx="212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roude number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6111" y="3594051"/>
            <a:ext cx="857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&lt;&lt;1: W/H&lt;&lt;U/L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ertical convergence cannot meet horizontal divergence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76111" y="4445563"/>
                <a:ext cx="3186702" cy="58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zh-CN" sz="20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1" y="4445563"/>
                <a:ext cx="3186702" cy="583237"/>
              </a:xfrm>
              <a:prstGeom prst="rect">
                <a:avLst/>
              </a:prstGeom>
              <a:blipFill rotWithShape="1">
                <a:blip r:embed="rId7"/>
                <a:stretch>
                  <a:fillRect l="-6" t="-97" r="15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76545" y="5170288"/>
            <a:ext cx="87857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Importance of Stratification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Stratification act to restrict or minimize vertical displacements</a:t>
            </a:r>
          </a:p>
          <a:p>
            <a:pPr>
              <a:lnSpc>
                <a:spcPts val="28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stronger the stratification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smaller </a:t>
            </a:r>
            <a:r>
              <a:rPr lang="en-US" altLang="zh-CN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55669" y="4506348"/>
            <a:ext cx="263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deflect horizontally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53968" y="2877843"/>
            <a:ext cx="1582130" cy="61381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734531" y="4450891"/>
            <a:ext cx="329938" cy="577827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16816" y="1102936"/>
            <a:ext cx="279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roude Number</a:t>
            </a:r>
          </a:p>
        </p:txBody>
      </p:sp>
      <p:pic>
        <p:nvPicPr>
          <p:cNvPr id="4" name="图片 3" descr="文本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" y="1782677"/>
            <a:ext cx="8900674" cy="4618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/>
          <p:cNvSpPr/>
          <p:nvPr userDrawn="1"/>
        </p:nvSpPr>
        <p:spPr bwMode="auto">
          <a:xfrm>
            <a:off x="1866935" y="231858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66935" y="412685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59433" y="447071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68038" y="134394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60536" y="168780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711238" y="220550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</a:rPr>
              <a:t>Stratification Frequency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Times New Roman Regular" panose="02020603050405020304" charset="0"/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59433" y="266243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5"/>
          <p:cNvSpPr txBox="1"/>
          <p:nvPr/>
        </p:nvSpPr>
        <p:spPr>
          <a:xfrm>
            <a:off x="2711238" y="122760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Introduction</a:t>
            </a:r>
            <a:endParaRPr lang="en-US" altLang="zh-CN" sz="2400" dirty="0"/>
          </a:p>
        </p:txBody>
      </p:sp>
      <p:sp>
        <p:nvSpPr>
          <p:cNvPr id="9" name="文本框 18"/>
          <p:cNvSpPr txBox="1"/>
          <p:nvPr userDrawn="1"/>
        </p:nvSpPr>
        <p:spPr>
          <a:xfrm>
            <a:off x="2072281" y="134390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5"/>
          <p:cNvSpPr txBox="1"/>
          <p:nvPr/>
        </p:nvSpPr>
        <p:spPr>
          <a:xfrm>
            <a:off x="2711238" y="30904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The Froude Number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25"/>
          <p:cNvSpPr txBox="1"/>
          <p:nvPr/>
        </p:nvSpPr>
        <p:spPr>
          <a:xfrm>
            <a:off x="2710362" y="4010341"/>
            <a:ext cx="695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Combination of Rotation and Stratification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366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0920" y="833381"/>
                <a:ext cx="4498322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dirty="0" smtClean="0">
                          <a:latin typeface="DejaVu Math TeX Gyre" panose="02000503000000000000" charset="0"/>
                        </a:rPr>
                        <m:t>水平</m:t>
                      </m:r>
                      <m:r>
                        <m:rPr>
                          <m:nor/>
                        </m:rPr>
                        <a:rPr lang="en-US" altLang="zh-CN" sz="1600" b="1" dirty="0" smtClean="0">
                          <a:latin typeface="DejaVu Math TeX Gyre" panose="02000503000000000000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1600" b="1" dirty="0" smtClean="0">
                          <a:latin typeface="DejaVu Math TeX Gyre" panose="02000503000000000000" charset="0"/>
                        </a:rPr>
                        <m:t>无地转</m:t>
                      </m:r>
                      <m:r>
                        <m:rPr>
                          <m:nor/>
                        </m:rPr>
                        <a:rPr lang="zh-CN" altLang="en-US" sz="1600" dirty="0" smtClean="0">
                          <a:latin typeface="DejaVu Math TeX Gyre" panose="02000503000000000000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i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0" y="833381"/>
                <a:ext cx="4498322" cy="628249"/>
              </a:xfrm>
              <a:prstGeom prst="rect">
                <a:avLst/>
              </a:prstGeom>
              <a:blipFill rotWithShape="1">
                <a:blip r:embed="rId3"/>
                <a:stretch>
                  <a:fillRect l="-9" t="-42" r="9" b="-738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30920" y="2584034"/>
                <a:ext cx="4128584" cy="60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dirty="0" smtClean="0">
                          <a:latin typeface="DejaVu Math TeX Gyre" panose="02000503000000000000" charset="0"/>
                        </a:rPr>
                        <m:t>水平</m:t>
                      </m:r>
                      <m:r>
                        <m:rPr>
                          <m:nor/>
                        </m:rPr>
                        <a:rPr lang="en-US" altLang="zh-CN" sz="1600" b="1" dirty="0" smtClean="0">
                          <a:latin typeface="DejaVu Math TeX Gyre" panose="02000503000000000000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1600" b="1" dirty="0" smtClean="0">
                          <a:latin typeface="DejaVu Math TeX Gyre" panose="02000503000000000000" charset="0"/>
                        </a:rPr>
                        <m:t>地转流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i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0" y="2584034"/>
                <a:ext cx="4128584" cy="603242"/>
              </a:xfrm>
              <a:prstGeom prst="rect">
                <a:avLst/>
              </a:prstGeom>
              <a:blipFill rotWithShape="1">
                <a:blip r:embed="rId4"/>
                <a:stretch>
                  <a:fillRect l="-10" t="-36" r="6" b="-763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43795" y="1461630"/>
                <a:ext cx="4764151" cy="112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-</a:t>
                </a:r>
                <a:r>
                  <a:rPr lang="zh-CN" altLang="en-US" sz="1600" b="1" dirty="0"/>
                  <a:t>层化 </a:t>
                </a:r>
                <a:r>
                  <a:rPr lang="en-US" altLang="zh-CN" sz="1600" b="1" dirty="0"/>
                  <a:t>&amp; </a:t>
                </a:r>
                <a:r>
                  <a:rPr lang="zh-CN" altLang="en-US" sz="1600" b="1" dirty="0"/>
                  <a:t>静力平衡</a:t>
                </a:r>
                <a:r>
                  <a:rPr lang="zh-CN" altLang="en-US" sz="1600" dirty="0"/>
                  <a:t>：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600" i="1" dirty="0">
                                    <a:latin typeface="DejaVu Math TeX Gyre" panose="02000503000000000000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zh-CN" altLang="en-US" sz="1600" dirty="0">
                                    <a:latin typeface="DejaVu Math TeX Gyre" panose="02000503000000000000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5" y="1461630"/>
                <a:ext cx="4764151" cy="1124667"/>
              </a:xfrm>
              <a:prstGeom prst="rect">
                <a:avLst/>
              </a:prstGeom>
              <a:blipFill rotWithShape="1">
                <a:blip r:embed="rId5"/>
                <a:stretch>
                  <a:fillRect l="-12" t="-44" r="7" b="-193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/>
          <p:cNvSpPr/>
          <p:nvPr/>
        </p:nvSpPr>
        <p:spPr>
          <a:xfrm>
            <a:off x="5007947" y="2207407"/>
            <a:ext cx="265831" cy="9798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258947" y="2404922"/>
                <a:ext cx="2369837" cy="58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.#⋯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b="0" i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47" y="2404922"/>
                <a:ext cx="2369837" cy="584840"/>
              </a:xfrm>
              <a:prstGeom prst="rect">
                <a:avLst/>
              </a:prstGeom>
              <a:blipFill rotWithShape="1">
                <a:blip r:embed="rId6"/>
                <a:stretch>
                  <a:fillRect l="-22" t="-30" r="22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298840" y="1733913"/>
                <a:ext cx="3789889" cy="6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.#⋯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b="0" i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40" y="1733913"/>
                <a:ext cx="3789889" cy="601447"/>
              </a:xfrm>
              <a:prstGeom prst="rect">
                <a:avLst/>
              </a:prstGeom>
              <a:blipFill rotWithShape="1">
                <a:blip r:embed="rId7"/>
                <a:stretch>
                  <a:fillRect l="-11" t="-60" r="-5094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30920" y="3619521"/>
                <a:ext cx="3976847" cy="2469074"/>
              </a:xfrm>
              <a:prstGeom prst="rect">
                <a:avLst/>
              </a:prstGeom>
              <a:ln w="19050"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Case 1-</a:t>
                </a:r>
                <a:r>
                  <a:rPr lang="zh-CN" altLang="en-US" sz="1600" b="1" dirty="0"/>
                  <a:t>仅</a:t>
                </a:r>
                <a:r>
                  <a:rPr lang="en-US" altLang="zh-CN" sz="1600" b="1" dirty="0"/>
                  <a:t>(</a:t>
                </a:r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层化、无地转：</a:t>
                </a:r>
                <a:endParaRPr lang="en-US" altLang="zh-C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 (3)⇒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=: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b="1" dirty="0"/>
                  <a:t>Case 2-</a:t>
                </a:r>
                <a:r>
                  <a:rPr lang="zh-CN" altLang="en-US" sz="1600" b="1" dirty="0"/>
                  <a:t>仅地转、无层化：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[1, pp.357-358]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b="1" dirty="0"/>
                  <a:t>Case 3-(</a:t>
                </a:r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层化 </a:t>
                </a:r>
                <a:r>
                  <a:rPr lang="en-US" altLang="zh-CN" sz="1600" b="1" dirty="0"/>
                  <a:t>+</a:t>
                </a:r>
                <a:r>
                  <a:rPr lang="zh-CN" altLang="en-US" sz="1600" b="1" dirty="0"/>
                  <a:t> 地转：</a:t>
                </a:r>
                <a:endParaRPr lang="en-US" altLang="zh-C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Fr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Ro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0" y="3619521"/>
                <a:ext cx="3976847" cy="2469074"/>
              </a:xfrm>
              <a:prstGeom prst="rect">
                <a:avLst/>
              </a:prstGeom>
              <a:blipFill rotWithShape="1">
                <a:blip r:embed="rId8"/>
                <a:stretch>
                  <a:fillRect l="-250" t="-387" r="-233" b="-22932"/>
                </a:stretch>
              </a:blipFill>
              <a:ln w="19050"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164204" y="6317087"/>
            <a:ext cx="85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Cushman-Roisin, B., &amp;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, J.-M. (2011). Chapter 11 - Stratification. In B. Cushman-Roisin &amp; J.-M.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 (Eds.), </a:t>
            </a:r>
            <a:r>
              <a:rPr lang="en-US" altLang="zh-CN" sz="1200" i="1" dirty="0"/>
              <a:t>International Geophysics (Vol. 101, pp. 347-364). Academic Press. </a:t>
            </a:r>
            <a:r>
              <a:rPr lang="en-US" altLang="zh-CN" sz="1200" dirty="0">
                <a:hlinkClick r:id="rId9"/>
              </a:rPr>
              <a:t>https://doi.org/10.1016/B978-0-12-088759-0.00011-0</a:t>
            </a:r>
            <a:r>
              <a:rPr lang="en-US" altLang="zh-CN" sz="1200" dirty="0"/>
              <a:t> 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578" y="3583428"/>
            <a:ext cx="4764151" cy="265797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546712" y="6059405"/>
            <a:ext cx="151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上图来自：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[1, p.356]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15343" y="3353193"/>
            <a:ext cx="233107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5002795" y="1022685"/>
            <a:ext cx="265831" cy="1124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207434" y="1227220"/>
                <a:ext cx="2544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.#⋯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34" y="1227220"/>
                <a:ext cx="25445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17" t="-118" r="23" b="1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4" grpId="0"/>
      <p:bldP spid="25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" y="758311"/>
            <a:ext cx="3976264" cy="5341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204" y="6317087"/>
            <a:ext cx="85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Cushman-Roisin, B., &amp;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, J.-M. (2011). Chapter 11 - Stratification. In B. Cushman-Roisin &amp; J.-M.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 (Eds.), </a:t>
            </a:r>
            <a:r>
              <a:rPr lang="en-US" altLang="zh-CN" sz="1200" i="1" dirty="0"/>
              <a:t>International Geophysics (Vol. 101, pp. 347-364). Academic Press. </a:t>
            </a:r>
            <a:r>
              <a:rPr lang="en-US" altLang="zh-CN" sz="1200" dirty="0">
                <a:hlinkClick r:id="rId4"/>
              </a:rPr>
              <a:t>https://doi.org/10.1016/B978-0-12-088759-0.00011-0</a:t>
            </a:r>
            <a:r>
              <a:rPr lang="en-US" altLang="zh-CN" sz="1200"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59340" y="6050793"/>
            <a:ext cx="151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上图来自：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[1, p.359]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394" y="4951030"/>
            <a:ext cx="2502679" cy="1099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92074" y="814313"/>
                <a:ext cx="4732986" cy="3023072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u="sng" dirty="0"/>
                  <a:t>竖直辐合</a:t>
                </a:r>
                <a:r>
                  <a:rPr lang="en-US" altLang="zh-CN" b="1" u="sng" dirty="0"/>
                  <a:t>(</a:t>
                </a:r>
                <a:r>
                  <a:rPr lang="zh-CN" altLang="en-US" b="1" u="sng" dirty="0"/>
                  <a:t>散</a:t>
                </a:r>
                <a:r>
                  <a:rPr lang="en-US" altLang="zh-CN" b="1" u="sng" dirty="0"/>
                  <a:t>) </a:t>
                </a:r>
                <a:r>
                  <a:rPr lang="zh-CN" altLang="en-US" b="1" u="sng" dirty="0"/>
                  <a:t>与 水平辐散</a:t>
                </a:r>
                <a:r>
                  <a:rPr lang="en-US" altLang="zh-CN" b="1" u="sng" dirty="0"/>
                  <a:t>(</a:t>
                </a:r>
                <a:r>
                  <a:rPr lang="zh-CN" altLang="en-US" b="1" u="sng" dirty="0"/>
                  <a:t>合</a:t>
                </a:r>
                <a:r>
                  <a:rPr lang="en-US" altLang="zh-CN" b="1" u="sng" dirty="0"/>
                  <a:t>) </a:t>
                </a:r>
                <a:r>
                  <a:rPr lang="zh-CN" altLang="en-US" b="1" u="sng" dirty="0"/>
                  <a:t>的量级之比</a:t>
                </a:r>
                <a:endParaRPr lang="en-US" altLang="zh-CN" b="1" u="sng" dirty="0"/>
              </a:p>
              <a:p>
                <a:pPr algn="ctr"/>
                <a:endParaRPr lang="en-US" altLang="zh-CN" sz="1600" b="1" dirty="0"/>
              </a:p>
              <a:p>
                <a:r>
                  <a:rPr lang="en-US" altLang="zh-CN" sz="1600" b="1" dirty="0"/>
                  <a:t>  Case 1-</a:t>
                </a:r>
                <a:r>
                  <a:rPr lang="zh-CN" altLang="en-US" sz="1600" b="1" dirty="0"/>
                  <a:t>层化为主、地转可略 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≫1</m:t>
                    </m:r>
                  </m:oMath>
                </a14:m>
                <a:r>
                  <a:rPr lang="en-US" altLang="zh-CN" sz="1600" b="1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 (3)⇒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=: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b="0" dirty="0"/>
              </a:p>
              <a:p>
                <a:r>
                  <a:rPr lang="en-US" altLang="zh-CN" sz="1600" b="1" dirty="0"/>
                  <a:t>  Case 2-</a:t>
                </a:r>
                <a:r>
                  <a:rPr lang="zh-CN" altLang="en-US" sz="1600" b="1" dirty="0"/>
                  <a:t>地转为主、层化可略 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≫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altLang="zh-CN" sz="1600" b="1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b="0" dirty="0"/>
              </a:p>
              <a:p>
                <a:r>
                  <a:rPr lang="en-US" altLang="zh-CN" sz="1600" b="1" dirty="0"/>
                  <a:t>  Case 3-(</a:t>
                </a:r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层化 </a:t>
                </a:r>
                <a:r>
                  <a:rPr lang="en-US" altLang="zh-CN" sz="1600" b="1" dirty="0"/>
                  <a:t>+</a:t>
                </a:r>
                <a:r>
                  <a:rPr lang="zh-CN" altLang="en-US" sz="1600" b="1" dirty="0"/>
                  <a:t> 地转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altLang="zh-CN" sz="1600" b="1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Fr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Ro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74" y="814313"/>
                <a:ext cx="4732986" cy="3023072"/>
              </a:xfrm>
              <a:prstGeom prst="rect">
                <a:avLst/>
              </a:prstGeom>
              <a:blipFill rotWithShape="1">
                <a:blip r:embed="rId6"/>
                <a:stretch>
                  <a:fillRect l="-211" t="-323" r="-198" b="-312"/>
                </a:stretch>
              </a:blipFill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192074" y="3951235"/>
                <a:ext cx="2195847" cy="9403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/>
                  <a:t>Burger number </a:t>
                </a:r>
                <a:r>
                  <a:rPr lang="en-US" altLang="zh-CN" sz="1600" b="1" dirty="0"/>
                  <a:t>: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Bu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Ro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Fr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74" y="3951235"/>
                <a:ext cx="2195847" cy="940386"/>
              </a:xfrm>
              <a:prstGeom prst="rect">
                <a:avLst/>
              </a:prstGeom>
              <a:blipFill rotWithShape="1">
                <a:blip r:embed="rId7"/>
                <a:stretch>
                  <a:fillRect l="-222" t="-568" r="-211" b="-48123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518276" y="3951235"/>
                <a:ext cx="2406784" cy="2062103"/>
              </a:xfrm>
              <a:prstGeom prst="rect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zh-CN" altLang="en-US" sz="1600" dirty="0"/>
                  <a:t>，净浮力和科氏力比惯性力相当或更大，此时可用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Bu</m:t>
                    </m:r>
                  </m:oMath>
                </a14:m>
                <a:r>
                  <a:rPr lang="zh-CN" altLang="en-US" sz="1600" dirty="0"/>
                  <a:t> 衡量层化相对地转的重要性：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zh-CN" altLang="en-US" sz="1600" b="1" dirty="0"/>
                  <a:t>：</a:t>
                </a:r>
                <a:r>
                  <a:rPr lang="zh-CN" altLang="en-US" sz="1600" dirty="0"/>
                  <a:t>地转主导；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b="1" dirty="0"/>
                  <a:t>：</a:t>
                </a:r>
                <a:r>
                  <a:rPr lang="zh-CN" altLang="en-US" sz="1600" dirty="0"/>
                  <a:t>同等重要；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b="1" dirty="0"/>
                  <a:t>：</a:t>
                </a:r>
                <a:r>
                  <a:rPr lang="zh-CN" altLang="en-US" sz="1600" dirty="0"/>
                  <a:t>层化主导</a:t>
                </a:r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76" y="3951235"/>
                <a:ext cx="2406784" cy="2062103"/>
              </a:xfrm>
              <a:prstGeom prst="rect">
                <a:avLst/>
              </a:prstGeom>
              <a:blipFill rotWithShape="1">
                <a:blip r:embed="rId8"/>
                <a:stretch>
                  <a:fillRect l="-396" t="-475" r="-390" b="-8628"/>
                </a:stretch>
              </a:blipFill>
              <a:ln w="190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56981" y="261948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60536" y="168780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84568" y="128919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5810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4568" y="215900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Stratification Frequency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46468" y="30904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The Froude Number</a:t>
            </a:r>
          </a:p>
        </p:txBody>
      </p:sp>
      <p:sp>
        <p:nvSpPr>
          <p:cNvPr id="3" name="Freeform 10"/>
          <p:cNvSpPr/>
          <p:nvPr userDrawn="1"/>
        </p:nvSpPr>
        <p:spPr bwMode="auto">
          <a:xfrm>
            <a:off x="1841623" y="140249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6" name="文本框 18"/>
          <p:cNvSpPr txBox="1"/>
          <p:nvPr userDrawn="1"/>
        </p:nvSpPr>
        <p:spPr>
          <a:xfrm>
            <a:off x="2095141" y="140296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0"/>
          <p:cNvSpPr/>
          <p:nvPr userDrawn="1"/>
        </p:nvSpPr>
        <p:spPr bwMode="auto">
          <a:xfrm>
            <a:off x="1841535" y="232274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9" name="文本框 18"/>
          <p:cNvSpPr txBox="1"/>
          <p:nvPr userDrawn="1"/>
        </p:nvSpPr>
        <p:spPr>
          <a:xfrm>
            <a:off x="2071646" y="227291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5"/>
          <p:cNvSpPr txBox="1"/>
          <p:nvPr/>
        </p:nvSpPr>
        <p:spPr>
          <a:xfrm>
            <a:off x="2646680" y="4010660"/>
            <a:ext cx="695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Combination of Rotation and Stratification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12707" t="12962" r="13022" b="14179"/>
          <a:stretch>
            <a:fillRect/>
          </a:stretch>
        </p:blipFill>
        <p:spPr>
          <a:xfrm>
            <a:off x="391795" y="1847849"/>
            <a:ext cx="4180205" cy="30797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572000" y="1846897"/>
            <a:ext cx="4225290" cy="308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64483" y="227562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56981" y="261948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68038" y="134394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60536" y="168780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711238" y="220550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Stratification Frequency</a:t>
            </a:r>
            <a:endParaRPr lang="zh-CN" altLang="en-US" sz="2000" dirty="0"/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5"/>
          <p:cNvSpPr txBox="1"/>
          <p:nvPr/>
        </p:nvSpPr>
        <p:spPr>
          <a:xfrm>
            <a:off x="2711238" y="122760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Introduction</a:t>
            </a:r>
            <a:endParaRPr lang="en-US" altLang="zh-CN" sz="2400" dirty="0"/>
          </a:p>
        </p:txBody>
      </p:sp>
      <p:sp>
        <p:nvSpPr>
          <p:cNvPr id="9" name="文本框 18"/>
          <p:cNvSpPr txBox="1"/>
          <p:nvPr userDrawn="1"/>
        </p:nvSpPr>
        <p:spPr>
          <a:xfrm>
            <a:off x="2072281" y="134390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5"/>
          <p:cNvSpPr txBox="1"/>
          <p:nvPr/>
        </p:nvSpPr>
        <p:spPr>
          <a:xfrm>
            <a:off x="2711238" y="30904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The Froude Number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25"/>
          <p:cNvSpPr txBox="1"/>
          <p:nvPr/>
        </p:nvSpPr>
        <p:spPr>
          <a:xfrm>
            <a:off x="2646680" y="4010660"/>
            <a:ext cx="695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Combination of Rotation and Stratification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7980" y="836295"/>
            <a:ext cx="5081270" cy="575881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Assumption：static equilibrium</a:t>
            </a:r>
          </a:p>
          <a:p>
            <a:pPr>
              <a:lnSpc>
                <a:spcPct val="100000"/>
              </a:lnSpc>
            </a:pP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	   （absence of horizontal forces）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sz="20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(</a:t>
            </a:r>
            <a:r>
              <a:rPr sz="2000" dirty="0">
                <a:latin typeface="Times New Roman Regular" panose="02020603050405020304" charset="0"/>
                <a:cs typeface="Times New Roman Regular" panose="02020603050405020304" charset="0"/>
              </a:rPr>
              <a:t>Archimedes’ buoyancy principle</a:t>
            </a: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)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sz="2000" dirty="0">
                <a:latin typeface="Times New Roman Regular" panose="02020603050405020304" charset="0"/>
                <a:cs typeface="Times New Roman Regular" panose="02020603050405020304" charset="0"/>
              </a:rPr>
              <a:t>            </a:t>
            </a: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(</a:t>
            </a:r>
            <a:r>
              <a:rPr sz="2000" dirty="0">
                <a:latin typeface="Times New Roman Regular" panose="02020603050405020304" charset="0"/>
                <a:cs typeface="Times New Roman Regular" panose="02020603050405020304" charset="0"/>
              </a:rPr>
              <a:t>Newton’s law</a:t>
            </a: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)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        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           (</a:t>
            </a:r>
            <a:r>
              <a:rPr sz="2000" dirty="0">
                <a:latin typeface="Times New Roman Regular" panose="02020603050405020304" charset="0"/>
                <a:cs typeface="Times New Roman Regular" panose="02020603050405020304" charset="0"/>
              </a:rPr>
              <a:t> Taylor expansion</a:t>
            </a: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)</a:t>
            </a:r>
            <a:endParaRPr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dirty="0">
                <a:latin typeface="Times New Roman Regular" panose="02020603050405020304" charset="0"/>
                <a:cs typeface="Times New Roman Regular" panose="02020603050405020304" charset="0"/>
              </a:rPr>
              <a:t>   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(</a:t>
            </a:r>
            <a:r>
              <a:rPr 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Boussinesq approximation)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45" y="1577975"/>
            <a:ext cx="3796665" cy="4276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919605"/>
            <a:ext cx="2329180" cy="356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75" y="2910205"/>
            <a:ext cx="3331845" cy="5962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4140835"/>
            <a:ext cx="2393950" cy="5962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905" y="5709920"/>
            <a:ext cx="2328545" cy="813435"/>
          </a:xfrm>
          <a:prstGeom prst="rect">
            <a:avLst/>
          </a:prstGeom>
        </p:spPr>
      </p:pic>
      <p:pic>
        <p:nvPicPr>
          <p:cNvPr id="3" name="334E55B0-647D-440b-865C-3EC943EB4CBC-3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750" y="5469890"/>
            <a:ext cx="1395730" cy="349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7980" y="836295"/>
            <a:ext cx="6549390" cy="581279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Assumption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:  The coefficient                is </a:t>
            </a:r>
            <a:r>
              <a:rPr sz="2000" dirty="0">
                <a:latin typeface="Times New Roman Regular" panose="02020603050405020304" charset="0"/>
                <a:cs typeface="Times New Roman Regular" panose="02020603050405020304" charset="0"/>
              </a:rPr>
              <a:t>positive</a:t>
            </a:r>
          </a:p>
          <a:p>
            <a:pPr>
              <a:lnSpc>
                <a:spcPct val="100000"/>
              </a:lnSpc>
            </a:pPr>
            <a:r>
              <a:rPr 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常系数齐次微分方程：</a:t>
            </a:r>
            <a:endParaRPr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N: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1.</a:t>
            </a:r>
            <a:r>
              <a:rPr lang="en-US" sz="1700" dirty="0">
                <a:latin typeface="Times New Roman Regular" panose="02020603050405020304" charset="0"/>
                <a:cs typeface="Times New Roman Regular" panose="02020603050405020304" charset="0"/>
              </a:rPr>
              <a:t>stratification frequency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2.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3.</a:t>
            </a:r>
            <a:r>
              <a:rPr lang="en-US" sz="1700" dirty="0">
                <a:latin typeface="Times New Roman Regular" panose="02020603050405020304" charset="0"/>
                <a:cs typeface="Times New Roman Regular" panose="02020603050405020304" charset="0"/>
              </a:rPr>
              <a:t>buoyancy </a:t>
            </a:r>
            <a:r>
              <a:rPr lang="en-US" sz="17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frequency</a:t>
            </a:r>
            <a:r>
              <a:rPr lang="en-US" sz="17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70" y="3604895"/>
            <a:ext cx="2016125" cy="3044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40" y="676910"/>
            <a:ext cx="2436495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945" y="676910"/>
            <a:ext cx="2599055" cy="2927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115" y="1988820"/>
            <a:ext cx="1554480" cy="614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385" y="1617345"/>
            <a:ext cx="692150" cy="492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559" y="6096001"/>
            <a:ext cx="1665703" cy="194968"/>
          </a:xfrm>
          <a:prstGeom prst="rect">
            <a:avLst/>
          </a:prstGeom>
        </p:spPr>
      </p:pic>
      <p:pic>
        <p:nvPicPr>
          <p:cNvPr id="16" name="334E55B0-647D-440b-865C-3EC943EB4CBC-1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695" y="2414905"/>
            <a:ext cx="2186305" cy="267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7980" y="836295"/>
            <a:ext cx="6549390" cy="58127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Assumption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:  The coefficient              is </a:t>
            </a: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 negative</a:t>
            </a:r>
          </a:p>
          <a:p>
            <a:pPr>
              <a:lnSpc>
                <a:spcPct val="100000"/>
              </a:lnSpc>
            </a:pPr>
            <a:r>
              <a:rPr 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常系数齐次微分方程：</a:t>
            </a: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exhibits exponential growth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Instability!!!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751205"/>
            <a:ext cx="2099310" cy="732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45" y="966470"/>
            <a:ext cx="2599055" cy="29279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120" y="1653540"/>
            <a:ext cx="680720" cy="492125"/>
          </a:xfrm>
          <a:prstGeom prst="rect">
            <a:avLst/>
          </a:prstGeom>
        </p:spPr>
      </p:pic>
      <p:pic>
        <p:nvPicPr>
          <p:cNvPr id="3" name="334E55B0-647D-440b-865C-3EC943EB4CBC-2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2510790"/>
            <a:ext cx="2621280" cy="321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050" y="2145665"/>
            <a:ext cx="1450975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0"/>
          <p:cNvSpPr/>
          <p:nvPr userDrawn="1"/>
        </p:nvSpPr>
        <p:spPr bwMode="auto">
          <a:xfrm>
            <a:off x="1841535" y="133354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224490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31699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35137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1677402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6468" y="218581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Stratification Frequency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258876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84568" y="313373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roude Number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11" name="文本框 25"/>
          <p:cNvSpPr txBox="1"/>
          <p:nvPr/>
        </p:nvSpPr>
        <p:spPr>
          <a:xfrm>
            <a:off x="2646680" y="4010660"/>
            <a:ext cx="695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Combination of Rotation and Stratification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2684568" y="128919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Introduction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9" y="1689556"/>
            <a:ext cx="4871466" cy="2533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119790" y="2083520"/>
                <a:ext cx="669992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90" y="2083520"/>
                <a:ext cx="669992" cy="518668"/>
              </a:xfrm>
              <a:prstGeom prst="rect">
                <a:avLst/>
              </a:prstGeom>
              <a:blipFill rotWithShape="1">
                <a:blip r:embed="rId3"/>
                <a:stretch>
                  <a:fillRect l="-44" t="-16" r="-23072" b="-1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067046" y="2894094"/>
                <a:ext cx="15651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46" y="2894094"/>
                <a:ext cx="1565172" cy="518604"/>
              </a:xfrm>
              <a:prstGeom prst="rect">
                <a:avLst/>
              </a:prstGeom>
              <a:blipFill rotWithShape="1">
                <a:blip r:embed="rId4"/>
                <a:stretch>
                  <a:fillRect l="-16" t="-77" r="-21290" b="-4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340791" y="4472230"/>
                <a:ext cx="4803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density variation due to stratification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91" y="4472230"/>
                <a:ext cx="480320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" t="-140" b="-636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127465" y="4383270"/>
                <a:ext cx="1638334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65" y="4383270"/>
                <a:ext cx="1638334" cy="616259"/>
              </a:xfrm>
              <a:prstGeom prst="rect">
                <a:avLst/>
              </a:prstGeom>
              <a:blipFill rotWithShape="1">
                <a:blip r:embed="rId6"/>
                <a:stretch>
                  <a:fillRect l="-13" t="-81" r="-19170" b="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438136" y="5090280"/>
                <a:ext cx="1141273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136" y="5090280"/>
                <a:ext cx="1141273" cy="604396"/>
              </a:xfrm>
              <a:prstGeom prst="rect">
                <a:avLst/>
              </a:prstGeom>
              <a:blipFill rotWithShape="1">
                <a:blip r:embed="rId7"/>
                <a:stretch>
                  <a:fillRect l="-33" t="-20" r="-23599" b="-9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65635" y="5060627"/>
                <a:ext cx="1393010" cy="57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35" y="5060627"/>
                <a:ext cx="1393010" cy="573042"/>
              </a:xfrm>
              <a:prstGeom prst="rect">
                <a:avLst/>
              </a:prstGeom>
              <a:blipFill rotWithShape="1">
                <a:blip r:embed="rId8"/>
                <a:stretch>
                  <a:fillRect l="-45" t="-54" r="-18157" b="-6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71118" y="5884262"/>
            <a:ext cx="263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hydrostatic balance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008772" y="5965099"/>
                <a:ext cx="2410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72" y="5965099"/>
                <a:ext cx="2410532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6" t="-196" r="-25148" b="-25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16816" y="1102936"/>
            <a:ext cx="279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roude Number</a:t>
            </a:r>
          </a:p>
        </p:txBody>
      </p:sp>
      <p:sp>
        <p:nvSpPr>
          <p:cNvPr id="24" name="箭头: 右 23"/>
          <p:cNvSpPr/>
          <p:nvPr/>
        </p:nvSpPr>
        <p:spPr>
          <a:xfrm>
            <a:off x="5662668" y="3084146"/>
            <a:ext cx="363046" cy="138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037F77-0F1B-461A-9730-9DBF57649E00}"/>
              </a:ext>
            </a:extLst>
          </p:cNvPr>
          <p:cNvCxnSpPr>
            <a:cxnSpLocks/>
          </p:cNvCxnSpPr>
          <p:nvPr/>
        </p:nvCxnSpPr>
        <p:spPr>
          <a:xfrm flipH="1">
            <a:off x="1391920" y="3124786"/>
            <a:ext cx="14528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13BC000-D666-4B95-BBF9-253DC22482A6}"/>
              </a:ext>
            </a:extLst>
          </p:cNvPr>
          <p:cNvCxnSpPr>
            <a:cxnSpLocks/>
          </p:cNvCxnSpPr>
          <p:nvPr/>
        </p:nvCxnSpPr>
        <p:spPr>
          <a:xfrm flipH="1">
            <a:off x="1056640" y="3653106"/>
            <a:ext cx="6299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2B368F-F68E-43AD-8201-92E6F50442BB}"/>
                  </a:ext>
                </a:extLst>
              </p:cNvPr>
              <p:cNvSpPr txBox="1"/>
              <p:nvPr/>
            </p:nvSpPr>
            <p:spPr>
              <a:xfrm>
                <a:off x="1005201" y="3304665"/>
                <a:ext cx="60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2B368F-F68E-43AD-8201-92E6F50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1" y="3304665"/>
                <a:ext cx="60759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65C64D7-79E5-4F05-91E3-210EA40AF85A}"/>
                  </a:ext>
                </a:extLst>
              </p:cNvPr>
              <p:cNvSpPr txBox="1"/>
              <p:nvPr/>
            </p:nvSpPr>
            <p:spPr>
              <a:xfrm>
                <a:off x="1278517" y="2784064"/>
                <a:ext cx="60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65C64D7-79E5-4F05-91E3-210EA40A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17" y="2784064"/>
                <a:ext cx="607593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CD1C5DF4-3F3B-4530-BF5A-1914B5E10F5D}"/>
              </a:ext>
            </a:extLst>
          </p:cNvPr>
          <p:cNvSpPr/>
          <p:nvPr/>
        </p:nvSpPr>
        <p:spPr>
          <a:xfrm>
            <a:off x="2381777" y="3008600"/>
            <a:ext cx="189014" cy="21404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6A825B-07A7-4882-B0EF-3FACB4AAE6B0}"/>
              </a:ext>
            </a:extLst>
          </p:cNvPr>
          <p:cNvCxnSpPr>
            <a:cxnSpLocks/>
          </p:cNvCxnSpPr>
          <p:nvPr/>
        </p:nvCxnSpPr>
        <p:spPr>
          <a:xfrm flipV="1">
            <a:off x="1448597" y="3198186"/>
            <a:ext cx="933180" cy="426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6003B3-8BD9-40FB-A967-F231896655EE}"/>
                  </a:ext>
                </a:extLst>
              </p:cNvPr>
              <p:cNvSpPr txBox="1"/>
              <p:nvPr/>
            </p:nvSpPr>
            <p:spPr>
              <a:xfrm>
                <a:off x="2201543" y="2904254"/>
                <a:ext cx="60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6003B3-8BD9-40FB-A967-F23189665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43" y="2904254"/>
                <a:ext cx="607593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YUNjbktIUXBLMDVlTWlwb0tIUXBQVEFnWEYwPSIsCiAgICJMYXRleEltZ0Jhc2U2NCIgOiAiaVZCT1J3MEtHZ29BQUFBTlNVaEVVZ0FBQXY0QUFBQmVCQU1BQUFDcHlBMU5BQUFBTUZCTVZFWC8vLzhBQUFBQUFBQUFBQUFBQUFBQUFBQUFBQUFBQUFBQUFBQUFBQUFBQUFBQUFBQUFBQUFBQUFBQUFBQUFBQUF2M2FCN0FBQUFEM1JTVGxNQUVESkVabmFKcTd2Tjc1a2lWTjJUQm9QK0FBQUFDWEJJV1hNQUFBN0VBQUFPeEFHVkt3NGJBQUFTTlVsRVFWUjRBZFZkWFlnc1J4WHUyWis3ZCsvK0VqVTNQdWpzWTh6TExpZ2lHSmpyaXlBKzdBVWhMOUhNK3BRSGtkbUlnc2FIM1R6b1F4QjNSUkFTaEZtaUVXN1V6Q3FvQ1FuT0NtSTBDbnRmSThpc3FJZy9aRGIrWmUvY1pNdXZxdXZuMUY5M3ozVHZ6elJodStyVXFWUG5PMTExNnRUcHZwTWtHZE5yOHNYTzZiZld4bFQ1OFZkN3FzTndEVDQ5L2tqR0VzRjgvL1FUdi90Z243RWJZNm4rMkN1OWVyb0NETk9NdlRuMlVNWVJ3SHpuQ2FIMkttT2I0NmovdU9zOGV5ZEZNTW5ZZjhZZFM0YitOZDIyckV1WG90QjdRNnF4eGRnbFU2MUMrOVRhSndlcHVIZXpyMVVvdDd5b25YMHA0NUN4bStYRlhWSUpWeGs3U2xYYllhZVhTY2NhRzJ5aytzeHFGUytUZmhYcGd0M3RYMExVQkVMdGxZcUVWaUVHK3Z3M2xYT0ZNZVdLcWhCOHVXUzBHUHUzMEFnbzJkb2wwZzNicnR5QXB4aDc2eElwVnEwcWZjYU9oY1JGMk44UnZmQW5oOENycjk0SUVNK0FOTS9ZU1NwMlFVMlI2a2E1VUdRVUJsQ3lEVUhBTHZjLzJvSnk5d2NPZ1ZjWHBWVUNUZFdTK3V6dFZDRG1mK29pcTVOL3NjZ0lEcHd1WlhEWDlMenNUSEEvcVBXL1FmcWZZZkhYcHpkUzZkQ3hZdjl6d2NpSTBSQmJ5Tk45Mnp0bTdxUWJBK0VXeFZkUGwxM1MyZFlSb3UxVk84SkZJTHZuQXc5OThlbTdMbzY2V3RzMUxJUVZxM1Uya3ZlYVlIKzArTTY4c3NUWS90Q0RoT0dtWWk0QzJRenNxK2U2UWROamJGdlVzTWs1am4zTDNRNVVyNTZNUzFSOXhQdHNSNmgwYW9LdVduL3cvTitlZXVyMTU5U1JKSlhjWk94ZzJERWljRk14WjQwc3BPdzFBZFpMcEd5cG9CTUsyKzdtaW53d3ZyQXIxZVREVm9WRzlHeUZrRk5lYVVnbWgrNHdiOW42U2ptVUNGekJkZWJJSEYxRWRmS2hSekhmdkgyTXFVTXZGdm1SMWE4UlQ3cjA1Y0hJNGgrNk12MlpuMzJkbTlzODl0ckRnc0R1Zk5tc2lTUkIrTE0zdFBBSVhDSG56Skh4VWQ3NVF2L1dWMWJFZU9vUDVzU2VLc3U3eVMwMm5OY2N0WTYzVm5UZlEyZW4wQTFERjVxd3YrWDJYZ0hoeDdhWVF6WTRzQ25GYWdHNG91TzVJTHNmRXh2LzNhQ3FRcUZOV2tkNVRqK1NMaHRZYmJOczE2clR5clN6VkdqYmNPVXV6RzA3OXgzMmpDT2lQV0wwSDRBckpKOEhzdXZzOUNOSjdUVjJaNFdBcVR0VEhFM1E4V2JLMFZIWkZ0bGgzVFpMY3Azc2swa250aldUMFFvVit6K0gvZmNwYTg4WmwwK1JOY3BRdUJ5QUsvcWVBN0w1VG1yVzMxdHZMbnB1aEprazJBT1hoVkxJZGxrNXJwcTc1L1ZsbWtKQ1dCSDNzbjlxN0Erdy96RVYwM0QzbHFhM0lDaDdSamtBbDNPZkI3SUg1TkZkUFlkVXk2Nlg0RWxheXN6SXZsblRjTVorSEFuQ1UvSjhGak9jVTRaRnZLWUZ0b3lnd05wbzFwMFFZWXFOZXR3THdPVUtuQU95bXB6K2ZIN0xIQW9mdVc5dmRaelVWaEVSenNFSG5LQ3VWZnR4Sk9ZMUFlZFlvR0pWRi92KzhRTzdIcXpObldJR3FBZ3M1ZWp1MnB6cjBURFk1dk5yQWJpY3FUUXlmeVNYTXN2dVNCSlNKeXVxRlNkY2QyMkR0SmsyMTFVYVFuTHZPTkVud2xPNlB2cjJacTJHTVBlSlFtWmJ2SnZVR1ZFUi9mczNqUkNVcHJ5a29OV2NVUW5BRmR4bGtXVU1xWnFhSnFidUdFOEJGK0ttRVJGYXI2U2QxdTIyQ2VXWGxFaHNGTGRWR2ZlbTJyWUp6U291RkFxUjZtL0RIZWc1d0FYVWxFSlMydnFJbXk5Zm96WWtLYkEwTWlrbjY5WXg0SnZHVXlDUU9IWjZYZFVMWmNjOEo4NXoxZFc5cVRicVZFTGRPMGs0a3FmeUdBUi83NDJFbjNuSnpySmd2NE9ZWXY5MEJCZXVCdUR5dnFXUjVTdUF2VlF2WWh4ZVZBZThZTmxXWlhsZjBrL0hudDd3Q2tjMnEvTnllRVozdE5sMHJaajl1eGlsYjcxM21EdlJJbmloZWJMTWIxTXY4Ny9EWFFHNFhFQnBaUGxhSUtoZlVWelFZazJXNitTeFNGSlBtWG1CbmFvZTR0NWtHMVk5WWJaRG10UUx4MmJUdFdMMjcrOG55VHErOE5UZGtrVnJpNXFXMjlPaUV4UVovbmdwQUpjemwwWVdIMUcxTkVpY2lWVzRLZWs5OGxna2FVdWxtR2ZzSUJDVDhrQkpFM2NjRDBnZ0JaSVRMbG5NdkZMSS9qVytwMkJuSjF0TDNkcWltdktjdDNUc0RaQkxDTURsZlVvanl4MDQyU0tURXdHUTByMUxIb3NVMGxFejc1cnRyaWVJQk1FS01jUkpnN1RqTGhCSHJVTDJSL2d2VWlCazcra3BiYm04YVRVOVZuY2Q4UVdxQWJqb1ZSNVovdEEwelk4b1FCMXYrcTVSb1l6S0k2emE1cHpURFhJME8vd0hjVjE1cm9nNmhleC9oVHM5L2diYVRQcnVOaEhZVktuUjFpYWhGaXo2Y0huSDhzaHloNGZKNzJvbU9BNzVmaEh4c0xLMmFyMmlKM1hMRHZlWFRBQ2I4bUpMMlZlOXhQMlEyTXhxa0pWQzlwOFZldTVRZlduNFB6MDRTS1c5dzhRVG9iR0N0QUJjemxjZVdYQTBTa1Q0WXd3Tk5hU1BRYUNucHBQaVh0Ukc3WnNueGhzYjJtbEoxbFhxb3psdDBUdkxTVTU1SzJUL3V0aFQ0S2oxMDYvcGFBRnltdXc1Zm5YUXZtWkxWN1hKbjZpU2R3L0E1VHpsa1hranVRU2tFa2dRb2NIaHNSdzdySFcxeTlaVUdrSXl0SWhIRnFTbU1WSEtNdVBuTWl6aGhlemZFSHNLMXBhZTN6VDhoOEw2T3JDRTY0cmpOalVkaFFCYzNsd2VHUjBrV0VaQVFXSVZRRWduRHg3TExrNkZML1NmLzd6cU52MVhWWHBrVTVYRXZXMXZCM3k3dGVOVC9sTEs2dUZXQ3RtL2RjUzdZVy9YbThtY1NweUEzdExXajQ2MTdzNFRMaSs5QW5CNVEzbGtVbjc4ZG1nNUdxemVEY0ZiNTRWZmRkanpqRDBiNzV5MlVHL3pPREdEZVRXQ2ZXVWxTMG9oKzdmM3VRaTRTTzBaRjQzbnhBajZjaDYrSGpqRC92VXczUExJOU9DeFFvUEdFL3g0bWM1dGtOZW0yUGRXa29XT1BoSkVSTUIzcnVnbWJRUVV5QWJDVkd5b0dhMUNJZnZMdUgvTHZJT3NteEVRUnVncjlnK1FlbXpiR3BWVUdrRzRGU0FqWTRTTDY5WnJkdGgvVy9DMUdLdHRmWmNYVjhuK0xKcmNQL0NkaHZUUmwxNTY2VVdFS0xqOTlMWWg5N01mWWhIN1Q4cHRkeFYyUGtnbFcrRy9HU3hXYXVnQXd1TUl3NjBBbVRlU1MyaTY5ajhTSEcxMlovWmttUmZkWEw5b3BuK3V1dDdlQy84VEhQTDJhQmUzWE1UK0l2eEhSK2lqOXB2dXJpc29zMzZvK3ZsY1liZ1ZJUE9IY2loZDEvNTduQUZlOXU1TzZvbXdkKzQ3ZmV6cU5UZTRXZko3ZEwxb3lwSlJ4UDVwK0M4K01GRVBzNzloU2NtcjFLTk9NQUszQW1SNU9tRm1zcmNNVTF1R25mQjhBK2xHVVR3eURJSFNFam5BaVdaNGlOc09YNU1PNHJTaFdzVCtTK3BrM2xHSGRDdjg5NFVTeWlNLzRwV2xWSzJQUFVaYTBtSUU3c2pJN25sLzdIclFIWHNuYUg4ZVRSK2xySWdzanQxT1Z2MlFIaUI0UzlNTi81T2tSemRqcTdlb0ZMRi9RMDJUbG5vSFNjTi9YeWFoTExEQkdxclhSR3g5bjd0YzBSS0JPeW95dk5HTlhqZUpYcnpvMlYrY2NyaVRQVWc1TVRjRUthMEYvalowemtnMmV1RS8zOFRWN0EwSUtEYi9XM3V5NnlGMFcrRmxHdjdMdHZBTmFWMGVxYzV5U0pPd2pjY1ZnVHNxTXBnc2VtMDdnOFAreEx4dFdWc3lwMkw0ZjhMZzlPYlZkWGR1MHd5TjVEL01EcUtLelAvMnBwU0Y3VDJOcGtqNEw1c2lOMjZQYi9PWFdjdmluT2JIcHhHNEl5T2pweUQ3U1p6eWhVZ3ZaZkdVcG1vTjdYNzQydHlqSGJ4eXkwbXV3V0dSRTNYS3ZxVHllbDV2UVNoaWY3MTVjbXVLR1VIQy83QllUYjBmWFc0Z201a2t2OEhHZGx2VFZTRUN0d0prYW9Ub3ZXMU5iOVNFbTIycFBBVC9BaVorYkJkU3U4N2U2bVgvd2JYa1piTXRoUXJZZjFMNVEvRU9VcVNzaGdqLzhRRGVUSzRNZUNMazlJWTF0S2hFNEZhQXpCL0xvU2lMcDJUMU5CQVBLejY4azFRclg1SHMrNWJqbndMaGZ3WDJoL0hVMVpSWjJtSEMvMWNZZTJiNkRxSzlVMy8yOHp4UEVHNEZ5SlRPMGZ1T0cvK0lwVTJTMG5XVGJ3d0xjYlgwc3Yvb3R1U2UwV3hSQmViL3JQSGEwRWhFa2tPRi83OWw3Rk1uRDRUTmovZWpPcE5FNFZhQXpNWVpxQVh0RHhlclV5dnJOTDBURUlBSXl0NmZWLzN3SDZHZm1iNVNCbzJSUDh5K1F3TG1CME9qNlBCZnY0TXNIdjRMZWZleXdZRGRjYmMvMFJTRE95S3lrUHBSbW0zL2ZocnNZODg5VmoyMkF2R2FhaFAzdHVFVjlhWWYvZ2ZzUDB5TXpNWHE4SisvbFJWcnRuRDRMN1JLa25zN0VmTmIyWDhLZHpSa2NyaUNONHduZHR5VVhkb2Y4ZkN1NnQ4Sm5GZFVtN2k3V2diQ2Y3d0FjNE51SHNYRXJtMUxmbHJSNFQrcWJSSGhGZzcvcGJTSkhmYkRnR0NRWW5CSFF4WWVJMGJ0dXZsblB2R1hHTnVRSFREWk1vOU8zQnA2cllnK29YK0FGZkEvUThUSVhLd08vMUh1NGNFdEo0WERmNkZWTW9tVnp2NmNscDIvTWJnakluT2taMWVicnYyUHdOOHc0U2RjRVZrZklWbU9sOFFYQ2w3NEQvOFRleWtpSkJiWWYzWDRqdzdwTzhqaTRUOGZZN0xOL25MU1pTS2xMc1lrZjJKd0swQkdSZ2tYMTEzN2M4ZlRNdTRDV0kvQ1BSWFZpUktDNStYUzlpZmh2MHJYOU94bHA5UUozeGZhN083VUhTUWZubDMyR1dKd0swRG1EK1pROE94MXFKTWtuVFRZSi9Id2FsNzRpWmphaW45d1hqdHl4cWpnL0VYQ2YvVU9jcGp3ZjZHUEZOejBhWElmSWszL0FjVGdWb0RNczRSTGdIMkp1MkNwNHlmeGNGY240dHllcXQ2MUhWUW8vTWVHY3FMWVEvZDgvMFBDZndqWTR1OGdod2ovcC9xTVBTSHlEMDFzM2Q0RGlNR3RBRmtJclVWYnN2WlgyUDgyZkNWWkV3amFMSDYvMHFJTEtFa09BK0UvdmlNMnh5ZGZRb0g4UHduLzBiOEJQWDhSKzh6SGwxOXJpM1RpREdLd0NUd0pNdDhFYnhUdXlNZ215R25HTG5wbkc4UmU1dnNmdkFmaWFSWVMva00zMCt3ajQ1U2VEV2c5dEdCSzV6OVhyU0FBNFN6N3JCdlJoclhqVk9BNVhaSDVaN2hIOXlnWWhUc3FzbUhPTmhoY243M0Z5UWI2a25nWXFYUHUzUmNldzUvSTVlVDJ0eFMraHdtL2wwa25iU2ptKzUvbUh1MkJQWjU5UDI5ZG1nN0lDTzZqdGloZUc2eDdvVmdVN3FqSU1HbWoxN1pSUzVUdzRZWnhEYWh3VlBCSkc1SU4zbndieGF4UDZ1dmtBWUsxSStWTjBHbFcrdjJYZkJrdHRVTENoazRiUlkzZGEzMXg4Rm9TSG11K1RlSU4wU01LZDJSa1E1eHQ0SExNUk1KRTRkNm1ZVnc0aWpkQVdkM0RuOGhsdnlWRitKK2UxNjZhWmNWZlNWcit3NVdVUC85cCtJL2VYZGpmTmFNcmxOVG5SWGtwRlpKV1NHc1ViZ1hJeURDUllsdjVDN1REMjNBN3RVd0daeXN0ZHZuNmpWeUw1QUdLZjhpV212cVFXcnpybkpFZFVibjJuK0RiRXJrT1lmOWpVaTlVUE5RZmp0cnNVYmdWSUxOSEN0V2F4dGc4VGJNTG5yWnhrZkpqczg1S3FHdEt1MG9lb0hpRWU0SytSUi9aVHVCTVFDVG0ydDhLLzlHUnY0UGttZzUxdWYrV1YzV093cTBBbVJvamZxOGJaOE1kL3cxd21oZTRNcGt3bVpVOWdOTmFOdUpobVUxZW02QkViQXIwYVJodVdjcTF2L3N6ZnZ4end3MVBUQTZoRVhtUkZJVmJBYkljbGRBTW55TU14amtid3BUWXZ0K1cvVkE4Um5FMkt3V0hETjJLWk9lczBqQ3pOR3pGSm5QYnNQaWxYUHV2MHMyRTkrK1lESlV2TGtLSmZIOGJoMXNCc29ncWhJd3B6azBzcmkyeC9TSWtWUmtGekxNanRQVDJSSFBrVDdwb1pDUGk2NXU4Mk5vbDNBQnlRS3BlTWRmKzdidE9uNmJKVURrdDhXb3o3QVF6NEpaSEZ0ZEd0N1IwZ2huVDlBaGtUR0YrNHhmbXhqWnUvVFZlaVYwN1pnR0o3L081L1JjR0I0Ujl5dG9pU0lNczV0bi9QalpZdG52VnJVM2Zib3ZWZWdLTDE1b0J0end5YnpTZnNLakJZZTV5UTJNWDJGZHNvamhuVGdpS1R1OHR0bWVxV0U0YnFEV3M2SENHbkRFTXF5bmwyUDlkOERiZk5OeThOR01mT3V6R1NHM3Uxa0dvSlFOdWVXU2hBUjBhZm5abU15VTEwbHpES3ZIV0xUNW5XdGsvSWRrUVFhdVN1c1VEazJuYjMxL1RTMHh4MmZjcys4OC8raVEyVzhadWZlR0FkSm9ZSnZ3bi9RTEZETGpsa1FYRzgwanFDMzk0YVRIdjEwbEFzd2pidnU5MDJldERDZVozQ1RqMXZkaTgzOU0yLy9hRjAxYjFoc0pyL3BWbGZ5eEtlUW5sVk9mMnNTcVZ2V2ZBTFkrc2lISVRNanJzeVRYZElONmkxbVo5bHBIODRmSnQ3MUxiWWMrNU9kNW1UckNlWmY4cmpQL001K3QvN3d6V0tKZ0hyS2RCVzRZdFo4QXRqNnlRTXRmWjRKTko4aHFUQ0tlZjJ6RGRGcDRjZk03VWdxVkplM2VkZkp6OTQ4Qm0zSEhTQjNacmtmeWIyNlBDZWdiYzhzaUs2ZmtoSkdnN2JIQ3pHTGZIMWNsSnhTT3VXdlk2VVVMVy9LZDg1MTR1amF5Z3hyLzhVdWZXVjYzMVhiQ2pZR3VwRFR6U2FacTU0YnZEZUdudFh4cVpBL1JzcW5Wemdnc09zT2g4SWUweFhWcjdsMGJtUVQwTFF0N3ZLeDNtYkw5NC8zSjBGbnFWbDFrYVdYa1ZDa2lZenptTWRuUDJCeHl6ZHdzTWN3RXNwWkdkajg1ZG1vSHpocXl4RTQvbUVKNis3UkF1UzdVMHNuTUJVZzluVnVUWVYvTGMvN25vT05vZzQ0RXMyOEwxblBCb05NdWNUNjh4UWRiUHl0QTVQOWQwUG9hcmFwVHhRTmJJMkdIbmM1SnZWVm5xYk9TTUI3STVtb0oyREpIMUMvb082eVdzamdreTV5ZkpxQ0hYM1hjbnRQSHlsOGNEV2Z4L01sS3JMbE4vSVE5clBKQXRSUDgzWDFjalg5MWNpREZIR0hSTWtEWE5WM1EyeUc1TzdzM212b1MxOFVBVys5OThUV2NlelM2aHVUMlZ4Z1JaeS8xRUp3WFN5em9aZUZndkpXRThrT21mWDdac09HRStwYkRvNDFRWkUyUTk4N3ZNeHJwMStobWNJWTlYYVR5UXpiOGNzT3IxZ3dCeDNFam5pK3ovYU9KZGkxbVZXTTRBQUFBQVNVVk9SSzVDWUlJPSIKfQo="/>
    </extobj>
    <extobj name="334E55B0-647D-440b-865C-3EC943EB4CBC-2">
      <extobjdata type="334E55B0-647D-440b-865C-3EC943EB4CBC" data="ewogICAiSW1nU2V0dGluZ0pzb24iIDogIntcImRwaVwiOlwiNjAwXCIsXCJmb3JtYXRcIjpcIlBOR1wiLFwidHJhbnNwYXJlbnRcIjp0cnVlLFwiYXV0b1wiOnRydWV9IiwKICAgIkxhdGV4IiA6ICJYRnNnYUNjbktIUXBMVTVlTWlwb0tIUXBQVEFnWEYwPSIsCiAgICJMYXRleEltZ0Jhc2U2NCIgOiAiaVZCT1J3MEtHZ29BQUFBTlNVaEVVZ0FBQXY0QUFBQmVCQU1BQUFDcHlBMU5BQUFBTUZCTVZFWC8vLzhBQUFBQUFBQUFBQUFBQUFBQUFBQUFBQUFBQUFBQUFBQUFBQUFBQUFBQUFBQUFBQUFBQUFBQUFBQUFBQUF2M2FCN0FBQUFEM1JTVGxNQUVESkVabmFKcTd2Tjc1a2lWTjJUQm9QK0FBQUFDWEJJV1hNQUFBN0VBQUFPeEFHVkt3NGJBQUFSUkVsRVFWUjRBZFZkWFlnc1J4WHUyWis3ZCsvK3pCSTFOejdvakcrYWwxbUlpQStCV1Y4RW4rYUNrSmRvWm4zS2craHNSRUhqdzJ3ZTlDR0lzeUlJRVdHV1lJUjcxY3dxcUFrSnpnaGlOQXA3WHlQSXJLaUlQMlEyL21WM2JqTGxWOVZWWGFlcXEzcTdaM2Q3cDV0d3UzNU9uVDdmNmFwelRwM3FuUVJCUWEvNUYzdVRiMjBXVlBqaWk3M1FZN2pHbnlvK2trSWlXQjFOUHY2N0Q0MFkyeXFrK0lVWHVqYXBBc01pWTI4V0hrb1JBYXoybmhKaTF4amJLYUw4UlpkNStUUkVNTS9ZZjRxT0pVSCtVdFMzRVpWbW9qQjhRNHJSWm16R1JMdEEvWlM2SjRPUTNidloxeTZRNy9sWmRRNGtqMFBHYnAyZjNZeHl1TTdZVVNoYWgwMW1TY1lTRzIrSDhpeEhJczZTZkJja0M3emJ2d1NyT1lUYTFRdGllaEZzSU05L1F6N1hHRk9tNkNJWXp4YVBGbVAvRmhJQkpkdWNJZG5nZHFVRFhtRHNyUmtTN0dKRkdURjJMRGl1US84VzY3VS9XUTI4K3VxV28vRVNtbFlaT3duWnJxa3BjbkZQdVZKa0ZBWlFzbTNSQUMvM1A5cURjdjhIVmdPdnJrdXRPTG91dG1uRTNnNFpZdjZISnZMaStGOHRNb0lEdTBzWjNEVmpWbmJKNlE5S28yK1E4WmRZL1BWa0srUU9HUy9ZL2x3eE1xSTB4Qlp5ZDkrTmJUTTdvV01nMUtMNDZtVERicnJjT2tLMC9ZdDl3bFVndSsrRGozengyL2RzSEJXMXRrdFlDRldqZDltVDk1cGpmelRvTHIxU1p1d2c4MFBjY0VNMlY0RnNDZnFONXJwR00yUnNWOVRnNUN6RDNyYmRnUm8xbEhHSnFrOTVYKzRKa1NZNjZDcU54cy8vN1psblhyK2p0aVFoNXlaamc2elA4TUFOMlZ3Mk1wZXdOd1RZV0NLbHJZSk9DR3lhbTJ2eXhjU1pYYnVZZkZoTlNFVDNWZ2c1NVJXR1pQTFJQUlpidG5HaHJCWVBYRUYxNmNnc1dVUjEvcEhITWQ5aWZveXBUUzhXK1pFeHJ1NVB1b3preHNpZ3oxeFovUFRQdnM3VnJWOTc2VkhSd0U2L3JOZEVFQ0Q4MmMvTTNBTlg4TGwwWlB3cDczeGhkUHNyVmZFODlRL214TDRxeTd2T0xkYXRZNDVTTDdaV29yR0hscWVJT2pJWG10Qy9ZZlplUWNPUFRUYUhiRHd3VzlMVkhIREZ3RnlRdlI4VEcvOXRVVkVoMEE2dG83d1N2WkkrR3h0OXkyelBxTlBLb3JWVWFGKzJjaC9xTm8xN2h6MXJzZWhPR2YwNzRBck9lU0M3eVNZZkNVcXZzZE1xQVZPeHBqaTZJT090a0tLbnNpMXlRTU5VUzNDVCtNbWc1M1BONUdtcGlxT2ZRLzhIbEhSb1BaZFBrVTFLa0xyc2dDdkc1b0JzdFJlcTlmZkd5Y1hRampDREFENXdRd2lGYkplUjR5clpQbThrMHhRU1FsWGN6L3RQaWYwQitqK21iT3EyYjJuR0ZnUWxUeWc3NEhMcVBKQTlLTGZ1NmoyRVV2WmpDWjZncGRTTTdKc3hEWmZNMXhFZ1BDWHZaejNCT0NWb0pOYTF4allRRkJpT3BtR0ZDQXRzMnUyZUF5NFhJQWRrSlRuOStmeVdPUlQrNUpIcDZuaFRWMFZFMkFjUGVJTzZhdWJyQ1BReEFhZFlvMnpWa0NudUt4UE1BQldCaGVQN2V5YWZoamNNTnVuaU5RZGNUcFFEc21WMktzVkI2cVFxaTFoNGxvbm5hMUY1NUlwS1EwanFqaFY5SWp5bDYyTmtPbXYxaUt6MzlYdEJoUkVSTVg1MHkyQ3lFRXNLR3QwSkZRZGNRWjBEc3FhT3FYdmFVc0NFMkdsRWhOYlZFRUxEN0p0VGRra0JoS080cThxNE41WGJKbTFURkN0dnd4eEVjNEF6S0NtQkpMZkdsTTZYcjFFVGttU1lCN0tlamcrYjJsSWdrRGlXUXFqYjlXaWhkUFI3NHAzWGJkbWJ5bEdIUXl1eG5ZUmltZWsrZkNQZ2UxN2lXZGJNTTRnRjlzOU1EQW14QXk3dnpRRVpmR20waUxGNVVUTGhnR1ZYbGVXOUhMMGRjM3JES2h5WnBOYmg4RkkwMENUTFdPdmpLU1BqM0dIbHhHRFJQTm5nOVlXWGpkWlVGUWRjUGk0SFpBanFxMHBFU0xFcHl4WHlXbVRUVUtsNWpVM1VDSEZ2c20yakhqRFRJTTFIQzhja3kxZ2JIUVJCQTE5NDZtSHJSdmk1S04zVHVoVVVhWHAveVFHWEUrZUFyRTdpVEt6Q0hTbmprTHdXMmRSV0tlWWxNd2pFcEJ4SWt2Q0c3UUVKcE5CbWhVc0djZXBLaWZzVWVIYmlXaXFHaTJyS2ZWNzVPRFhQaU5BQmwvZmxnS3hOSmljQ0lDVjduN3dXS1dWUHpid2JwajJmSXh3RUtkZ1FJNDJtanIxQUpNZE1ONFQvSWdWQ2ZNOVFTY3NaTGFycFVkdkx4RmNRTytDaVBROWtOTTJQS0VCdGIwYTJVaUdNeWlQVVRIV3VSQjBTdHhuK283R2hMSmNrbU9wMmpSczlmZ0t0SjMxL2wzQnFxdFJvYTRlMHBpekc0ZktCT1NDRHluVytISVpEbmk4aUhsYmFWZ2l1UlpPNlpZYjdaUjNBaHJSd0tRZHFsTGdmRXAwWkhWa3F5MExPRHBXWGh2K0w0MEhJN1IwNm5rak4zZ0dYajgwQkdjSWZyV2lJSVcwTUFqMDFuUlNJOVVpcEkvM0dlR2M5TWxxU3RFWnRORzliaiszbEpHV1dXMFg0RkJqcTZPMlhvbWdCZkpyc0RyOTY2TjkwczUzL2lic2RyUTY0bkRZSFpFZ2xrQ0FpQW9mWGNteEpXMUZldHFUU0VKS2dSU3l5YUdwcUZZVWtTL0ZjaHNVOFJiVXVmQXJXVmpTL2FmZ1BnYU5yNE9abW1VMUs1SURMdTNOQWhvQ0N4Q3FBRUU0ZXZKWTk3QXBmR0QzL2VTWG40bDlWNmJFZFZSTDNydWtPdUxzMTQxTitLR1dNbUtyU091TEQ0TnNqWjdLaUVpZG9iMFhhOXo2clljOFR6aSs4SEhCNVJ3N0lEZzFEZzlXN0xTU3E4TUt2ZXV4NXhwNFREUW4vVUd2ekpGR0RQaHFCWDZrbU1FalgxVDNnZERDUmtXVmMxNVlUVDRndTYrVkgzQlAwWDNIRHpRRlpuY1lUZkhzWnptMDBieTZ3NzFXRHRWNjBKWWlBbUFYWXptclVFaWtCQmVKQW1Jb05JOExzQlJuM3QvVVpaRVUvQVdGRWRQbitBR25JZG4xUHJUdmg1b0dzWVJ5elEvK2hqQzNHU3UzdmNuRnJ4RDg3eFlmdDFPMGZmZW1sbDE1RWlJTGJUKy9xNXRGWkwxR1Qra3J6MHUzV29PZEJTR1NFLzc1eHVyMGVCUkM2VFpiY2NQTkExclQxZnlSRTZyTFQ1Wk1OWHJSei9hS2IvblBkdHZheDhEOEkydWFPalE1UFd4YmhQNGdoai9JMy9iMjBnd1hkb1JvWEgrV0dtd2V5dnEzL2ZTNGRyT3k5VG1pSjREc1A0Z0tUbGh0MmNGT09qK2pIb2luQ0lGMHhEUC9GQnlicVpZNjIwdzJWVkJXdkVmVEF6UU5aMjlCL1Y0YWRzSHhqYVVaUlBFcUVXU1liT0VFSUMzSFhHdEZrYjFrdG1hdGx0VFB2cVUyNkVmNG44bnZzUjd5N0hJcjFzU2RpdEI2NFV5Tzc3eUhmOWJEOTdJNVQvenlhUGdwSkVWa2MyNE9NK2lIZFFQQ2VwaDMrQjhHUU9tTmpkT3BLWGIzQmxqcURwT0YvSXBzMU50NEV3UTBSV3o5Z0wxZjBlT0JPaXd3bnV0N3JsaVZwVFA5aWw4T043Q0NreE53UVRkWTRYYTFIT1NQWkZndi91Uk5YczFlUHkxaHE3Y3NCaDVDdHlzczAvSmQ5N2h2U3VqeFNYZWFRNXFHYkdKVUg3clRJb0RMdnRXczlIUG9uNnUzS1dsbnZpbUgvQ1lFMW1sY2I5dHltR1JwSmYzaFdFT1hnYXpWMWQyUUQzSHNZVFpIdzM2SzFxbHdmMytHSFdSdGlueGFQVHoxd3AwWkdkMEhtbTVqd2hVZ3ZwZkd3VGRYcWtmbmhhM09mRG9pVlcxWnlEUWFMN0toRDhyTEs2OFZHcDI2SW5DZlhwcGdSSlB3L2c4djdNV1FMMmN3ZytBMGMyOTBZdFFkdUhzaTZ4dlJHVFpqWmxzcEQ4QzlnL050MkFhUnYrZFpZOWg5VTVWZzJPNmFETXhybWxUMFVaNUFpWlpVaC9NY0xlRE80TnVhSmtNbFcvRWtldUhrZ1V4b1BoVkp2QS9Hd2toSm5rbXJscXliejNyYnNreVA4dndEOVEzbnFhc29zYlpidy94WEdubDA4eFQ1a0VwLzlQTS9qaEpzSHNvNGQvNGlsVFpMU0ZaMXZWQW93NzdhVXNldy95TXYySHMxa2thSzJySzAySkJLUlpLYncvN2VNZmZMa1FiZjZjVDRhWlpJbzNEeVFPZlVQRXh1bFZobzB2ZU5TVk1lYS83VjQrSS9RVDA5ZnhXUFZFeU8vVHhFWTl5ajhqODRnMDRmL2d0SDliRHhtcDdiN0UxMCt1Tk1pTXdRL28yTHFmeFFHKy9DNXgycGMyeEd2cVQ1eDcycGFVVy9HdzMrbi92RXM5K1hVVVJUKzgxTlpzV1pUaC85UzJ2dDdIdlh6RU1NSmQxcGtobnJPcUxRTit5UDFqM2g0VDQzck9mWXJxay9jYlNrZDRUOE93T0pCdDF2NWFMMWxzSmVWS1B4SHZTc2kzTlRoditRdzEyRS9kSEVXS1NVbjNHbVJ1Wi9pYnUzYitXYytFOHFNYlV0eVRMWXp0azYybEs0L3dITFpuODk2WHNEdGdYeTBjWXZDZjdRT01YSWpTQjMraDN6bU94ajFaNE9ucXZqZ1RvdE04VTF6YjlyNlA4S291ZzQvc1RaRlJPcm5aVmxKZktFUUMvOWhmM3lISW42K1prOFUvcU01UElOTUgvNXpUdk5kOXBlVFBoTXBkWk96SDI0ZXlCcTIvdmxLYkdsekFheEh0cnhtM1lvU25QdmxjK3VmaFA4cVhUUGtLelh0dGRabDl4Wk9rWHg0YmlNK3hBYzNEMlNZNmxHb0V3UzlNTmduOFhETlk0ODFDa3RLN05lT2RLY3NuWHYvUmNKL2RRYVpKZnhmR3lFRnR6Z0pIa0NrR1g4QlByaDVJSU4raWJtQWlkeUd5a2c4M0k4U2NUR2x5b2ErYWFCYzRUOGN5b2x2ZUxwMkV2NWpRSnVmUVdZSS94ZEdqRDBsOGc5TnVPN1lDL0RCelFOWjJmQ3YwUDlkODJzWUJHMW5hS2hGRjFBUUhEckNmM3hIckxkUFo3QnpkNVB3SHdSMXlQa0wzMmMrY1FhbHJrZ25MaUVHbThPYklQTk4wTkx3MzRBN05iSTV6OWJtb1ljZXRxVkRxS20vLzhFNUVFK3prSGdZc3VsdWUyeFlINXFBR3E0RmMrNzhaODBJQWhET3NzL0VJMXEzZkFMUHBDcnp6ekNQOWxiUUMzZGFaRm55LzNoNHRQY1dPeHVBSU9FL1V1YzhJYkgyaEE5YkxMZmZWdmdlSlVOaW1YVFNsNnJZM0tkazhQSHMrMmV0U3owQUdjRUQxTmJGc1VFakZvcDU0VnFuRnFtUllkSjZyMTB0bGlqaHd3MXRHbERocUdDVHRpVVpyUGt1aWttZjFGZklDd1JwVC9LYm85UHMzT2RmOGpCYVNnVUhSYWVOYXZYZFN5T3g4U29MaTdYYUpmR0dHT0dGT3pXeURQbC9tQnc5a1RCUnVMV3BheE9PNGhaYWF2djR4M09acDZRSS84UDkyblc5clBpUnBHRS9QSndTbW1uNEQ3SSs5RytyTVdIMHF1Z3JoMHpDQ3FIMndzMEZXVmZaQzBnRWE4UDExTklabkhaWTdQUDE2N25XeVFzVWY4Z1dxdnFRYXJ5dkV5d2VMc25OYzl3dGtlc1ErajhtOVZURlEzZG13dzgzRDJTWW12TERKbUNBWDl2RHJhdE5wUHpZckZmMUk3eE9YcUI0aGZ1Q3RrMWZXY2V4Si9CempQY1k0VCs2K1Jra2x6VFRaZjh0cnhyc2hac0hNb1NHK21zUldNSXRTS1VQY0dVeVlUNHBld0NqdGFHZ0NNM3M4Tm9jYllSVG9HOURVNmN0MlQvanh6ODMzRTQ3V05IVlBRZEpYcmg1SU9NMlJ5aU1TMWtYcW9UN2ZsdktqT0l4aXN0SktUaGs2S3FTbkpOS3hTelRzQlZPNXE0bW1hSlVvODZFaisvcERGVnFkcDd2Yi8xdzgwREcvNktIcTFoY2JlRitFWktLUXpBMFlaNGQ0VGJjeHovZUsxdzBzaHZ4OVMxZWJPMFJlZ0Faa0dyMll2ZWVOYWFwTTFSV2o3L2FkQnZCQkxnNUlPUGVWczF1VE5NamlJOHB6Ry84d3R6WXhXMjB5U3UrcTZNWGtQZytuK3QvYlR3ZzVBdUdpeUFkS1lzUHNQR0dTVm94bkw3WjU2c05CWlpZYndMY3kwY0dhZFlqY0ppN1hOSHdBZ2RLU2xGYzBUc0UxVTd2TGJhdnExaE8yNmpWamVod2lld3hOR25xMHJ0Z2JiNXBVaStabXc2ejAxTmJjWjhzSk1DOWRHUmNVdnpzekU0b2NUM01OZFNJdFc3eE9kTksvZ25KdWdoYVF4WThON2JIVjhGZFZlZjNHOUVTbzYzcHlxdVBQdzFueTlqdEx3eklnTGtzNFQ4WjV5Z213TDFjWkVvVzlZVS9yTFNZOXcwUzBLeER0eCtZYkNoUzUxMy9MZ0h2ZmkrYzkzdTYrbTlmZUZzdGNpaThsdTNDb3BTWEVFNE43aDZyMG5udkNYQXZGNWtTZkU1R2gwTzVwdXZFV3BTNmJNUVNraitjaDJsZFNoMTJ4ODd4TnJNSDYwbzRKQVA1ejN5Ky92ZmVlRE5xUStGQjQyM1FucXpsQkxpWGl5d1M5Q1liZnlJSVhtTVM0ZUtkN2FncldIdDYvRGxkYzVibVRlODYveVQ3eDhBazdGanBBN1AzaW1zSmNQTkM5bUY4bHRkajQxdFRhcUozUmlvZWNkWEdsS3l2ZUZoZXlINzVwZDd0cnhyck93dndsbkxnbmtHTHpBN2ZQWVF6MTF3TVpCVzlnM05xY04zNlF0cEpOSk9OeFVCMjF1OHJIWjdEL1Y3dGF5a0dzdFV6TnFQOU0vekQxZW80NmVrRlFkYW5HYmdZbmhJN2liVVZwYUVZeUNydXpJcFU4clhDbW4vK0EzQzdDVk5sVnBBbHkxRTVJenhLQUhqbFhRVkJOa3JLMEZrLzEzVGxPczBrUURHUTFSTTg3T281a20rWlZIVXB4TVZBdGtKVDBKWWVrbjVCM3lLZHdXcEJrRmsvU1VZVjJiRFBUbWpuN0plTGdjei9QeGtwWFZ5bS9rcGVWakdRclhuL04xL1hQVi9kWElreXAzaG9RWkExOVZkMEpzaCtVWE52Q2tZeGtQbitOMStMaVJzWWhYR1c3d1ZCMXJJLzBRbDFPa3phR2N5eTJyVnN4VUFXL2Z5eUZoeWxPZjBwaGRGZXBFcEJrQTMxN3pKcjdWYm9aM0M2dVZpbFlpQmJmZG1oMVpzRFIyUFJtdkpGOW44L3FBRkErTWt2Vl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SUZ4eWFHOG9laWs5SUZ4eWFHOGdYekFnWEYwPSIsCiAgICJMYXRleEltZ0Jhc2U2NCIgOiAiaVZCT1J3MEtHZ29BQUFBTlNVaEVVZ0FBQVV3QUFBQlRCQU1BQUFBR3R5T1dBQUFBTUZCTVZFWC8vLzhBQUFBQUFBQUFBQUFBQUFBQUFBQUFBQUFBQUFBQUFBQUFBQUFBQUFBQUFBQUFBQUFBQUFBQUFBQUFBQUF2M2FCN0FBQUFEM1JTVGxNQUVHYXJ6ZS9kdXpLSm1WUWlSSGFzNTFFZ0FBQUFDWEJJV1hNQUFBN0VBQUFPeEFHVkt3NGJBQUFKUkVsRVFWUm9CYzFhVDRoa1J4bXYxelBUUFgrNlp3Y3hJUkdrT3dUeE9DUEVtOUJqSUFlUjBHdFlVV0hscllaRkpNSWJoRndDY2Zha3g5NmIzbnBPQ29LOHlTRjY3TDdzSVY1NkRpNWVFbnJBcTlDamJyZHJqUHY1cS8vMVhsZTk5NmFuWnpaMW1GZjFmVjk5OWRWWDM3K3FIc2JLMmgvUFFoVE50MEtZbTRkdnowYkJSWk9qSU9xbUVkMm40UlZmZkxJWFJ0NG9wa0hCTTJlc0dmL29Sb1VKTDliN1p4akhXSC8rK1ZEbkdqMHNFbk9IRG92UU40WWIvTHQ0cWNHL2l2RTNnMjNSUDRvWHF0TjVNY0dOWUYrZ1R2RTZUU29JQk1WVFY0anRQU2xqTnAyWFVWdy92a2FmbFMyeVVleGpaZE5YZ20vVFNSbWYydWZnMUx0VUhoYVRVcnNvMitsVjhadjBhVG1MSVoyV0UxMHJSYU1zSFBIVjYzVDdXb1VvWjk0dk4wM0dkdWxaT2FkcnBUaW1CK1g4STVxVkUxMG5SVVNWWW1MM09Sdm5MdjJuaWhZbXo3bjhxSmNIZDc2Tlc5WElxdXg0S1pwK05UVTFxaWw5S1JHcVRFcXI1Y0ZhTlJPdXN1SlNORlIwdjdBY20xUWxJRmo2RmZkYVJOVTRKcysxNXR5aWl0bTZTMGZWOXJNaXF1alZOK1kvTjhYR3VzYzEvcFQ4Vk9LYlA3QnI3dE9GSFZ5eDk0WFg0cCs4VXN4ajg1aG1aR1c3UmYvTjB6OG1vdThMWU4yNWNQWlhWOHY5aWlpbVlzK05VbnBucnptZ255bmhKZ3VyNzBKSzVTK0RlM1lMdDhpUjJZS1g2SDJKNWgrd2oyZytLcGo3V0dodmgvUmp6R0RoTFBlRm1IZkJvK1U2ZDUxV2RMMXN4U0x2RG9rdkVXaTdTcjZVN2ttS1k5M1JFemFGbElLczcxWkZhNnNxUHFaU3Z1MmlRSnlTZkdnWjYxbzR6anR3bmVqdDN5VkVQMFR4ZHFSbHgzZTdhdVJ5NXZpNkVFLzRKd0x4aVEvUFlWczBFelJzbmRUTllvRjR5dU5qOUZXaWVYYTdNTmtSWjVGdEwzMFNhaDluQ2Mxb1FOK1IvVjY0SE4rbi8wa2E2T1loNzJGUDV4S2kvOUkzUmEvMTJ6aGJiT3o0MGxVVVN4UHgvYzN4VmZ4cmhrMXF3NDFlVzMyUmNrNWtGN3E1eDN1QWRQalh0QjJsYnNaMlhBZGlERGJiTVZTNmcrbkI1bHFNcG1kc29xMk5UYk9uWlVuWWhzRmdVK0pCeG01T2tXMlpzRE5SaWxjSTZGM28zMkdIN3RlRFVzN1BzcFJxRkJ1WFJVVFo4NUt3Vko4NWczZ2lyRytwQ0dub0k4MTlNMSt1RXgwWXFxVTdNRGE5QU1RODlmTEJFZDFUQ0J5NmlEYVlOdkxTc3I1UnE4SlR0Y0xVejAxREorWThjZWpLTGFKWDc4L2YwOEtERU83ZFVmUVFUOXd0MWtLYTN6U2tlb1dWaU5tenVTeFZWb1M4ZU9jMW1wM3JkV0MrcG1pRGVPSVJJU2ptSks5TVpvL0NNTHgwQitkNW9TZDFsVDgvcG0vRFg1UDVTQ09PYmI2RFlvVTJHd0Z0dGhhVXllSVZ2Q2hndVFNdFRVOXFzNldQOWFsQ3dGZE5OWFNMcFBZaHJwNlcrZTRiU2dOZWhaaGp4MjBRSXpwZ1BsWXhzcXVyRExpTmVSWHVLNUVEWXU0YWZ6UlNzc1NlbHdWZXNqZTFoOGRyaDFOTTc2bEEzZFllQ3BFT05WdlFDeVVIeEV5ek1WUE1Xb1UyZS9hdUFLWHgvS0hPbk9keHRXYmJDZEJkcFZtL2JUWm1ZSkJ2TmpEbk1aWEhrVk9QdzNsNWVGK256K1QwVGIyRG9RMnQ4QWVwV2IrbjkrNTZWbDZCbUtnTHpERnRrSkJyWWt4SlM1ZGFkNEUzeWRqcUZmT0wzcCtySEpQeGJLSVNDTkg2UWhPT1pZSkpwYm9BN1NsZlNzajgvTU1OWThRbitMSlFsTWdpaWVPZFJwbnkwMEZVNzZLV1BkTFU4QTUrM0ltSlVGMlpJbUVZenpRTlBFZSt3eUdubjJtZy9yNW9kcU1oL0l2cEIrNVk5amRENWVZbkh5OFNzN2JPajhEMWlJdmxGRFNwRUJ1Rm1YUnVQaDMwTXNzQWVNb0JUbXNtSG5FeURDMXhGT05ZQXUzY2t1bmUwQlk2MkRVUG0xaGYwMDFsVkhjTlk1OVVTdkZVa1k5RUZ1V2NhNW9ESHl4VXBnb1lFTkk1WGs0b1cycTlBeVVhZjlqRmFYWVVjaW9QMnpXTVJHT3hxWWVLVEgwMjR4TU5HRi9vSHI3WTk1a3pWTjNMMVp1T2QwQWFmcDV3NFk1aXRTOVRlZHZxRjVyUmI5U21ubGZFN0pHOTU2YUhHb2d2dkc3a0RKZnB1dDR4a2VjSkp6bFZyUFpsNEJ4YWRXQVBPbjRsSmlCSTZtWjhvQ1ZvbW8xeUNHeEdJNWI5NGtEMHNxd3JwWUZTclpqQ3F4M0Q2TnVqUHM3VlBZNmJyMnVOQzdFYXRxQmRWa3pITytBVG9rSnp4QnpLQldDUEk3V0FrMXFudGh6aHlNajUvNVBqWjRwY2ZEYk1YY3VGWHFvUG1YaW81QTJIZmNpL3lFWGE0b2ZDRUZVRTREaVkyVjMrNVMzM2dyVk85K2UvMkJPWVgyYjEzTFpWb0VBdjhRZmVvWXZ0cVhoVzRVLzZPVEZoR0R5ZThqWldOTHlmZThGS2FSYlRrNzhEOFZmTGdOTmhQMW9UWXJqTUgzaUgrbkVIVVYwcWFrRk1HTVpNR25BenRzcGtEUmtHMUtvMWVyYlhoSFYvNy9mdk9zV01RTzVubGJ1TW1Da2VET1VSUDlLS3dxRnJGNUtIRHNONFgvckVJNXFQekNwNHJqRjk5VDh5MkpCb0J3NkNzYTR2VjJZb1NnY0ltNVBibkFxS1VnK1hHVEc1cXRzSW0xMWVVOVJpVllyd0NUeTVqRVJIL0pGRlIxZEltY3ZzY1NZODJTblZlenhzcm9sL3ZmcUtjVWZIMDJYY0hDS2ZObVlkOXVVZUh0dWNacldPMUNVTC9vWVE4NkZESk41bTlqS0F5dy9nSFUvWjhWc3MrZ3ZOenRUMGhmQU93MkJzUU44bGVqMnpnbnVZWTNXN080YWNiMmFvRUIwcS9wU1FuZWFPUk5pRWtjRkhPeG9PamVpK1RKWUpYeWY2ZFh6bk41cEVmaWVPYTB6T0pXem5qVHQveUZMQjFYUXN5U0dxRDNIQWg0eTkvTzdzV3cvTXBFenBnWUFQd3hCaDN4RG96b1pOWUJyays3YXphY0JIVWdacjI5eG5TRkVvYWVNYThNQU1WNUhoeUZDb3psWW1JdVd4Wmp4MS9jNUFMOVdaNUNJeG40eWtlYUtZaUxJWTJyMVE0K3dIYXM0Qy9LT0UzMWF2MWdhK2xleWp1cWd1ZEJKZFhLbHJBdXdpemtDYVYvY2dYQ3M4WHRqVnFaR0pPT2t6RENuRW1CdDJXZHNPbUV6WlBBZnY5NDZoT1dSaEVqN0RrRHkyRWMxS1c5dGVDVXRwQXdSKzc2anIvYmRFdnZjYWhtQVkyWHR4WUFHQUIxYzNUYjkzMUhSQ1doTVZtTmN3cEZnVlJJaXFoWVB3Tm9FSmVFZWlYdURId2toRFlSUHo2K1ZGeGRiVm95WXZMWFdJZExmVFYrYlVrdzlmWVF0c2FmTndaMmY3WTVQU3N2RExqT0FkRHp6ME8vS2c1Sm43RFVQTlN0MWF6c01KVHhTZVVPSWxMQUNHdk9ORGVnZGxXeUtxRVJqR1VaQkYzV1NDQUVsTi80QVh3RmNDOXdLdUduWHhFMEZNWCtOTVlCam5RV2FsLzVQYk5oZVdJSTl5aFBPRWxTV08vblovOXZZckFnYkRHR1dSN21qb2ZTbTBGTms3cG9WZnBvZXdXWDZad2sydWdPZHVjU0xhTGpPS0F0WUdoZXZzYlRNSWRZYVV1WFRueVFiMlJTYVB3bmlhdTI5NFNNcEJxTjNQUzZtMjU1MGltaTF2U0ZNemRzcmphaEZ2alV0L3JIdkxmNmNGdFhuLzArWDVybmhtN3NkemwzdFU0YkJjK212dC8za1VZaDk5STRSWk9mei9vZGxlb2NIT2FKQUFBQUFBU1VWT1JLNUNZSUk9Igp9Cg=="/>
    </extobj>
  </extobjs>
</s:customData>
</file>

<file path=customXml/itemProps1.xml><?xml version="1.0" encoding="utf-8"?>
<ds:datastoreItem xmlns:ds="http://schemas.openxmlformats.org/officeDocument/2006/customXml" ds:itemID="{F0275973-42AC-4522-A8B3-BE840966CE47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23</TotalTime>
  <Words>1884</Words>
  <Application>Microsoft Office PowerPoint</Application>
  <PresentationFormat>全屏显示(4:3)</PresentationFormat>
  <Paragraphs>196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DejaVu Math TeX Gyre</vt:lpstr>
      <vt:lpstr>NexusSerif</vt:lpstr>
      <vt:lpstr>Times New Roman Regular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2016-VI主题-蓝</vt:lpstr>
      <vt:lpstr>Stratification</vt:lpstr>
      <vt:lpstr>目录 Contents</vt:lpstr>
      <vt:lpstr>Introduction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Contents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危国锐</cp:lastModifiedBy>
  <cp:revision>63</cp:revision>
  <dcterms:created xsi:type="dcterms:W3CDTF">2022-03-27T07:13:14Z</dcterms:created>
  <dcterms:modified xsi:type="dcterms:W3CDTF">2022-03-27T19:02:12Z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