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6"/>
  </p:notesMasterIdLst>
  <p:handoutMasterIdLst>
    <p:handoutMasterId r:id="rId7"/>
  </p:handoutMasterIdLst>
  <p:sldIdLst>
    <p:sldId id="259" r:id="rId2"/>
    <p:sldId id="287" r:id="rId3"/>
    <p:sldId id="286" r:id="rId4"/>
    <p:sldId id="282" r:id="rId5"/>
  </p:sldIdLst>
  <p:sldSz cx="9144000" cy="6858000" type="screen4x3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557" autoAdjust="0"/>
  </p:normalViewPr>
  <p:slideViewPr>
    <p:cSldViewPr snapToGrid="0">
      <p:cViewPr varScale="1">
        <p:scale>
          <a:sx n="61" d="100"/>
          <a:sy n="61" d="100"/>
        </p:scale>
        <p:origin x="126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70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2C1FBA-CF23-45CA-A289-03E32D160964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D966BD8-0FC1-456F-BDC6-7D0CA8E36566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Stencil" panose="040409050D0802020404" pitchFamily="82" charset="0"/>
              </a:rPr>
              <a:t>前面，我们介绍了</a:t>
            </a:r>
            <a:r>
              <a:rPr lang="zh-CN" altLang="en-US" i="0" dirty="0">
                <a:latin typeface="Stencil" panose="040409050D0802020404" pitchFamily="82" charset="0"/>
              </a:rPr>
              <a:t>什么是</a:t>
            </a:r>
            <a:r>
              <a:rPr lang="zh-CN" altLang="en-US" i="1" dirty="0">
                <a:latin typeface="Stencil" panose="040409050D0802020404" pitchFamily="82" charset="0"/>
              </a:rPr>
              <a:t>层化</a:t>
            </a:r>
            <a:r>
              <a:rPr lang="zh-CN" altLang="en-US" dirty="0">
                <a:latin typeface="Stencil" panose="040409050D0802020404" pitchFamily="82" charset="0"/>
              </a:rPr>
              <a:t>，什么是</a:t>
            </a:r>
            <a:r>
              <a:rPr lang="zh-CN" altLang="en-US" i="1" dirty="0">
                <a:latin typeface="Stencil" panose="040409050D0802020404" pitchFamily="82" charset="0"/>
              </a:rPr>
              <a:t>浮力频率</a:t>
            </a:r>
            <a:r>
              <a:rPr lang="zh-CN" altLang="en-US" dirty="0">
                <a:latin typeface="Stencil" panose="040409050D0802020404" pitchFamily="82" charset="0"/>
              </a:rPr>
              <a:t>，还引入了一个重要的无量纲数</a:t>
            </a:r>
            <a:r>
              <a:rPr lang="en-US" altLang="zh-CN" dirty="0">
                <a:latin typeface="Stencil" panose="040409050D0802020404" pitchFamily="82" charset="0"/>
              </a:rPr>
              <a:t>——</a:t>
            </a:r>
            <a:r>
              <a:rPr lang="en-US" altLang="zh-CN" i="1" dirty="0">
                <a:latin typeface="Stencil" panose="040409050D0802020404" pitchFamily="82" charset="0"/>
              </a:rPr>
              <a:t>Froude </a:t>
            </a:r>
            <a:r>
              <a:rPr lang="zh-CN" altLang="en-US" i="1" dirty="0">
                <a:latin typeface="Stencil" panose="040409050D0802020404" pitchFamily="82" charset="0"/>
              </a:rPr>
              <a:t>数</a:t>
            </a:r>
            <a:r>
              <a:rPr lang="zh-CN" altLang="en-US" i="0" dirty="0">
                <a:latin typeface="Stencil" panose="040409050D0802020404" pitchFamily="82" charset="0"/>
              </a:rPr>
              <a:t>以衡量层化</a:t>
            </a:r>
            <a:r>
              <a:rPr lang="en-US" altLang="zh-CN" i="0" dirty="0">
                <a:latin typeface="Stencil" panose="040409050D0802020404" pitchFamily="82" charset="0"/>
              </a:rPr>
              <a:t>(</a:t>
            </a:r>
            <a:r>
              <a:rPr lang="zh-CN" altLang="en-US" i="0" dirty="0">
                <a:latin typeface="Stencil" panose="040409050D0802020404" pitchFamily="82" charset="0"/>
              </a:rPr>
              <a:t>净浮力</a:t>
            </a:r>
            <a:r>
              <a:rPr lang="en-US" altLang="zh-CN" i="0" dirty="0">
                <a:latin typeface="Stencil" panose="040409050D0802020404" pitchFamily="82" charset="0"/>
              </a:rPr>
              <a:t>)</a:t>
            </a:r>
            <a:r>
              <a:rPr lang="zh-CN" altLang="en-US" i="0" dirty="0">
                <a:latin typeface="Stencil" panose="040409050D0802020404" pitchFamily="82" charset="0"/>
              </a:rPr>
              <a:t>相对于平流项</a:t>
            </a:r>
            <a:r>
              <a:rPr lang="en-US" altLang="zh-CN" i="0" dirty="0">
                <a:latin typeface="Stencil" panose="040409050D0802020404" pitchFamily="82" charset="0"/>
              </a:rPr>
              <a:t>(</a:t>
            </a:r>
            <a:r>
              <a:rPr lang="zh-CN" altLang="en-US" i="0" dirty="0">
                <a:latin typeface="Stencil" panose="040409050D0802020404" pitchFamily="82" charset="0"/>
              </a:rPr>
              <a:t>惯性力</a:t>
            </a:r>
            <a:r>
              <a:rPr lang="en-US" altLang="zh-CN" i="0" dirty="0">
                <a:latin typeface="Stencil" panose="040409050D0802020404" pitchFamily="82" charset="0"/>
              </a:rPr>
              <a:t>)</a:t>
            </a:r>
            <a:r>
              <a:rPr lang="zh-CN" altLang="en-US" i="0" dirty="0">
                <a:latin typeface="Stencil" panose="040409050D0802020404" pitchFamily="82" charset="0"/>
              </a:rPr>
              <a:t>的重要性。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en-US" altLang="zh-CN" i="0" dirty="0">
              <a:latin typeface="Stencil" panose="040409050D0802020404" pitchFamily="82" charset="0"/>
            </a:endParaRPr>
          </a:p>
          <a:p>
            <a:r>
              <a:rPr lang="zh-CN" altLang="en-US" i="0" dirty="0">
                <a:latin typeface="Stencil" panose="040409050D0802020404" pitchFamily="82" charset="0"/>
              </a:rPr>
              <a:t>张老师在本课程的第一次课就讲了：区别于普通流体，地球流体有两个重要特征，一是流体运动受到背景场旋转</a:t>
            </a:r>
            <a:r>
              <a:rPr lang="en-US" altLang="zh-CN" i="0" dirty="0">
                <a:latin typeface="Stencil" panose="040409050D0802020404" pitchFamily="82" charset="0"/>
              </a:rPr>
              <a:t>(</a:t>
            </a:r>
            <a:r>
              <a:rPr lang="zh-CN" altLang="en-US" i="0" dirty="0">
                <a:latin typeface="Stencil" panose="040409050D0802020404" pitchFamily="82" charset="0"/>
              </a:rPr>
              <a:t>地转</a:t>
            </a:r>
            <a:r>
              <a:rPr lang="en-US" altLang="zh-CN" i="0" dirty="0">
                <a:latin typeface="Stencil" panose="040409050D0802020404" pitchFamily="82" charset="0"/>
              </a:rPr>
              <a:t>)</a:t>
            </a:r>
            <a:r>
              <a:rPr lang="zh-CN" altLang="en-US" i="0" dirty="0">
                <a:latin typeface="Stencil" panose="040409050D0802020404" pitchFamily="82" charset="0"/>
              </a:rPr>
              <a:t>的影响，二是流体运动受到自身层化的影响。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en-US" altLang="zh-CN" i="0" dirty="0">
              <a:latin typeface="Stencil" panose="040409050D0802020404" pitchFamily="82" charset="0"/>
            </a:endParaRPr>
          </a:p>
          <a:p>
            <a:r>
              <a:rPr lang="zh-CN" altLang="en-US" i="0" dirty="0">
                <a:latin typeface="Stencil" panose="040409050D0802020404" pitchFamily="82" charset="0"/>
              </a:rPr>
              <a:t>在本课程的前半部分，我们主要讨论了地球旋转对地球流体运动的影响。刚才，我们介绍了层化的基本概念。现在，我们可以正式提出这个</a:t>
            </a:r>
            <a:r>
              <a:rPr lang="zh-CN" altLang="en-US" i="1" dirty="0">
                <a:latin typeface="Stencil" panose="040409050D0802020404" pitchFamily="82" charset="0"/>
              </a:rPr>
              <a:t>大问题</a:t>
            </a:r>
            <a:r>
              <a:rPr lang="zh-CN" altLang="en-US" i="0" dirty="0">
                <a:latin typeface="Stencil" panose="040409050D0802020404" pitchFamily="82" charset="0"/>
              </a:rPr>
              <a:t>：在地转和层化两个因素同时作用下，流体的运动是什么样的？为了研究这个大问题，我们自然地想了解这个</a:t>
            </a:r>
            <a:r>
              <a:rPr lang="zh-CN" altLang="en-US" i="1" dirty="0">
                <a:latin typeface="Stencil" panose="040409050D0802020404" pitchFamily="82" charset="0"/>
              </a:rPr>
              <a:t>小问题</a:t>
            </a:r>
            <a:r>
              <a:rPr lang="zh-CN" altLang="en-US" i="0" dirty="0">
                <a:latin typeface="Stencil" panose="040409050D0802020404" pitchFamily="82" charset="0"/>
              </a:rPr>
              <a:t>：地转和层化这两个因素，哪个更重要？或者，如何衡量这两个因素的相对重要性？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en-US" altLang="zh-CN" i="0" dirty="0">
              <a:latin typeface="Stencil" panose="040409050D0802020404" pitchFamily="82" charset="0"/>
            </a:endParaRPr>
          </a:p>
          <a:p>
            <a:r>
              <a:rPr lang="zh-CN" altLang="en-US" i="0" dirty="0">
                <a:latin typeface="Stencil" panose="040409050D0802020404" pitchFamily="82" charset="0"/>
              </a:rPr>
              <a:t>下面，我们就来讨论这个</a:t>
            </a:r>
            <a:r>
              <a:rPr lang="zh-CN" altLang="en-US" i="1" dirty="0">
                <a:latin typeface="Stencil" panose="040409050D0802020404" pitchFamily="82" charset="0"/>
              </a:rPr>
              <a:t>小问题</a:t>
            </a:r>
            <a:r>
              <a:rPr lang="zh-CN" altLang="en-US" i="0" dirty="0">
                <a:latin typeface="Stencil" panose="040409050D0802020404" pitchFamily="82" charset="0"/>
              </a:rPr>
              <a:t>。</a:t>
            </a:r>
            <a:endParaRPr lang="en-US" altLang="zh-CN" i="0" dirty="0">
              <a:latin typeface="Stencil" panose="040409050D0802020404" pitchFamily="82" charset="0"/>
            </a:endParaRPr>
          </a:p>
          <a:p>
            <a:endParaRPr lang="zh-CN" altLang="en-US" i="0" dirty="0">
              <a:latin typeface="Stencil" panose="040409050D0802020404" pitchFamily="8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6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我们仍然使用刚才引入 </a:t>
                </a:r>
                <a:r>
                  <a:rPr lang="en-US" altLang="zh-CN" i="1" dirty="0"/>
                  <a:t>Froude </a:t>
                </a:r>
                <a:r>
                  <a:rPr lang="zh-CN" altLang="en-US" i="1" dirty="0"/>
                  <a:t>数</a:t>
                </a:r>
                <a:r>
                  <a:rPr lang="zh-CN" altLang="en-US" dirty="0"/>
                  <a:t>时所用的模型：一个垂直尺度为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、在竖直方向上以浮力频率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层化的流体，以水平特征速度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越过障碍物，这障碍物具有水平尺度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和垂直尺度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en-US" altLang="zh-CN" baseline="0" dirty="0"/>
                  <a:t> </a:t>
                </a:r>
                <a:r>
                  <a:rPr lang="zh-CN" altLang="en-US" dirty="0"/>
                  <a:t>假定流体处于静力平衡状态，且层化只沿竖直方向，则可得到压强变化量的量级为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假定流体翻过障碍物的时间是以水平速度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通过距离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所需的，则得到 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的量级之比为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假定流体不受地转影响，且近似是定常、无粘的，则在水平方向上基本上是惯性力和压强梯度力平衡，从而有量级关系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，进而有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eqArr>
                  </m:oMath>
                </a14:m>
                <a:r>
                  <a:rPr lang="en-US" altLang="zh-CN" sz="1200" b="0" dirty="0"/>
                  <a:t>. </a:t>
                </a:r>
                <a:r>
                  <a:rPr lang="zh-CN" altLang="en-US" sz="1200" b="0" dirty="0"/>
                  <a:t>于是</a:t>
                </a:r>
                <a:r>
                  <a:rPr lang="zh-CN" altLang="en-US" dirty="0"/>
                  <a:t>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Fr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zh-CN" altLang="en-US" sz="1200" b="0" dirty="0"/>
                  <a:t>这便是我们已经讨论过的</a:t>
                </a:r>
                <a:r>
                  <a:rPr lang="zh-CN" altLang="en-US" sz="1200" b="0" i="1" dirty="0"/>
                  <a:t>仅层化无地转</a:t>
                </a:r>
                <a:r>
                  <a:rPr lang="zh-CN" altLang="en-US" sz="1200" b="0" dirty="0"/>
                  <a:t>的情形</a:t>
                </a:r>
                <a:r>
                  <a:rPr lang="en-US" altLang="zh-CN" sz="1200" b="0" dirty="0"/>
                  <a:t>.</a:t>
                </a:r>
              </a:p>
              <a:p>
                <a:endParaRPr lang="en-US" altLang="zh-CN" sz="1200" b="0" dirty="0"/>
              </a:p>
              <a:p>
                <a:r>
                  <a:rPr lang="zh-CN" altLang="en-US" dirty="0"/>
                  <a:t>我们现在引入地转的影响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假定水平速度场是地转流，即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的量级分别是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暂不讨论赤道附近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 的情况），我们得到量级关系式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 ，进而有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这时，竖直辐合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的量级之比成为</a:t>
                </a:r>
                <a:r>
                  <a:rPr lang="zh-CN" altLang="en-US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Fr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Ro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还有一种极端情况，就是地转主导、无层化的情形。这时，竖直辐合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的量级之比就是</a:t>
                </a:r>
                <a:r>
                  <a:rPr lang="zh-CN" altLang="en-US" baseline="0" dirty="0"/>
                  <a:t> </a:t>
                </a:r>
                <a:r>
                  <a:rPr lang="en-US" altLang="zh-CN" i="1" baseline="0" dirty="0"/>
                  <a:t>Rossby </a:t>
                </a:r>
                <a:r>
                  <a:rPr lang="zh-CN" altLang="en-US" i="1" baseline="0" dirty="0"/>
                  <a:t>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这里略去推导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注意蓝框内的结果。现在，我们将它写到右上角。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我们仍然使用刚才引入 </a:t>
                </a:r>
                <a:r>
                  <a:rPr lang="en-US" altLang="zh-CN" i="1" dirty="0"/>
                  <a:t>Froude </a:t>
                </a:r>
                <a:r>
                  <a:rPr lang="zh-CN" altLang="en-US" i="1" dirty="0"/>
                  <a:t>数</a:t>
                </a:r>
                <a:r>
                  <a:rPr lang="zh-CN" altLang="en-US" dirty="0"/>
                  <a:t>时所用的模型：一个垂直尺度为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𝐻</a:t>
                </a:r>
                <a:r>
                  <a:rPr lang="zh-CN" altLang="en-US" dirty="0"/>
                  <a:t>、在竖直方向上以浮力频率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zh-CN" i="0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层化的流体，以水平特征速度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𝑈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越过障碍物，这障碍物具有水平尺度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𝐿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和垂直尺度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Δ𝑧</a:t>
                </a:r>
                <a:r>
                  <a:rPr lang="en-US" altLang="zh-CN" dirty="0"/>
                  <a:t>.</a:t>
                </a:r>
                <a:r>
                  <a:rPr lang="en-US" altLang="zh-CN" baseline="0" dirty="0"/>
                  <a:t> </a:t>
                </a:r>
                <a:r>
                  <a:rPr lang="zh-CN" altLang="en-US" dirty="0"/>
                  <a:t>假定流体处于静力平衡状态，且层化只沿竖直方向，则可得到压强变化量的量级为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Δ𝑃=𝑁^2 𝐻𝜌_0 Δ𝑧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假定流体翻过障碍物的时间是以水平速度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𝑈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通过距离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𝐿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所需的，则得到 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的量级之比为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Δ𝑧∕𝐻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假定流体不受地转影响，且近似是定常、无粘的，则在水平方向上基本上是惯性力和压强梯度力平衡，从而有量级关系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𝑈^2/𝐿=Δ𝑃/(𝜌_0 𝐿)</a:t>
                </a:r>
                <a:r>
                  <a:rPr lang="zh-CN" altLang="en-US" dirty="0"/>
                  <a:t>，进而有 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█(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𝑈^2=𝑁^2 𝐻Δ𝑧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sz="1200" b="0" dirty="0"/>
                  <a:t>. </a:t>
                </a:r>
                <a:r>
                  <a:rPr lang="zh-CN" altLang="en-US" sz="1200" b="0" dirty="0"/>
                  <a:t>于是</a:t>
                </a:r>
                <a:r>
                  <a:rPr lang="zh-CN" altLang="en-US" dirty="0"/>
                  <a:t>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的量级之比为 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Fr^2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zh-CN" altLang="en-US" sz="1200" b="0" dirty="0"/>
                  <a:t>这便是我们已经讨论过的</a:t>
                </a:r>
                <a:r>
                  <a:rPr lang="zh-CN" altLang="en-US" sz="1200" b="0" i="1" dirty="0"/>
                  <a:t>仅层化无地转</a:t>
                </a:r>
                <a:r>
                  <a:rPr lang="zh-CN" altLang="en-US" sz="1200" b="0" dirty="0"/>
                  <a:t>的情形</a:t>
                </a:r>
                <a:r>
                  <a:rPr lang="en-US" altLang="zh-CN" sz="1200" b="0" dirty="0"/>
                  <a:t>.</a:t>
                </a:r>
              </a:p>
              <a:p>
                <a:endParaRPr lang="en-US" altLang="zh-CN" sz="1200" b="0" dirty="0"/>
              </a:p>
              <a:p>
                <a:r>
                  <a:rPr lang="zh-CN" altLang="en-US" dirty="0"/>
                  <a:t>我们现在引入地转的影响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假定水平速度场是地转流，即 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𝑽_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h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~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𝒌/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𝜌𝑓×∇_h 𝑝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因为 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𝑽_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h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,𝑓,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∇_h 𝑝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的量级分别是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𝑈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,Ω,Δ𝑃/𝐿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暂不讨论赤道附近</a:t>
                </a:r>
                <a:r>
                  <a:rPr lang="en-US" altLang="zh-CN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≪Ω</a:t>
                </a:r>
                <a:r>
                  <a:rPr lang="zh-CN" altLang="en-US" dirty="0"/>
                  <a:t> 的情况），我们得到量级关系式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Ω𝑈=Δ𝑃/(𝜌_0 𝐿)</a:t>
                </a:r>
                <a:r>
                  <a:rPr lang="zh-CN" altLang="en-US" dirty="0"/>
                  <a:t> ，进而有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𝑈=(𝑁^2 𝐻Δ𝑧)/Ω𝐿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这时，竖直辐合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的量级之比成为</a:t>
                </a:r>
                <a:r>
                  <a:rPr lang="zh-CN" altLang="en-US" baseline="0" dirty="0"/>
                  <a:t>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Fr^2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∕Ro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还有一种极端情况，就是地转主导、无层化的情形。这时，竖直辐合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的量级之比就是</a:t>
                </a:r>
                <a:r>
                  <a:rPr lang="zh-CN" altLang="en-US" baseline="0" dirty="0"/>
                  <a:t> </a:t>
                </a:r>
                <a:r>
                  <a:rPr lang="en-US" altLang="zh-CN" i="1" baseline="0" dirty="0"/>
                  <a:t>Rossby </a:t>
                </a:r>
                <a:r>
                  <a:rPr lang="zh-CN" altLang="en-US" i="1" baseline="0" dirty="0"/>
                  <a:t>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这里略去推导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注意蓝框内的结果。现在，我们将它写到右上角。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我们刚才已经得到了，在这三种情形下，竖直辐合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的量级之比，作为 </a:t>
                </a:r>
                <a:r>
                  <a:rPr lang="en-US" altLang="zh-CN" dirty="0"/>
                  <a:t>Rossby </a:t>
                </a:r>
                <a:r>
                  <a:rPr lang="zh-CN" altLang="en-US" dirty="0"/>
                  <a:t>数和 </a:t>
                </a:r>
                <a:r>
                  <a:rPr lang="en-US" altLang="zh-CN" dirty="0"/>
                  <a:t>Froude </a:t>
                </a:r>
                <a:r>
                  <a:rPr lang="zh-CN" altLang="en-US" dirty="0"/>
                  <a:t>数的函数。现在，我们用一个图，重述这三种情形。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这图的横坐标是 </a:t>
                </a:r>
                <a:r>
                  <a:rPr lang="en-US" altLang="zh-CN" dirty="0"/>
                  <a:t>Rossby </a:t>
                </a:r>
                <a:r>
                  <a:rPr lang="zh-CN" altLang="en-US" dirty="0"/>
                  <a:t>数，纵坐标是 </a:t>
                </a:r>
                <a:r>
                  <a:rPr lang="en-US" altLang="zh-CN" dirty="0"/>
                  <a:t>Froude </a:t>
                </a:r>
                <a:r>
                  <a:rPr lang="zh-CN" altLang="en-US" dirty="0"/>
                  <a:t>数</a:t>
                </a:r>
                <a:r>
                  <a:rPr lang="zh-CN" altLang="en-US" b="0" dirty="0"/>
                  <a:t>。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Case 1-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层化为主、地转可略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Fr</m:t>
                    </m:r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≾1,</m:t>
                    </m:r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Ro</m:t>
                    </m:r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≫1</m:t>
                    </m:r>
                  </m:oMath>
                </a14:m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位于图中右下角，这时流动主要受层化影响，旋转可略，竖直辐合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Fr</m:t>
                        </m:r>
                      </m:e>
                      <m:sup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表示；</a:t>
                </a:r>
                <a:r>
                  <a:rPr lang="en-US" altLang="zh-CN" sz="1600" b="1" dirty="0"/>
                  <a:t> </a:t>
                </a:r>
                <a:r>
                  <a:rPr lang="en-US" altLang="zh-CN" sz="1600" b="0" dirty="0"/>
                  <a:t>Case 2-</a:t>
                </a:r>
                <a:r>
                  <a:rPr lang="zh-CN" altLang="en-US" sz="1600" b="0" dirty="0"/>
                  <a:t>地转为主、层化可略 </a:t>
                </a:r>
                <a:r>
                  <a:rPr lang="en-US" altLang="zh-CN" sz="1600" b="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≫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en-US" altLang="zh-CN" sz="1600" b="0" dirty="0"/>
                  <a:t>) </a:t>
                </a:r>
                <a:r>
                  <a:rPr lang="zh-CN" altLang="en-US" sz="1600" b="0" dirty="0"/>
                  <a:t>位于图中左上角，这时流动主要受旋转影响，层化可略，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Ro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表示；</a:t>
                </a:r>
                <a:r>
                  <a:rPr lang="en-US" altLang="zh-CN" sz="1600" b="0" dirty="0"/>
                  <a:t>Case 3-(</a:t>
                </a:r>
                <a:r>
                  <a:rPr lang="zh-CN" altLang="en-US" sz="1600" b="0" dirty="0"/>
                  <a:t>竖直</a:t>
                </a:r>
                <a:r>
                  <a:rPr lang="en-US" altLang="zh-CN" sz="1600" b="0" dirty="0"/>
                  <a:t>)</a:t>
                </a:r>
                <a:r>
                  <a:rPr lang="zh-CN" altLang="en-US" sz="1600" b="0" dirty="0"/>
                  <a:t>层化 </a:t>
                </a:r>
                <a:r>
                  <a:rPr lang="en-US" altLang="zh-CN" sz="1600" b="0" dirty="0"/>
                  <a:t>+</a:t>
                </a:r>
                <a:r>
                  <a:rPr lang="zh-CN" altLang="en-US" sz="1600" b="0" dirty="0"/>
                  <a:t> 地转</a:t>
                </a:r>
                <a:r>
                  <a:rPr lang="zh-CN" altLang="en-US" sz="1600" b="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1600" b="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≾1,</m:t>
                    </m:r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en-US" altLang="zh-CN" sz="1600" b="0" dirty="0"/>
                  <a:t>) </a:t>
                </a:r>
                <a:r>
                  <a:rPr lang="zh-CN" altLang="en-US" sz="1600" b="0" dirty="0"/>
                  <a:t>位于图中左下角，这时流动同时受旋转和层化影响，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Fr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Ro</m:t>
                        </m:r>
                      </m:den>
                    </m:f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表示。图中右上角区域表示</a:t>
                </a:r>
                <a:r>
                  <a:rPr lang="zh-CN" altLang="en-US" sz="1600" dirty="0"/>
                  <a:t>净浮力和科氏力相对惯性力可略，层化和旋转对流动的影响小。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/>
                  <a:ea typeface="等线"/>
                  <a:cs typeface="+mn-cs"/>
                </a:endParaRPr>
              </a:p>
              <a:p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在这图中，从左下角这根斜率为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1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的线段（表示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数相等）出发，越往右走，则层化越比地转重要；越往上走，则地转越比层化重要。事实上，我们这里已经在使用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数的相对大小来比较层化和旋转的相对重要性。自然地，我们将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数的比值的平方定义成一个新的无量纲数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——</a:t>
                </a: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Burger </a:t>
                </a:r>
                <a:r>
                  <a: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。</a:t>
                </a:r>
                <a:r>
                  <a:rPr lang="zh-CN" altLang="en-US" sz="1600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zh-CN" altLang="en-US" sz="1600" dirty="0"/>
                  <a:t>，净浮力和科氏力都比惯性力相当或更大，此时可用 </a:t>
                </a: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Burger </a:t>
                </a:r>
                <a:r>
                  <a: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</a:t>
                </a:r>
                <a:r>
                  <a:rPr lang="zh-CN" altLang="en-US" sz="1600" dirty="0"/>
                  <a:t>衡量层化相对地转的重要性：当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zh-CN" altLang="en-US" sz="1600" dirty="0"/>
                  <a:t>，表示旋转主导流动；当</a:t>
                </a:r>
                <a:r>
                  <a:rPr lang="en-US" altLang="zh-CN" sz="1600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 ，旋转和重要性相当；当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，表示层化主导流动。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至此，我们已能初步回答我们在开头提出的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这个</a:t>
                </a:r>
                <a:r>
                  <a:rPr lang="zh-CN" altLang="en-US" sz="1600" i="1" dirty="0">
                    <a:latin typeface="Stencil" panose="040409050D0802020404" pitchFamily="82" charset="0"/>
                  </a:rPr>
                  <a:t>小问题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，即“如何衡量地转和层化这两个因素的相对重要性？”希望大家掌握 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Rossby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数，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Froude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数和 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Burger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数这三个重要无量纲数的物理意义。</a:t>
                </a:r>
                <a:endParaRPr lang="en-US" altLang="zh-CN" sz="1600" i="0" dirty="0">
                  <a:latin typeface="Stencil" panose="040409050D0802020404" pitchFamily="8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i="0" dirty="0">
                  <a:latin typeface="Stencil" panose="040409050D0802020404" pitchFamily="8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i="0" dirty="0">
                    <a:latin typeface="Stencil" panose="040409050D0802020404" pitchFamily="82" charset="0"/>
                  </a:rPr>
                  <a:t>在这门课的后半部分，我们将尝试探究开头提出的那个</a:t>
                </a:r>
                <a:r>
                  <a:rPr lang="zh-CN" altLang="en-US" sz="1600" i="1" dirty="0">
                    <a:latin typeface="Stencil" panose="040409050D0802020404" pitchFamily="82" charset="0"/>
                  </a:rPr>
                  <a:t>大问题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，即：在地转和层化两个因素同时作用下，流体的运动是什么样的？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/>
                  <a:ea typeface="等线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我们刚才已经得到了，在这三种情形下，竖直辐合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散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与 水平辐散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的量级之比，作为 </a:t>
                </a:r>
                <a:r>
                  <a:rPr lang="en-US" altLang="zh-CN" dirty="0"/>
                  <a:t>Rossby </a:t>
                </a:r>
                <a:r>
                  <a:rPr lang="zh-CN" altLang="en-US" dirty="0"/>
                  <a:t>数和 </a:t>
                </a:r>
                <a:r>
                  <a:rPr lang="en-US" altLang="zh-CN" dirty="0"/>
                  <a:t>Froude </a:t>
                </a:r>
                <a:r>
                  <a:rPr lang="zh-CN" altLang="en-US" dirty="0"/>
                  <a:t>数的函数。现在，我们用一个图，重述这三种情形。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这图的横坐标是 </a:t>
                </a:r>
                <a:r>
                  <a:rPr lang="en-US" altLang="zh-CN" dirty="0"/>
                  <a:t>Rossby </a:t>
                </a:r>
                <a:r>
                  <a:rPr lang="zh-CN" altLang="en-US" dirty="0"/>
                  <a:t>数，纵坐标是 </a:t>
                </a:r>
                <a:r>
                  <a:rPr lang="en-US" altLang="zh-CN" dirty="0"/>
                  <a:t>Froude </a:t>
                </a:r>
                <a:r>
                  <a:rPr lang="zh-CN" altLang="en-US" dirty="0"/>
                  <a:t>数</a:t>
                </a:r>
                <a:r>
                  <a:rPr lang="zh-CN" altLang="en-US" b="0" dirty="0"/>
                  <a:t>。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Case 1-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层化为主、地转可略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  <a:sym typeface="Wingdings" panose="05000000000000000000" pitchFamily="2" charset="2"/>
                  </a:rPr>
                  <a:t>(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  <a:sym typeface="Wingdings" panose="05000000000000000000" pitchFamily="2" charset="2"/>
                  </a:rPr>
                  <a:t>Fr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  <a:sym typeface="Wingdings" panose="05000000000000000000" pitchFamily="2" charset="2"/>
                  </a:rPr>
                  <a:t>≾1,Ro≫1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位于图中右下角，这时流动主要受层化影响，旋转可略，竖直辐合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:r>
                  <a:rPr lang="en-US" altLang="zh-CN" sz="1600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Fr^2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表示；</a:t>
                </a:r>
                <a:r>
                  <a:rPr lang="en-US" altLang="zh-CN" sz="1600" b="1" dirty="0"/>
                  <a:t> </a:t>
                </a:r>
                <a:r>
                  <a:rPr lang="en-US" altLang="zh-CN" sz="1600" b="0" dirty="0"/>
                  <a:t>Case 2-</a:t>
                </a:r>
                <a:r>
                  <a:rPr lang="zh-CN" altLang="en-US" sz="1600" b="0" dirty="0"/>
                  <a:t>地转为主、层化可略 </a:t>
                </a:r>
                <a:r>
                  <a:rPr lang="en-US" altLang="zh-CN" sz="1600" b="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1600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Fr≫</a:t>
                </a:r>
                <a:r>
                  <a:rPr lang="en-US" altLang="zh-CN" sz="1600" b="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1,Ro≾1</a:t>
                </a:r>
                <a:r>
                  <a:rPr lang="en-US" altLang="zh-CN" sz="1600" b="0" dirty="0"/>
                  <a:t>) </a:t>
                </a:r>
                <a:r>
                  <a:rPr lang="zh-CN" altLang="en-US" sz="1600" b="0" dirty="0"/>
                  <a:t>位于图中左上角，这时流动主要受旋转影响，层化可略，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  <a:sym typeface="Wingdings" panose="05000000000000000000" pitchFamily="2" charset="2"/>
                  </a:rPr>
                  <a:t>Ro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表示；</a:t>
                </a:r>
                <a:r>
                  <a:rPr lang="en-US" altLang="zh-CN" sz="1600" b="0" dirty="0"/>
                  <a:t>Case 3-(</a:t>
                </a:r>
                <a:r>
                  <a:rPr lang="zh-CN" altLang="en-US" sz="1600" b="0" dirty="0"/>
                  <a:t>竖直</a:t>
                </a:r>
                <a:r>
                  <a:rPr lang="en-US" altLang="zh-CN" sz="1600" b="0" dirty="0"/>
                  <a:t>)</a:t>
                </a:r>
                <a:r>
                  <a:rPr lang="zh-CN" altLang="en-US" sz="1600" b="0" dirty="0"/>
                  <a:t>层化 </a:t>
                </a:r>
                <a:r>
                  <a:rPr lang="en-US" altLang="zh-CN" sz="1600" b="0" dirty="0"/>
                  <a:t>+</a:t>
                </a:r>
                <a:r>
                  <a:rPr lang="zh-CN" altLang="en-US" sz="1600" b="0" dirty="0"/>
                  <a:t> 地转</a:t>
                </a:r>
                <a:r>
                  <a:rPr lang="zh-CN" altLang="en-US" sz="1600" b="0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1600" b="0" dirty="0">
                    <a:sym typeface="Wingdings" panose="05000000000000000000" pitchFamily="2" charset="2"/>
                  </a:rPr>
                  <a:t>(</a:t>
                </a:r>
                <a:r>
                  <a:rPr lang="en-US" altLang="zh-CN" sz="1600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Fr</a:t>
                </a:r>
                <a:r>
                  <a:rPr lang="en-US" altLang="zh-CN" sz="1600" b="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≾1,Ro≾1</a:t>
                </a:r>
                <a:r>
                  <a:rPr lang="en-US" altLang="zh-CN" sz="1600" b="0" dirty="0"/>
                  <a:t>) </a:t>
                </a:r>
                <a:r>
                  <a:rPr lang="zh-CN" altLang="en-US" sz="1600" b="0" dirty="0"/>
                  <a:t>位于图中左下角，这时流动同时受旋转和层化影响，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竖直辐合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与 水平辐散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(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合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)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的量级之比用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Fr^2</a:t>
                </a:r>
                <a:r>
                  <a:rPr lang="en-US" altLang="zh-CN" sz="1600" b="0" i="0">
                    <a:latin typeface="Cambria Math" panose="02040503050406030204" pitchFamily="18" charset="0"/>
                  </a:rPr>
                  <a:t>∕Ro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 表示。图中右上角区域表示</a:t>
                </a:r>
                <a:r>
                  <a:rPr lang="zh-CN" altLang="en-US" sz="1600" dirty="0"/>
                  <a:t>净浮力和科氏力相对惯性力可略，层化和旋转对流动的影响小。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/>
                  <a:ea typeface="等线"/>
                  <a:cs typeface="+mn-cs"/>
                </a:endParaRPr>
              </a:p>
              <a:p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在这图中，从左下角这根斜率为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1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的线段（表示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数相等）出发，越往右走，则层化越比地转重要；越往上走，则地转越比层化重要。事实上，我们这里已经在使用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数的相对大小来比较层化和旋转的相对重要性。自然地，我们将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Rossby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数和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Froude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数的比值的平方定义成一个新的无量纲数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——</a:t>
                </a: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Burger </a:t>
                </a:r>
                <a:r>
                  <a: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。</a:t>
                </a:r>
                <a:r>
                  <a:rPr lang="zh-CN" altLang="en-US" sz="1600" dirty="0"/>
                  <a:t>当 </a:t>
                </a:r>
                <a:r>
                  <a:rPr lang="en-US" altLang="zh-CN" sz="1600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Fr,Ro</a:t>
                </a:r>
                <a:r>
                  <a:rPr lang="en-US" altLang="zh-CN" sz="1600" b="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≾1</a:t>
                </a:r>
                <a:r>
                  <a:rPr lang="zh-CN" altLang="en-US" sz="1600" dirty="0"/>
                  <a:t>，净浮力和科氏力都比惯性力相当或更大，此时可用 </a:t>
                </a:r>
                <a:r>
                  <a:rPr kumimoji="0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Burger </a:t>
                </a:r>
                <a:r>
                  <a: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 Light"/>
                    <a:ea typeface="等线"/>
                    <a:cs typeface="+mn-cs"/>
                  </a:rPr>
                  <a:t>数</a:t>
                </a:r>
                <a:r>
                  <a:rPr lang="zh-CN" altLang="en-US" sz="1600" dirty="0"/>
                  <a:t>衡量层化相对地转的重要性：当 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Bu</a:t>
                </a:r>
                <a:r>
                  <a:rPr lang="en-US" altLang="zh-CN" sz="1600" b="0" i="0" dirty="0">
                    <a:latin typeface="Cambria Math" panose="02040503050406030204" pitchFamily="18" charset="0"/>
                  </a:rPr>
                  <a:t>≪1</a:t>
                </a:r>
                <a:r>
                  <a:rPr lang="zh-CN" altLang="en-US" sz="1600" dirty="0"/>
                  <a:t>，表示旋转主导流动；当</a:t>
                </a:r>
                <a:r>
                  <a:rPr lang="en-US" altLang="zh-CN" sz="1600" baseline="0" dirty="0"/>
                  <a:t> 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Bu</a:t>
                </a:r>
                <a:r>
                  <a:rPr lang="en-US" altLang="zh-CN" sz="1600" b="0" i="0" dirty="0">
                    <a:latin typeface="Cambria Math" panose="02040503050406030204" pitchFamily="18" charset="0"/>
                  </a:rPr>
                  <a:t>~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1600" dirty="0"/>
                  <a:t> ，旋转和重要性相当；当 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Bu</a:t>
                </a:r>
                <a:r>
                  <a:rPr lang="en-US" altLang="zh-CN" sz="1600" b="0" i="0" dirty="0">
                    <a:latin typeface="Cambria Math" panose="02040503050406030204" pitchFamily="18" charset="0"/>
                  </a:rPr>
                  <a:t>≫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1600" dirty="0"/>
                  <a:t>，表示层化主导流动。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至此，我们已能初步回答我们在开头提出的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这个</a:t>
                </a:r>
                <a:r>
                  <a:rPr lang="zh-CN" altLang="en-US" sz="1600" i="1" dirty="0">
                    <a:latin typeface="Stencil" panose="040409050D0802020404" pitchFamily="82" charset="0"/>
                  </a:rPr>
                  <a:t>小问题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，即“如何衡量地转和层化这两个因素的相对重要性？”希望大家掌握 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Rossby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数，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Froude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数和 </a:t>
                </a:r>
                <a:r>
                  <a:rPr lang="en-US" altLang="zh-CN" sz="1600" i="0" dirty="0">
                    <a:latin typeface="Stencil" panose="040409050D0802020404" pitchFamily="82" charset="0"/>
                  </a:rPr>
                  <a:t>Burger 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数这三个重要无量纲数的物理意义。</a:t>
                </a:r>
                <a:endParaRPr lang="en-US" altLang="zh-CN" sz="1600" i="0" dirty="0">
                  <a:latin typeface="Stencil" panose="040409050D0802020404" pitchFamily="8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i="0" dirty="0">
                  <a:latin typeface="Stencil" panose="040409050D0802020404" pitchFamily="8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i="0" dirty="0">
                    <a:latin typeface="Stencil" panose="040409050D0802020404" pitchFamily="82" charset="0"/>
                  </a:rPr>
                  <a:t>在这门课的后半部分，我们将尝试探究开头提出的那个</a:t>
                </a:r>
                <a:r>
                  <a:rPr lang="zh-CN" altLang="en-US" sz="1600" i="1" dirty="0">
                    <a:latin typeface="Stencil" panose="040409050D0802020404" pitchFamily="82" charset="0"/>
                  </a:rPr>
                  <a:t>大问题</a:t>
                </a:r>
                <a:r>
                  <a:rPr lang="zh-CN" altLang="en-US" sz="1600" i="0" dirty="0">
                    <a:latin typeface="Stencil" panose="040409050D0802020404" pitchFamily="82" charset="0"/>
                  </a:rPr>
                  <a:t>，即：在地转和层化两个因素同时作用下，流体的运动是什么样的？</a:t>
                </a:r>
                <a:endParaRPr lang="en-US" altLang="zh-CN" sz="16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/>
                  <a:ea typeface="等线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我们小组的展示到此结束，请张老师和各位同学批评指正。谢谢。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3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3" pos="1620" userDrawn="1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5" pos="1620" userDrawn="1">
          <p15:clr>
            <a:srgbClr val="FBAE40"/>
          </p15:clr>
        </p15:guide>
        <p15:guide id="6" pos="2921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3" pos="1620" userDrawn="1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5" pos="1620" userDrawn="1">
          <p15:clr>
            <a:srgbClr val="FBAE40"/>
          </p15:clr>
        </p15:guide>
        <p15:guide id="6" pos="2921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16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5" pos="3125" userDrawn="1">
          <p15:clr>
            <a:srgbClr val="FBAE40"/>
          </p15:clr>
        </p15:guide>
        <p15:guide id="6" pos="115" userDrawn="1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9" y="863022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hyperlink" Target="https://doi.org/10.1016/B978-0-12-088759-0.00011-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doi.org/10.1016/B978-0-12-088759-0.00011-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of Rotation and Stratification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危国锐（硕士研究生）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2022 </a:t>
            </a:r>
            <a:r>
              <a:rPr lang="zh-CN" altLang="en-US" dirty="0"/>
              <a:t>年</a:t>
            </a:r>
            <a:r>
              <a:rPr lang="en-US" altLang="zh-CN" dirty="0"/>
              <a:t> 3 </a:t>
            </a:r>
            <a:r>
              <a:rPr lang="zh-CN" altLang="en-US" dirty="0"/>
              <a:t>月 </a:t>
            </a:r>
            <a:r>
              <a:rPr lang="en-US" altLang="zh-CN" dirty="0"/>
              <a:t>28 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E95CC-3644-4C92-820C-CBA54ACF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E6CE7C-8A4B-4C6E-B013-1EA79786CCA6}"/>
                  </a:ext>
                </a:extLst>
              </p:cNvPr>
              <p:cNvSpPr txBox="1"/>
              <p:nvPr/>
            </p:nvSpPr>
            <p:spPr>
              <a:xfrm>
                <a:off x="230920" y="833381"/>
                <a:ext cx="4498322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dirty="0" smtClean="0"/>
                        <m:t>水平</m:t>
                      </m:r>
                      <m:r>
                        <m:rPr>
                          <m:nor/>
                        </m:rPr>
                        <a:rPr lang="en-US" altLang="zh-CN" sz="1600" b="1" dirty="0" smtClean="0"/>
                        <m:t>−</m:t>
                      </m:r>
                      <m:r>
                        <m:rPr>
                          <m:nor/>
                        </m:rPr>
                        <a:rPr lang="zh-CN" altLang="en-US" sz="1600" b="1" dirty="0" smtClean="0"/>
                        <m:t>无地转</m:t>
                      </m:r>
                      <m:r>
                        <m:rPr>
                          <m:nor/>
                        </m:rPr>
                        <a:rPr lang="zh-CN" altLang="en-US" sz="1600" dirty="0" smtClean="0"/>
                        <m:t>：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i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E6CE7C-8A4B-4C6E-B013-1EA79786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0" y="833381"/>
                <a:ext cx="4498322" cy="628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983D11F-4D65-4DCA-BEBA-40EDE6D86D7A}"/>
                  </a:ext>
                </a:extLst>
              </p:cNvPr>
              <p:cNvSpPr txBox="1"/>
              <p:nvPr/>
            </p:nvSpPr>
            <p:spPr>
              <a:xfrm>
                <a:off x="230920" y="2584034"/>
                <a:ext cx="4128584" cy="60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dirty="0" smtClean="0"/>
                        <m:t>水平</m:t>
                      </m:r>
                      <m:r>
                        <m:rPr>
                          <m:nor/>
                        </m:rPr>
                        <a:rPr lang="en-US" altLang="zh-CN" sz="1600" b="1" dirty="0" smtClean="0"/>
                        <m:t>−</m:t>
                      </m:r>
                      <m:r>
                        <m:rPr>
                          <m:nor/>
                        </m:rPr>
                        <a:rPr lang="zh-CN" altLang="en-US" sz="1600" b="1" dirty="0" smtClean="0"/>
                        <m:t>地转流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i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983D11F-4D65-4DCA-BEBA-40EDE6D8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0" y="2584034"/>
                <a:ext cx="4128584" cy="6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C0DC77-4332-42CF-B637-CE9DF463B278}"/>
                  </a:ext>
                </a:extLst>
              </p:cNvPr>
              <p:cNvSpPr txBox="1"/>
              <p:nvPr/>
            </p:nvSpPr>
            <p:spPr>
              <a:xfrm>
                <a:off x="243795" y="1461630"/>
                <a:ext cx="4764151" cy="112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-</a:t>
                </a:r>
                <a:r>
                  <a:rPr lang="zh-CN" altLang="en-US" sz="1600" b="1" dirty="0"/>
                  <a:t>层化 </a:t>
                </a:r>
                <a:r>
                  <a:rPr lang="en-US" altLang="zh-CN" sz="1600" b="1" dirty="0"/>
                  <a:t>&amp; </a:t>
                </a:r>
                <a:r>
                  <a:rPr lang="zh-CN" altLang="en-US" sz="1600" b="1" dirty="0"/>
                  <a:t>静力平衡</a:t>
                </a:r>
                <a:r>
                  <a:rPr lang="zh-CN" altLang="en-US" sz="1600" dirty="0"/>
                  <a:t>：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600" i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zh-CN" altLang="en-US" sz="16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C0DC77-4332-42CF-B637-CE9DF463B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5" y="1461630"/>
                <a:ext cx="4764151" cy="1124667"/>
              </a:xfrm>
              <a:prstGeom prst="rect">
                <a:avLst/>
              </a:prstGeom>
              <a:blipFill>
                <a:blip r:embed="rId5"/>
                <a:stretch>
                  <a:fillRect l="-767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96A18191-1442-4DBA-A79E-7FEE5E1E0F7F}"/>
              </a:ext>
            </a:extLst>
          </p:cNvPr>
          <p:cNvSpPr/>
          <p:nvPr/>
        </p:nvSpPr>
        <p:spPr>
          <a:xfrm>
            <a:off x="5007947" y="2207407"/>
            <a:ext cx="265831" cy="9798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755BB0-14A8-4EE1-9917-D1A37149BA4C}"/>
                  </a:ext>
                </a:extLst>
              </p:cNvPr>
              <p:cNvSpPr txBox="1"/>
              <p:nvPr/>
            </p:nvSpPr>
            <p:spPr>
              <a:xfrm>
                <a:off x="5258947" y="2404922"/>
                <a:ext cx="2369837" cy="58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.#⋯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b="0" i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755BB0-14A8-4EE1-9917-D1A37149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47" y="2404922"/>
                <a:ext cx="2369837" cy="584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EC65169-E999-436D-BAD2-D7DCBA5C4B84}"/>
                  </a:ext>
                </a:extLst>
              </p:cNvPr>
              <p:cNvSpPr txBox="1"/>
              <p:nvPr/>
            </p:nvSpPr>
            <p:spPr>
              <a:xfrm>
                <a:off x="5298840" y="1733913"/>
                <a:ext cx="3789889" cy="6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.#⋯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b="0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EC65169-E999-436D-BAD2-D7DCBA5C4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40" y="1733913"/>
                <a:ext cx="3789889" cy="601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76BF6F-12A5-4863-A2CC-83BBB66AE9C3}"/>
                  </a:ext>
                </a:extLst>
              </p:cNvPr>
              <p:cNvSpPr txBox="1"/>
              <p:nvPr/>
            </p:nvSpPr>
            <p:spPr>
              <a:xfrm>
                <a:off x="230920" y="3619521"/>
                <a:ext cx="3976847" cy="2469074"/>
              </a:xfrm>
              <a:prstGeom prst="rect">
                <a:avLst/>
              </a:prstGeom>
              <a:ln w="19050"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Case 1-</a:t>
                </a:r>
                <a:r>
                  <a:rPr lang="zh-CN" altLang="en-US" sz="1600" b="1" dirty="0"/>
                  <a:t>仅</a:t>
                </a:r>
                <a:r>
                  <a:rPr lang="en-US" altLang="zh-CN" sz="1600" b="1" dirty="0"/>
                  <a:t>(</a:t>
                </a:r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层化、无地转：</a:t>
                </a:r>
                <a:endParaRPr lang="en-US" altLang="zh-C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 (3)⇒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=: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b="1" dirty="0"/>
                  <a:t>Case 2-</a:t>
                </a:r>
                <a:r>
                  <a:rPr lang="zh-CN" altLang="en-US" sz="1600" b="1" dirty="0"/>
                  <a:t>仅地转、无层化：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[1, pp.357-358]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b="1" dirty="0"/>
                  <a:t>Case 3-(</a:t>
                </a:r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层化 </a:t>
                </a:r>
                <a:r>
                  <a:rPr lang="en-US" altLang="zh-CN" sz="1600" b="1" dirty="0"/>
                  <a:t>+</a:t>
                </a:r>
                <a:r>
                  <a:rPr lang="zh-CN" altLang="en-US" sz="1600" b="1" dirty="0"/>
                  <a:t> 地转：</a:t>
                </a:r>
                <a:endParaRPr lang="en-US" altLang="zh-C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Fr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Ro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76BF6F-12A5-4863-A2CC-83BBB66A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0" y="3619521"/>
                <a:ext cx="3976847" cy="2469074"/>
              </a:xfrm>
              <a:prstGeom prst="rect">
                <a:avLst/>
              </a:prstGeom>
              <a:blipFill>
                <a:blip r:embed="rId8"/>
                <a:stretch>
                  <a:fillRect l="-763" t="-490"/>
                </a:stretch>
              </a:blipFill>
              <a:ln w="19050"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2C49C43-6E95-4B3C-A65A-DAE2EC337513}"/>
              </a:ext>
            </a:extLst>
          </p:cNvPr>
          <p:cNvSpPr txBox="1"/>
          <p:nvPr/>
        </p:nvSpPr>
        <p:spPr>
          <a:xfrm>
            <a:off x="164204" y="6317087"/>
            <a:ext cx="85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Cushman-Roisin, B., &amp;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, J.-M. (2011). Chapter 11 - Stratification. In B. Cushman-Roisin &amp; J.-M.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 (Eds.), </a:t>
            </a:r>
            <a:r>
              <a:rPr lang="en-US" altLang="zh-CN" sz="1200" i="1" dirty="0"/>
              <a:t>International Geophysics (Vol. 101, pp. 347-364). Academic Press. </a:t>
            </a:r>
            <a:r>
              <a:rPr lang="en-US" altLang="zh-CN" sz="1200" dirty="0">
                <a:hlinkClick r:id="rId9"/>
              </a:rPr>
              <a:t>https://doi.org/10.1016/B978-0-12-088759-0.00011-0</a:t>
            </a:r>
            <a:r>
              <a:rPr lang="en-US" altLang="zh-CN" sz="1200" dirty="0"/>
              <a:t> 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625B230-8CCF-4840-BBE0-586E4A465B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578" y="3583428"/>
            <a:ext cx="4764151" cy="265797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EAC470E-476D-4E4B-A403-690160AC1FCF}"/>
              </a:ext>
            </a:extLst>
          </p:cNvPr>
          <p:cNvSpPr txBox="1"/>
          <p:nvPr/>
        </p:nvSpPr>
        <p:spPr>
          <a:xfrm>
            <a:off x="7546712" y="6059405"/>
            <a:ext cx="151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上图来自：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[1, p.356]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8D8DEAC-0166-4577-9E44-C131D1DECF4B}"/>
              </a:ext>
            </a:extLst>
          </p:cNvPr>
          <p:cNvCxnSpPr>
            <a:cxnSpLocks/>
          </p:cNvCxnSpPr>
          <p:nvPr/>
        </p:nvCxnSpPr>
        <p:spPr>
          <a:xfrm>
            <a:off x="415343" y="3353193"/>
            <a:ext cx="233107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5812032E-DB23-430F-92F5-EC94C4FB8664}"/>
              </a:ext>
            </a:extLst>
          </p:cNvPr>
          <p:cNvSpPr/>
          <p:nvPr/>
        </p:nvSpPr>
        <p:spPr>
          <a:xfrm>
            <a:off x="5002795" y="1022685"/>
            <a:ext cx="265831" cy="1124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0701D80-8E0F-4D1A-8BC6-6073B01097B0}"/>
                  </a:ext>
                </a:extLst>
              </p:cNvPr>
              <p:cNvSpPr txBox="1"/>
              <p:nvPr/>
            </p:nvSpPr>
            <p:spPr>
              <a:xfrm>
                <a:off x="5207434" y="1227220"/>
                <a:ext cx="2544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.#⋯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0" i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0701D80-8E0F-4D1A-8BC6-6073B0109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34" y="1227220"/>
                <a:ext cx="25445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4" grpId="0"/>
      <p:bldP spid="25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5E4CA9-A0B2-4C63-A560-AD3AF28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0C3C-47D3-4455-AB34-8268314DB49D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64A2B-6666-4F20-ABDA-D50E489C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" y="758311"/>
            <a:ext cx="3976264" cy="5341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E0E442-D987-4922-8455-1E1FA3769CCE}"/>
              </a:ext>
            </a:extLst>
          </p:cNvPr>
          <p:cNvSpPr txBox="1"/>
          <p:nvPr/>
        </p:nvSpPr>
        <p:spPr>
          <a:xfrm>
            <a:off x="164204" y="6317087"/>
            <a:ext cx="85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Cushman-Roisin, B., &amp;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, J.-M. (2011). Chapter 11 - Stratification. In B. Cushman-Roisin &amp; J.-M. </a:t>
            </a:r>
            <a:r>
              <a:rPr lang="en-US" altLang="zh-CN" sz="1200" dirty="0" err="1"/>
              <a:t>Beckers</a:t>
            </a:r>
            <a:r>
              <a:rPr lang="en-US" altLang="zh-CN" sz="1200" dirty="0"/>
              <a:t> (Eds.), </a:t>
            </a:r>
            <a:r>
              <a:rPr lang="en-US" altLang="zh-CN" sz="1200" i="1" dirty="0"/>
              <a:t>International Geophysics (Vol. 101, pp. 347-364). Academic Press. </a:t>
            </a:r>
            <a:r>
              <a:rPr lang="en-US" altLang="zh-CN" sz="1200" dirty="0">
                <a:hlinkClick r:id="rId4"/>
              </a:rPr>
              <a:t>https://doi.org/10.1016/B978-0-12-088759-0.00011-0</a:t>
            </a:r>
            <a:r>
              <a:rPr lang="en-US" altLang="zh-CN" sz="1200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17378-EC8D-4951-B7CD-9C24403D6472}"/>
              </a:ext>
            </a:extLst>
          </p:cNvPr>
          <p:cNvSpPr txBox="1"/>
          <p:nvPr/>
        </p:nvSpPr>
        <p:spPr>
          <a:xfrm>
            <a:off x="2459340" y="6050793"/>
            <a:ext cx="151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上图来自：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[1, p.359]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851CCE-8A28-4892-8FFC-02451F279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394" y="4951030"/>
            <a:ext cx="2502679" cy="1099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19DA68-94E7-49AF-AC8E-B945868FBCD5}"/>
                  </a:ext>
                </a:extLst>
              </p:cNvPr>
              <p:cNvSpPr txBox="1"/>
              <p:nvPr/>
            </p:nvSpPr>
            <p:spPr>
              <a:xfrm>
                <a:off x="4192074" y="814313"/>
                <a:ext cx="4732986" cy="3023072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u="sng" dirty="0"/>
                  <a:t>竖直辐合</a:t>
                </a:r>
                <a:r>
                  <a:rPr lang="en-US" altLang="zh-CN" b="1" u="sng" dirty="0"/>
                  <a:t>(</a:t>
                </a:r>
                <a:r>
                  <a:rPr lang="zh-CN" altLang="en-US" b="1" u="sng" dirty="0"/>
                  <a:t>散</a:t>
                </a:r>
                <a:r>
                  <a:rPr lang="en-US" altLang="zh-CN" b="1" u="sng" dirty="0"/>
                  <a:t>) </a:t>
                </a:r>
                <a:r>
                  <a:rPr lang="zh-CN" altLang="en-US" b="1" u="sng" dirty="0"/>
                  <a:t>与 水平辐散</a:t>
                </a:r>
                <a:r>
                  <a:rPr lang="en-US" altLang="zh-CN" b="1" u="sng" dirty="0"/>
                  <a:t>(</a:t>
                </a:r>
                <a:r>
                  <a:rPr lang="zh-CN" altLang="en-US" b="1" u="sng" dirty="0"/>
                  <a:t>合</a:t>
                </a:r>
                <a:r>
                  <a:rPr lang="en-US" altLang="zh-CN" b="1" u="sng" dirty="0"/>
                  <a:t>) </a:t>
                </a:r>
                <a:r>
                  <a:rPr lang="zh-CN" altLang="en-US" b="1" u="sng" dirty="0"/>
                  <a:t>的量级之比</a:t>
                </a:r>
                <a:endParaRPr lang="en-US" altLang="zh-CN" b="1" u="sng" dirty="0"/>
              </a:p>
              <a:p>
                <a:pPr algn="ctr"/>
                <a:endParaRPr lang="en-US" altLang="zh-CN" sz="1600" b="1" dirty="0"/>
              </a:p>
              <a:p>
                <a:r>
                  <a:rPr lang="en-US" altLang="zh-CN" sz="1600" b="1" dirty="0"/>
                  <a:t>  Case 1-</a:t>
                </a:r>
                <a:r>
                  <a:rPr lang="zh-CN" altLang="en-US" sz="1600" b="1" dirty="0"/>
                  <a:t>层化为主、地转可略 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≫1</m:t>
                    </m:r>
                  </m:oMath>
                </a14:m>
                <a:r>
                  <a:rPr lang="en-US" altLang="zh-CN" sz="1600" b="1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&amp; (3)⇒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=: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b="0" dirty="0"/>
              </a:p>
              <a:p>
                <a:r>
                  <a:rPr lang="en-US" altLang="zh-CN" sz="1600" b="1" dirty="0"/>
                  <a:t>  Case 2-</a:t>
                </a:r>
                <a:r>
                  <a:rPr lang="zh-CN" altLang="en-US" sz="1600" b="1" dirty="0"/>
                  <a:t>地转为主、层化可略 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≫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altLang="zh-CN" sz="1600" b="1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b="0" dirty="0"/>
              </a:p>
              <a:p>
                <a:r>
                  <a:rPr lang="en-US" altLang="zh-CN" sz="1600" b="1" dirty="0"/>
                  <a:t>  Case 3-(</a:t>
                </a:r>
                <a:r>
                  <a:rPr lang="zh-CN" altLang="en-US" sz="1600" b="1" dirty="0"/>
                  <a:t>竖直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层化 </a:t>
                </a:r>
                <a:r>
                  <a:rPr lang="en-US" altLang="zh-CN" sz="1600" b="1" dirty="0"/>
                  <a:t>+</a:t>
                </a:r>
                <a:r>
                  <a:rPr lang="zh-CN" altLang="en-US" sz="1600" b="1" dirty="0"/>
                  <a:t> 地转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 </a:t>
                </a:r>
                <a:r>
                  <a:rPr lang="en-US" altLang="zh-CN" sz="1600" b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m:rPr>
                        <m:sty m:val="p"/>
                      </m:rPr>
                      <a:rPr lang="en-US" altLang="zh-CN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altLang="zh-CN" sz="1600" b="1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Fr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Ro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19DA68-94E7-49AF-AC8E-B945868FB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74" y="814313"/>
                <a:ext cx="4732986" cy="3023072"/>
              </a:xfrm>
              <a:prstGeom prst="rect">
                <a:avLst/>
              </a:prstGeom>
              <a:blipFill>
                <a:blip r:embed="rId6"/>
                <a:stretch>
                  <a:fillRect t="-1004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A75343-3CDD-4511-921A-81205D38A631}"/>
                  </a:ext>
                </a:extLst>
              </p:cNvPr>
              <p:cNvSpPr txBox="1"/>
              <p:nvPr/>
            </p:nvSpPr>
            <p:spPr>
              <a:xfrm>
                <a:off x="4192074" y="3951235"/>
                <a:ext cx="2195847" cy="94038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/>
                  <a:t>Burger number </a:t>
                </a:r>
                <a:r>
                  <a:rPr lang="en-US" altLang="zh-CN" sz="1600" b="1" dirty="0"/>
                  <a:t>: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Bu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Ro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Fr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A75343-3CDD-4511-921A-81205D38A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74" y="3951235"/>
                <a:ext cx="2195847" cy="940386"/>
              </a:xfrm>
              <a:prstGeom prst="rect">
                <a:avLst/>
              </a:prstGeom>
              <a:blipFill>
                <a:blip r:embed="rId7"/>
                <a:stretch>
                  <a:fillRect l="-1662" t="-19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C32E87-1219-47D5-A827-052E64A336CC}"/>
                  </a:ext>
                </a:extLst>
              </p:cNvPr>
              <p:cNvSpPr txBox="1"/>
              <p:nvPr/>
            </p:nvSpPr>
            <p:spPr>
              <a:xfrm>
                <a:off x="6518276" y="3951235"/>
                <a:ext cx="2406784" cy="2062103"/>
              </a:xfrm>
              <a:prstGeom prst="rect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Ro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≾1</m:t>
                    </m:r>
                  </m:oMath>
                </a14:m>
                <a:r>
                  <a:rPr lang="zh-CN" altLang="en-US" sz="1600" dirty="0"/>
                  <a:t>，净浮力和科氏力比惯性力相当或更大，此时可用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Bu</m:t>
                    </m:r>
                  </m:oMath>
                </a14:m>
                <a:r>
                  <a:rPr lang="zh-CN" altLang="en-US" sz="1600" dirty="0"/>
                  <a:t> 衡量层化相对地转的重要性：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zh-CN" altLang="en-US" sz="1600" b="1" dirty="0"/>
                  <a:t>：</a:t>
                </a:r>
                <a:r>
                  <a:rPr lang="zh-CN" altLang="en-US" sz="1600" dirty="0"/>
                  <a:t>地转主导；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b="1" dirty="0"/>
                  <a:t>：</a:t>
                </a:r>
                <a:r>
                  <a:rPr lang="zh-CN" altLang="en-US" sz="1600" dirty="0"/>
                  <a:t>同等重要；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Bu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b="1" dirty="0"/>
                  <a:t>：</a:t>
                </a:r>
                <a:r>
                  <a:rPr lang="zh-CN" altLang="en-US" sz="1600" dirty="0"/>
                  <a:t>层化主导</a:t>
                </a:r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C32E87-1219-47D5-A827-052E64A3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76" y="3951235"/>
                <a:ext cx="2406784" cy="2062103"/>
              </a:xfrm>
              <a:prstGeom prst="rect">
                <a:avLst/>
              </a:prstGeom>
              <a:blipFill>
                <a:blip r:embed="rId8"/>
                <a:stretch>
                  <a:fillRect l="-1005" t="-587" r="-1508" b="-2346"/>
                </a:stretch>
              </a:blipFill>
              <a:ln w="190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1379</TotalTime>
  <Words>1570</Words>
  <Application>Microsoft Office PowerPoint</Application>
  <PresentationFormat>全屏显示(4:3)</PresentationFormat>
  <Paragraphs>68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Cambria Math</vt:lpstr>
      <vt:lpstr>Stencil</vt:lpstr>
      <vt:lpstr>Wingdings</vt:lpstr>
      <vt:lpstr>2016-VI主题-蓝</vt:lpstr>
      <vt:lpstr>Combination of Rotation and Stratification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危国锐</cp:lastModifiedBy>
  <cp:revision>155</cp:revision>
  <cp:lastPrinted>2022-03-26T20:10:56Z</cp:lastPrinted>
  <dcterms:created xsi:type="dcterms:W3CDTF">2016-04-20T02:59:17Z</dcterms:created>
  <dcterms:modified xsi:type="dcterms:W3CDTF">2022-03-27T05:56:33Z</dcterms:modified>
</cp:coreProperties>
</file>