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2021.spring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982502" y="5624512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3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626" y="6311900"/>
            <a:ext cx="2743200" cy="365125"/>
          </a:xfrm>
        </p:spPr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8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2021.spring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716" y="553752"/>
            <a:ext cx="1824593" cy="47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959" y="21350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Chapter4 </a:t>
            </a:r>
            <a:r>
              <a:rPr lang="zh-CN" altLang="en-US" dirty="0" smtClean="0"/>
              <a:t>频域分析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661959" y="1123274"/>
            <a:ext cx="9749859" cy="1596571"/>
            <a:chOff x="661959" y="1123274"/>
            <a:chExt cx="9749859" cy="1596571"/>
          </a:xfrm>
        </p:grpSpPr>
        <p:sp>
          <p:nvSpPr>
            <p:cNvPr id="2" name="矩形 1"/>
            <p:cNvSpPr/>
            <p:nvPr/>
          </p:nvSpPr>
          <p:spPr>
            <a:xfrm>
              <a:off x="1840021" y="1840020"/>
              <a:ext cx="1043426" cy="729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发送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滤波器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820285" y="1840020"/>
              <a:ext cx="1065865" cy="729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信道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05050" y="1828800"/>
              <a:ext cx="1071475" cy="7517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接收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滤波器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827044" y="1840019"/>
              <a:ext cx="768545" cy="729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判决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endCxn id="2" idx="1"/>
            </p:cNvCxnSpPr>
            <p:nvPr/>
          </p:nvCxnSpPr>
          <p:spPr>
            <a:xfrm>
              <a:off x="661959" y="2204658"/>
              <a:ext cx="11780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" idx="3"/>
              <a:endCxn id="4" idx="1"/>
            </p:cNvCxnSpPr>
            <p:nvPr/>
          </p:nvCxnSpPr>
          <p:spPr>
            <a:xfrm>
              <a:off x="2883447" y="2204658"/>
              <a:ext cx="936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3"/>
              <a:endCxn id="14" idx="2"/>
            </p:cNvCxnSpPr>
            <p:nvPr/>
          </p:nvCxnSpPr>
          <p:spPr>
            <a:xfrm>
              <a:off x="4886150" y="2204658"/>
              <a:ext cx="627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或者 13"/>
            <p:cNvSpPr/>
            <p:nvPr/>
          </p:nvSpPr>
          <p:spPr>
            <a:xfrm>
              <a:off x="5513981" y="1967307"/>
              <a:ext cx="460005" cy="474701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4" idx="6"/>
              <a:endCxn id="6" idx="1"/>
            </p:cNvCxnSpPr>
            <p:nvPr/>
          </p:nvCxnSpPr>
          <p:spPr>
            <a:xfrm>
              <a:off x="5973986" y="2204658"/>
              <a:ext cx="531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3"/>
            </p:cNvCxnSpPr>
            <p:nvPr/>
          </p:nvCxnSpPr>
          <p:spPr>
            <a:xfrm flipV="1">
              <a:off x="7576525" y="2193437"/>
              <a:ext cx="490390" cy="11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178646" y="1992548"/>
              <a:ext cx="158008" cy="206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7" idx="1"/>
            </p:cNvCxnSpPr>
            <p:nvPr/>
          </p:nvCxnSpPr>
          <p:spPr>
            <a:xfrm>
              <a:off x="8336654" y="2204657"/>
              <a:ext cx="4903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7" idx="3"/>
            </p:cNvCxnSpPr>
            <p:nvPr/>
          </p:nvCxnSpPr>
          <p:spPr>
            <a:xfrm>
              <a:off x="9595589" y="2204657"/>
              <a:ext cx="8162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4" idx="0"/>
            </p:cNvCxnSpPr>
            <p:nvPr/>
          </p:nvCxnSpPr>
          <p:spPr>
            <a:xfrm>
              <a:off x="5743983" y="1469772"/>
              <a:ext cx="1" cy="4975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987328" y="1767092"/>
              <a:ext cx="61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dirty="0" smtClean="0"/>
                <a:t>(t)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576307" y="1123274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en-US" altLang="zh-CN" dirty="0" smtClean="0"/>
                <a:t>(t)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98305" y="1726465"/>
              <a:ext cx="57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y(t)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836446" y="2350513"/>
              <a:ext cx="768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t=</a:t>
              </a:r>
              <a:r>
                <a:rPr lang="en-US" altLang="zh-CN" dirty="0" err="1" smtClean="0"/>
                <a:t>kT</a:t>
              </a:r>
              <a:endParaRPr lang="zh-CN" altLang="en-US" dirty="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87162" y="2829806"/>
            <a:ext cx="777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如图，为数字基带信号传输的原理图。</a:t>
            </a:r>
            <a:endParaRPr lang="en-US" altLang="zh-CN" dirty="0" smtClean="0"/>
          </a:p>
          <a:p>
            <a:r>
              <a:rPr lang="zh-CN" altLang="en-US" dirty="0" smtClean="0"/>
              <a:t>数字基带信号可以看做是传输码元对脉冲序列的幅度调制，即</a:t>
            </a:r>
            <a:endParaRPr lang="zh-CN" altLang="en-US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852040"/>
              </p:ext>
            </p:extLst>
          </p:nvPr>
        </p:nvGraphicFramePr>
        <p:xfrm>
          <a:off x="4474763" y="3586097"/>
          <a:ext cx="1946262" cy="51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295280" imgH="342720" progId="Equation.DSMT4">
                  <p:embed/>
                </p:oleObj>
              </mc:Choice>
              <mc:Fallback>
                <p:oleObj name="Equation" r:id="rId3" imgW="1295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763" y="3586097"/>
                        <a:ext cx="1946262" cy="51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661959" y="4162483"/>
                <a:ext cx="1003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是传输的码元序列（例如，二进制的“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”或“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”</a:t>
                </a:r>
                <a:r>
                  <a:rPr lang="zh-CN" altLang="en-US" dirty="0"/>
                  <a:t>）</a:t>
                </a:r>
                <a:r>
                  <a:rPr lang="zh-CN" altLang="en-US" dirty="0" smtClean="0"/>
                  <a:t>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码元脉冲（例如，矩形脉冲）波形。</a:t>
                </a:r>
                <a:endParaRPr lang="zh-CN" alt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9" y="4162483"/>
                <a:ext cx="10035960" cy="369332"/>
              </a:xfrm>
              <a:prstGeom prst="rect">
                <a:avLst/>
              </a:prstGeom>
              <a:blipFill>
                <a:blip r:embed="rId5"/>
                <a:stretch>
                  <a:fillRect l="-54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661959" y="4699068"/>
            <a:ext cx="1147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受传输信道特性的影响（例如，信道带宽有限）到达接收端的码元波形会展宽，从而对相邻码元波形产生影响，我们称为码间串扰</a:t>
            </a:r>
            <a:r>
              <a:rPr lang="zh-CN" altLang="en-US" dirty="0"/>
              <a:t>（</a:t>
            </a:r>
            <a:r>
              <a:rPr lang="en-US" altLang="zh-CN" dirty="0"/>
              <a:t>ISI</a:t>
            </a:r>
            <a:r>
              <a:rPr lang="zh-CN" altLang="en-US" dirty="0"/>
              <a:t>：</a:t>
            </a:r>
            <a:r>
              <a:rPr lang="en-US" altLang="zh-CN" dirty="0"/>
              <a:t>Inter-Symbol Interference</a:t>
            </a:r>
            <a:r>
              <a:rPr lang="zh-CN" altLang="en-US" dirty="0" smtClean="0"/>
              <a:t>）；因此，实际接收到的</a:t>
            </a:r>
            <a:r>
              <a:rPr lang="en-US" altLang="zh-CN" dirty="0" smtClean="0"/>
              <a:t>y(t)</a:t>
            </a:r>
            <a:r>
              <a:rPr lang="zh-CN" altLang="en-US" dirty="0" smtClean="0"/>
              <a:t>是发生了“畸变”的信号和噪声</a:t>
            </a:r>
            <a:r>
              <a:rPr lang="en-US" altLang="zh-CN" dirty="0" smtClean="0"/>
              <a:t>n(t)</a:t>
            </a:r>
            <a:r>
              <a:rPr lang="zh-CN" altLang="en-US" dirty="0" smtClean="0"/>
              <a:t>的混合波形。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69947" y="5740514"/>
            <a:ext cx="1093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接收端在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kT</a:t>
            </a:r>
            <a:r>
              <a:rPr lang="zh-CN" altLang="en-US" dirty="0" smtClean="0"/>
              <a:t>对接收到的第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个码元波形进行取样判决（例如，当</a:t>
            </a:r>
            <a:r>
              <a:rPr lang="en-US" altLang="zh-CN" dirty="0" smtClean="0"/>
              <a:t>y(</a:t>
            </a:r>
            <a:r>
              <a:rPr lang="en-US" altLang="zh-CN" dirty="0" err="1" smtClean="0"/>
              <a:t>kT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大于门限为</a:t>
            </a:r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r>
              <a:rPr lang="zh-CN" altLang="en-US" dirty="0" smtClean="0"/>
              <a:t>码，反之为</a:t>
            </a:r>
            <a:r>
              <a:rPr lang="zh-CN" altLang="en-US" dirty="0"/>
              <a:t>“</a:t>
            </a:r>
            <a:r>
              <a:rPr lang="en-US" altLang="zh-CN" dirty="0"/>
              <a:t>0</a:t>
            </a:r>
            <a:r>
              <a:rPr lang="zh-CN" altLang="en-US" dirty="0"/>
              <a:t>”</a:t>
            </a:r>
            <a:r>
              <a:rPr lang="zh-CN" altLang="en-US" dirty="0" smtClean="0"/>
              <a:t>码）。显然，受</a:t>
            </a:r>
            <a:r>
              <a:rPr lang="en-US" altLang="zh-CN" dirty="0" smtClean="0"/>
              <a:t>ISI</a:t>
            </a:r>
            <a:r>
              <a:rPr lang="zh-CN" altLang="en-US" dirty="0" smtClean="0"/>
              <a:t>和噪声的影响会发生误判，如下图所示。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2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04525"/>
              </p:ext>
            </p:extLst>
          </p:nvPr>
        </p:nvGraphicFramePr>
        <p:xfrm>
          <a:off x="2324334" y="4075531"/>
          <a:ext cx="27728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3" imgW="47552" imgH="123900" progId="Equation.3">
                  <p:embed/>
                </p:oleObj>
              </mc:Choice>
              <mc:Fallback>
                <p:oleObj name="公式" r:id="rId3" imgW="47552" imgH="123900" progId="Equation.3">
                  <p:embed/>
                  <p:pic>
                    <p:nvPicPr>
                      <p:cNvPr id="6147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334" y="4075531"/>
                        <a:ext cx="27728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516018" y="3161131"/>
            <a:ext cx="4572000" cy="369887"/>
            <a:chOff x="2256" y="2736"/>
            <a:chExt cx="2880" cy="233"/>
          </a:xfrm>
        </p:grpSpPr>
        <p:sp>
          <p:nvSpPr>
            <p:cNvPr id="4" name="Line 59"/>
            <p:cNvSpPr>
              <a:spLocks noChangeShapeType="1"/>
            </p:cNvSpPr>
            <p:nvPr/>
          </p:nvSpPr>
          <p:spPr bwMode="auto">
            <a:xfrm>
              <a:off x="2256" y="2865"/>
              <a:ext cx="201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Text Box 60"/>
            <p:cNvSpPr txBox="1">
              <a:spLocks noChangeArrowheads="1"/>
            </p:cNvSpPr>
            <p:nvPr/>
          </p:nvSpPr>
          <p:spPr bwMode="auto">
            <a:xfrm>
              <a:off x="4176" y="2736"/>
              <a:ext cx="9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800" b="1">
                  <a:solidFill>
                    <a:srgbClr val="FF6600"/>
                  </a:solidFill>
                  <a:latin typeface="黑体" pitchFamily="2" charset="-122"/>
                  <a:ea typeface="黑体" pitchFamily="2" charset="-122"/>
                </a:rPr>
                <a:t>判决电平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 flipV="1">
            <a:off x="3897018" y="3084931"/>
            <a:ext cx="2286000" cy="533400"/>
            <a:chOff x="1200" y="1392"/>
            <a:chExt cx="1440" cy="336"/>
          </a:xfrm>
        </p:grpSpPr>
        <p:sp>
          <p:nvSpPr>
            <p:cNvPr id="7" name="Line 62"/>
            <p:cNvSpPr>
              <a:spLocks noChangeShapeType="1"/>
            </p:cNvSpPr>
            <p:nvPr/>
          </p:nvSpPr>
          <p:spPr bwMode="auto">
            <a:xfrm>
              <a:off x="1200" y="1392"/>
              <a:ext cx="0" cy="3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auto">
            <a:xfrm>
              <a:off x="1488" y="1392"/>
              <a:ext cx="0" cy="3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1776" y="1392"/>
              <a:ext cx="0" cy="3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>
              <a:off x="2064" y="1392"/>
              <a:ext cx="0" cy="3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>
              <a:off x="2352" y="1392"/>
              <a:ext cx="0" cy="3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2640" y="1392"/>
              <a:ext cx="0" cy="33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AutoShape 68"/>
          <p:cNvSpPr>
            <a:spLocks noChangeArrowheads="1"/>
          </p:cNvSpPr>
          <p:nvPr/>
        </p:nvSpPr>
        <p:spPr bwMode="auto">
          <a:xfrm>
            <a:off x="7326018" y="3694531"/>
            <a:ext cx="895350" cy="909637"/>
          </a:xfrm>
          <a:prstGeom prst="wedgeEllipseCallout">
            <a:avLst>
              <a:gd name="adj1" fmla="val -280676"/>
              <a:gd name="adj2" fmla="val -110398"/>
            </a:avLst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800" b="1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误码</a:t>
            </a: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1458618" y="1256131"/>
            <a:ext cx="5638800" cy="946150"/>
            <a:chOff x="960" y="1632"/>
            <a:chExt cx="3552" cy="596"/>
          </a:xfrm>
        </p:grpSpPr>
        <p:sp>
          <p:nvSpPr>
            <p:cNvPr id="15" name="Text Box 70"/>
            <p:cNvSpPr txBox="1">
              <a:spLocks noChangeArrowheads="1"/>
            </p:cNvSpPr>
            <p:nvPr/>
          </p:nvSpPr>
          <p:spPr bwMode="auto">
            <a:xfrm>
              <a:off x="2400" y="1632"/>
              <a:ext cx="1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楷体_GB2312" pitchFamily="49" charset="-122"/>
                </a:rPr>
                <a:t>1      0      1      1      0      1</a:t>
              </a:r>
            </a:p>
          </p:txBody>
        </p:sp>
        <p:sp>
          <p:nvSpPr>
            <p:cNvPr id="16" name="Text Box 71"/>
            <p:cNvSpPr txBox="1">
              <a:spLocks noChangeArrowheads="1"/>
            </p:cNvSpPr>
            <p:nvPr/>
          </p:nvSpPr>
          <p:spPr bwMode="auto">
            <a:xfrm>
              <a:off x="2064" y="1728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17" name="Line 72"/>
            <p:cNvSpPr>
              <a:spLocks noChangeShapeType="1"/>
            </p:cNvSpPr>
            <p:nvPr/>
          </p:nvSpPr>
          <p:spPr bwMode="auto">
            <a:xfrm>
              <a:off x="2256" y="2112"/>
              <a:ext cx="20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960" y="1776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b="1" dirty="0" err="1">
                  <a:solidFill>
                    <a:srgbClr val="0000FF"/>
                  </a:solidFill>
                  <a:ea typeface="隶书" pitchFamily="49" charset="-122"/>
                </a:rPr>
                <a:t>a</a:t>
              </a:r>
              <a:r>
                <a:rPr kumimoji="1" lang="en-US" altLang="zh-CN" b="1" baseline="-25000" dirty="0" err="1">
                  <a:solidFill>
                    <a:srgbClr val="0000FF"/>
                  </a:solidFill>
                  <a:ea typeface="隶书" pitchFamily="49" charset="-122"/>
                </a:rPr>
                <a:t>i</a:t>
              </a:r>
              <a:endParaRPr kumimoji="1" lang="en-US" altLang="zh-CN" b="1" baseline="-25000" dirty="0">
                <a:solidFill>
                  <a:srgbClr val="0000FF"/>
                </a:solidFill>
                <a:ea typeface="隶书" pitchFamily="49" charset="-122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 flipH="1">
              <a:off x="4320" y="196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 b="1">
                  <a:ea typeface="楷体_GB2312" pitchFamily="49" charset="-122"/>
                </a:rPr>
                <a:t>t</a:t>
              </a:r>
            </a:p>
          </p:txBody>
        </p: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2352" y="1872"/>
              <a:ext cx="1728" cy="240"/>
              <a:chOff x="1056" y="1344"/>
              <a:chExt cx="1728" cy="240"/>
            </a:xfrm>
          </p:grpSpPr>
          <p:sp>
            <p:nvSpPr>
              <p:cNvPr id="22" name="Line 76"/>
              <p:cNvSpPr>
                <a:spLocks noChangeShapeType="1"/>
              </p:cNvSpPr>
              <p:nvPr/>
            </p:nvSpPr>
            <p:spPr bwMode="auto">
              <a:xfrm flipV="1">
                <a:off x="2496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77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78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79"/>
              <p:cNvSpPr>
                <a:spLocks noChangeShapeType="1"/>
              </p:cNvSpPr>
              <p:nvPr/>
            </p:nvSpPr>
            <p:spPr bwMode="auto">
              <a:xfrm flipV="1">
                <a:off x="1056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80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81"/>
              <p:cNvSpPr>
                <a:spLocks noChangeShapeType="1"/>
              </p:cNvSpPr>
              <p:nvPr/>
            </p:nvSpPr>
            <p:spPr bwMode="auto">
              <a:xfrm>
                <a:off x="1344" y="158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82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83"/>
              <p:cNvSpPr>
                <a:spLocks noChangeShapeType="1"/>
              </p:cNvSpPr>
              <p:nvPr/>
            </p:nvSpPr>
            <p:spPr bwMode="auto">
              <a:xfrm flipV="1">
                <a:off x="1632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8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85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86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87"/>
              <p:cNvSpPr>
                <a:spLocks noChangeShapeType="1"/>
              </p:cNvSpPr>
              <p:nvPr/>
            </p:nvSpPr>
            <p:spPr bwMode="auto">
              <a:xfrm>
                <a:off x="2208" y="158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Text Box 88"/>
            <p:cNvSpPr txBox="1">
              <a:spLocks noChangeArrowheads="1"/>
            </p:cNvSpPr>
            <p:nvPr/>
          </p:nvSpPr>
          <p:spPr bwMode="auto">
            <a:xfrm>
              <a:off x="2064" y="2016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34" name="Group 91"/>
          <p:cNvGrpSpPr>
            <a:grpSpLocks/>
          </p:cNvGrpSpPr>
          <p:nvPr/>
        </p:nvGrpSpPr>
        <p:grpSpPr bwMode="auto">
          <a:xfrm>
            <a:off x="1523305" y="2161462"/>
            <a:ext cx="5253038" cy="717550"/>
            <a:chOff x="1011" y="2208"/>
            <a:chExt cx="3309" cy="452"/>
          </a:xfrm>
        </p:grpSpPr>
        <p:sp>
          <p:nvSpPr>
            <p:cNvPr id="35" name="Text Box 92"/>
            <p:cNvSpPr txBox="1">
              <a:spLocks noChangeArrowheads="1"/>
            </p:cNvSpPr>
            <p:nvPr/>
          </p:nvSpPr>
          <p:spPr bwMode="auto">
            <a:xfrm>
              <a:off x="2064" y="2208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>
              <a:off x="2208" y="2544"/>
              <a:ext cx="2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2304" y="2306"/>
              <a:ext cx="1824" cy="252"/>
            </a:xfrm>
            <a:custGeom>
              <a:avLst/>
              <a:gdLst>
                <a:gd name="T0" fmla="*/ 0 w 1824"/>
                <a:gd name="T1" fmla="*/ 512 h 238"/>
                <a:gd name="T2" fmla="*/ 57 w 1824"/>
                <a:gd name="T3" fmla="*/ 97 h 238"/>
                <a:gd name="T4" fmla="*/ 172 w 1824"/>
                <a:gd name="T5" fmla="*/ 26 h 238"/>
                <a:gd name="T6" fmla="*/ 292 w 1824"/>
                <a:gd name="T7" fmla="*/ 70 h 238"/>
                <a:gd name="T8" fmla="*/ 364 w 1824"/>
                <a:gd name="T9" fmla="*/ 431 h 238"/>
                <a:gd name="T10" fmla="*/ 467 w 1824"/>
                <a:gd name="T11" fmla="*/ 500 h 238"/>
                <a:gd name="T12" fmla="*/ 580 w 1824"/>
                <a:gd name="T13" fmla="*/ 440 h 238"/>
                <a:gd name="T14" fmla="*/ 668 w 1824"/>
                <a:gd name="T15" fmla="*/ 70 h 238"/>
                <a:gd name="T16" fmla="*/ 932 w 1824"/>
                <a:gd name="T17" fmla="*/ 6 h 238"/>
                <a:gd name="T18" fmla="*/ 1164 w 1824"/>
                <a:gd name="T19" fmla="*/ 97 h 238"/>
                <a:gd name="T20" fmla="*/ 1229 w 1824"/>
                <a:gd name="T21" fmla="*/ 450 h 238"/>
                <a:gd name="T22" fmla="*/ 1359 w 1824"/>
                <a:gd name="T23" fmla="*/ 512 h 238"/>
                <a:gd name="T24" fmla="*/ 1463 w 1824"/>
                <a:gd name="T25" fmla="*/ 456 h 238"/>
                <a:gd name="T26" fmla="*/ 1524 w 1824"/>
                <a:gd name="T27" fmla="*/ 70 h 238"/>
                <a:gd name="T28" fmla="*/ 1660 w 1824"/>
                <a:gd name="T29" fmla="*/ 32 h 238"/>
                <a:gd name="T30" fmla="*/ 1756 w 1824"/>
                <a:gd name="T31" fmla="*/ 88 h 238"/>
                <a:gd name="T32" fmla="*/ 1824 w 1824"/>
                <a:gd name="T33" fmla="*/ 522 h 2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24"/>
                <a:gd name="T52" fmla="*/ 0 h 238"/>
                <a:gd name="T53" fmla="*/ 1824 w 1824"/>
                <a:gd name="T54" fmla="*/ 238 h 2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24" h="238">
                  <a:moveTo>
                    <a:pt x="0" y="231"/>
                  </a:moveTo>
                  <a:cubicBezTo>
                    <a:pt x="9" y="199"/>
                    <a:pt x="29" y="79"/>
                    <a:pt x="57" y="43"/>
                  </a:cubicBezTo>
                  <a:cubicBezTo>
                    <a:pt x="86" y="6"/>
                    <a:pt x="133" y="14"/>
                    <a:pt x="172" y="12"/>
                  </a:cubicBezTo>
                  <a:cubicBezTo>
                    <a:pt x="211" y="10"/>
                    <a:pt x="260" y="1"/>
                    <a:pt x="292" y="32"/>
                  </a:cubicBezTo>
                  <a:cubicBezTo>
                    <a:pt x="324" y="62"/>
                    <a:pt x="335" y="163"/>
                    <a:pt x="364" y="194"/>
                  </a:cubicBezTo>
                  <a:cubicBezTo>
                    <a:pt x="393" y="226"/>
                    <a:pt x="431" y="222"/>
                    <a:pt x="467" y="223"/>
                  </a:cubicBezTo>
                  <a:cubicBezTo>
                    <a:pt x="503" y="224"/>
                    <a:pt x="546" y="230"/>
                    <a:pt x="580" y="198"/>
                  </a:cubicBezTo>
                  <a:cubicBezTo>
                    <a:pt x="614" y="167"/>
                    <a:pt x="609" y="64"/>
                    <a:pt x="668" y="32"/>
                  </a:cubicBezTo>
                  <a:cubicBezTo>
                    <a:pt x="727" y="0"/>
                    <a:pt x="849" y="4"/>
                    <a:pt x="932" y="6"/>
                  </a:cubicBezTo>
                  <a:cubicBezTo>
                    <a:pt x="1015" y="8"/>
                    <a:pt x="1114" y="10"/>
                    <a:pt x="1164" y="43"/>
                  </a:cubicBezTo>
                  <a:cubicBezTo>
                    <a:pt x="1214" y="76"/>
                    <a:pt x="1196" y="170"/>
                    <a:pt x="1229" y="201"/>
                  </a:cubicBezTo>
                  <a:cubicBezTo>
                    <a:pt x="1261" y="233"/>
                    <a:pt x="1319" y="230"/>
                    <a:pt x="1359" y="231"/>
                  </a:cubicBezTo>
                  <a:cubicBezTo>
                    <a:pt x="1398" y="231"/>
                    <a:pt x="1436" y="238"/>
                    <a:pt x="1463" y="205"/>
                  </a:cubicBezTo>
                  <a:cubicBezTo>
                    <a:pt x="1490" y="173"/>
                    <a:pt x="1491" y="64"/>
                    <a:pt x="1524" y="32"/>
                  </a:cubicBezTo>
                  <a:cubicBezTo>
                    <a:pt x="1557" y="0"/>
                    <a:pt x="1621" y="14"/>
                    <a:pt x="1660" y="15"/>
                  </a:cubicBezTo>
                  <a:cubicBezTo>
                    <a:pt x="1699" y="16"/>
                    <a:pt x="1729" y="3"/>
                    <a:pt x="1756" y="40"/>
                  </a:cubicBezTo>
                  <a:cubicBezTo>
                    <a:pt x="1783" y="77"/>
                    <a:pt x="1810" y="194"/>
                    <a:pt x="1824" y="235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95"/>
            <p:cNvSpPr txBox="1">
              <a:spLocks noChangeArrowheads="1"/>
            </p:cNvSpPr>
            <p:nvPr/>
          </p:nvSpPr>
          <p:spPr bwMode="auto">
            <a:xfrm>
              <a:off x="1011" y="2301"/>
              <a:ext cx="110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1800" b="1" dirty="0">
                  <a:solidFill>
                    <a:srgbClr val="0000FF"/>
                  </a:solidFill>
                  <a:ea typeface="隶书" pitchFamily="49" charset="-122"/>
                </a:rPr>
                <a:t>s(t)</a:t>
              </a:r>
            </a:p>
          </p:txBody>
        </p:sp>
        <p:sp>
          <p:nvSpPr>
            <p:cNvPr id="39" name="Text Box 96"/>
            <p:cNvSpPr txBox="1">
              <a:spLocks noChangeArrowheads="1"/>
            </p:cNvSpPr>
            <p:nvPr/>
          </p:nvSpPr>
          <p:spPr bwMode="auto">
            <a:xfrm>
              <a:off x="2064" y="2448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40" name="Group 97"/>
          <p:cNvGrpSpPr>
            <a:grpSpLocks/>
          </p:cNvGrpSpPr>
          <p:nvPr/>
        </p:nvGrpSpPr>
        <p:grpSpPr bwMode="auto">
          <a:xfrm>
            <a:off x="1458618" y="3008731"/>
            <a:ext cx="5281612" cy="793750"/>
            <a:chOff x="960" y="2640"/>
            <a:chExt cx="3327" cy="500"/>
          </a:xfrm>
        </p:grpSpPr>
        <p:sp>
          <p:nvSpPr>
            <p:cNvPr id="41" name="Text Box 98"/>
            <p:cNvSpPr txBox="1">
              <a:spLocks noChangeArrowheads="1"/>
            </p:cNvSpPr>
            <p:nvPr/>
          </p:nvSpPr>
          <p:spPr bwMode="auto">
            <a:xfrm>
              <a:off x="960" y="2736"/>
              <a:ext cx="1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1800" b="1">
                  <a:solidFill>
                    <a:srgbClr val="0000FF"/>
                  </a:solidFill>
                  <a:ea typeface="隶书" pitchFamily="49" charset="-122"/>
                </a:rPr>
                <a:t>y(t)</a:t>
              </a:r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 flipV="1">
              <a:off x="2208" y="3023"/>
              <a:ext cx="207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/>
            </p:cNvSpPr>
            <p:nvPr/>
          </p:nvSpPr>
          <p:spPr bwMode="auto">
            <a:xfrm>
              <a:off x="2304" y="2736"/>
              <a:ext cx="1839" cy="252"/>
            </a:xfrm>
            <a:custGeom>
              <a:avLst/>
              <a:gdLst>
                <a:gd name="T0" fmla="*/ 15 w 1839"/>
                <a:gd name="T1" fmla="*/ 11 h 317"/>
                <a:gd name="T2" fmla="*/ 7 w 1839"/>
                <a:gd name="T3" fmla="*/ 9 h 317"/>
                <a:gd name="T4" fmla="*/ 59 w 1839"/>
                <a:gd name="T5" fmla="*/ 7 h 317"/>
                <a:gd name="T6" fmla="*/ 72 w 1839"/>
                <a:gd name="T7" fmla="*/ 4 h 317"/>
                <a:gd name="T8" fmla="*/ 119 w 1839"/>
                <a:gd name="T9" fmla="*/ 2 h 317"/>
                <a:gd name="T10" fmla="*/ 155 w 1839"/>
                <a:gd name="T11" fmla="*/ 4 h 317"/>
                <a:gd name="T12" fmla="*/ 176 w 1839"/>
                <a:gd name="T13" fmla="*/ 2 h 317"/>
                <a:gd name="T14" fmla="*/ 203 w 1839"/>
                <a:gd name="T15" fmla="*/ 3 h 317"/>
                <a:gd name="T16" fmla="*/ 239 w 1839"/>
                <a:gd name="T17" fmla="*/ 2 h 317"/>
                <a:gd name="T18" fmla="*/ 287 w 1839"/>
                <a:gd name="T19" fmla="*/ 3 h 317"/>
                <a:gd name="T20" fmla="*/ 327 w 1839"/>
                <a:gd name="T21" fmla="*/ 6 h 317"/>
                <a:gd name="T22" fmla="*/ 343 w 1839"/>
                <a:gd name="T23" fmla="*/ 7 h 317"/>
                <a:gd name="T24" fmla="*/ 367 w 1839"/>
                <a:gd name="T25" fmla="*/ 11 h 317"/>
                <a:gd name="T26" fmla="*/ 435 w 1839"/>
                <a:gd name="T27" fmla="*/ 11 h 317"/>
                <a:gd name="T28" fmla="*/ 468 w 1839"/>
                <a:gd name="T29" fmla="*/ 10 h 317"/>
                <a:gd name="T30" fmla="*/ 496 w 1839"/>
                <a:gd name="T31" fmla="*/ 13 h 317"/>
                <a:gd name="T32" fmla="*/ 531 w 1839"/>
                <a:gd name="T33" fmla="*/ 10 h 317"/>
                <a:gd name="T34" fmla="*/ 595 w 1839"/>
                <a:gd name="T35" fmla="*/ 10 h 317"/>
                <a:gd name="T36" fmla="*/ 623 w 1839"/>
                <a:gd name="T37" fmla="*/ 6 h 317"/>
                <a:gd name="T38" fmla="*/ 635 w 1839"/>
                <a:gd name="T39" fmla="*/ 5 h 317"/>
                <a:gd name="T40" fmla="*/ 683 w 1839"/>
                <a:gd name="T41" fmla="*/ 4 h 317"/>
                <a:gd name="T42" fmla="*/ 727 w 1839"/>
                <a:gd name="T43" fmla="*/ 5 h 317"/>
                <a:gd name="T44" fmla="*/ 779 w 1839"/>
                <a:gd name="T45" fmla="*/ 2 h 317"/>
                <a:gd name="T46" fmla="*/ 820 w 1839"/>
                <a:gd name="T47" fmla="*/ 3 h 317"/>
                <a:gd name="T48" fmla="*/ 852 w 1839"/>
                <a:gd name="T49" fmla="*/ 2 h 317"/>
                <a:gd name="T50" fmla="*/ 892 w 1839"/>
                <a:gd name="T51" fmla="*/ 2 h 317"/>
                <a:gd name="T52" fmla="*/ 927 w 1839"/>
                <a:gd name="T53" fmla="*/ 2 h 317"/>
                <a:gd name="T54" fmla="*/ 960 w 1839"/>
                <a:gd name="T55" fmla="*/ 3 h 317"/>
                <a:gd name="T56" fmla="*/ 984 w 1839"/>
                <a:gd name="T57" fmla="*/ 4 h 317"/>
                <a:gd name="T58" fmla="*/ 1036 w 1839"/>
                <a:gd name="T59" fmla="*/ 7 h 317"/>
                <a:gd name="T60" fmla="*/ 1108 w 1839"/>
                <a:gd name="T61" fmla="*/ 7 h 317"/>
                <a:gd name="T62" fmla="*/ 1135 w 1839"/>
                <a:gd name="T63" fmla="*/ 2 h 317"/>
                <a:gd name="T64" fmla="*/ 1167 w 1839"/>
                <a:gd name="T65" fmla="*/ 3 h 317"/>
                <a:gd name="T66" fmla="*/ 1207 w 1839"/>
                <a:gd name="T67" fmla="*/ 4 h 317"/>
                <a:gd name="T68" fmla="*/ 1227 w 1839"/>
                <a:gd name="T69" fmla="*/ 6 h 317"/>
                <a:gd name="T70" fmla="*/ 1236 w 1839"/>
                <a:gd name="T71" fmla="*/ 9 h 317"/>
                <a:gd name="T72" fmla="*/ 1244 w 1839"/>
                <a:gd name="T73" fmla="*/ 10 h 317"/>
                <a:gd name="T74" fmla="*/ 1296 w 1839"/>
                <a:gd name="T75" fmla="*/ 11 h 317"/>
                <a:gd name="T76" fmla="*/ 1324 w 1839"/>
                <a:gd name="T77" fmla="*/ 10 h 317"/>
                <a:gd name="T78" fmla="*/ 1374 w 1839"/>
                <a:gd name="T79" fmla="*/ 11 h 317"/>
                <a:gd name="T80" fmla="*/ 1408 w 1839"/>
                <a:gd name="T81" fmla="*/ 13 h 317"/>
                <a:gd name="T82" fmla="*/ 1427 w 1839"/>
                <a:gd name="T83" fmla="*/ 10 h 317"/>
                <a:gd name="T84" fmla="*/ 1478 w 1839"/>
                <a:gd name="T85" fmla="*/ 11 h 317"/>
                <a:gd name="T86" fmla="*/ 1515 w 1839"/>
                <a:gd name="T87" fmla="*/ 8 h 317"/>
                <a:gd name="T88" fmla="*/ 1503 w 1839"/>
                <a:gd name="T89" fmla="*/ 6 h 317"/>
                <a:gd name="T90" fmla="*/ 1539 w 1839"/>
                <a:gd name="T91" fmla="*/ 4 h 317"/>
                <a:gd name="T92" fmla="*/ 1576 w 1839"/>
                <a:gd name="T93" fmla="*/ 2 h 317"/>
                <a:gd name="T94" fmla="*/ 1611 w 1839"/>
                <a:gd name="T95" fmla="*/ 4 h 317"/>
                <a:gd name="T96" fmla="*/ 1659 w 1839"/>
                <a:gd name="T97" fmla="*/ 2 h 317"/>
                <a:gd name="T98" fmla="*/ 1680 w 1839"/>
                <a:gd name="T99" fmla="*/ 4 h 317"/>
                <a:gd name="T100" fmla="*/ 1740 w 1839"/>
                <a:gd name="T101" fmla="*/ 2 h 317"/>
                <a:gd name="T102" fmla="*/ 1771 w 1839"/>
                <a:gd name="T103" fmla="*/ 4 h 317"/>
                <a:gd name="T104" fmla="*/ 1815 w 1839"/>
                <a:gd name="T105" fmla="*/ 6 h 317"/>
                <a:gd name="T106" fmla="*/ 1811 w 1839"/>
                <a:gd name="T107" fmla="*/ 9 h 317"/>
                <a:gd name="T108" fmla="*/ 1839 w 1839"/>
                <a:gd name="T109" fmla="*/ 11 h 3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39"/>
                <a:gd name="T166" fmla="*/ 0 h 317"/>
                <a:gd name="T167" fmla="*/ 1839 w 1839"/>
                <a:gd name="T168" fmla="*/ 317 h 3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39" h="317">
                  <a:moveTo>
                    <a:pt x="15" y="280"/>
                  </a:moveTo>
                  <a:cubicBezTo>
                    <a:pt x="14" y="271"/>
                    <a:pt x="0" y="241"/>
                    <a:pt x="7" y="223"/>
                  </a:cubicBezTo>
                  <a:cubicBezTo>
                    <a:pt x="14" y="205"/>
                    <a:pt x="48" y="193"/>
                    <a:pt x="59" y="171"/>
                  </a:cubicBezTo>
                  <a:cubicBezTo>
                    <a:pt x="70" y="149"/>
                    <a:pt x="62" y="112"/>
                    <a:pt x="72" y="92"/>
                  </a:cubicBezTo>
                  <a:cubicBezTo>
                    <a:pt x="82" y="72"/>
                    <a:pt x="105" y="51"/>
                    <a:pt x="119" y="51"/>
                  </a:cubicBezTo>
                  <a:cubicBezTo>
                    <a:pt x="133" y="51"/>
                    <a:pt x="146" y="99"/>
                    <a:pt x="155" y="95"/>
                  </a:cubicBezTo>
                  <a:cubicBezTo>
                    <a:pt x="164" y="91"/>
                    <a:pt x="168" y="32"/>
                    <a:pt x="176" y="28"/>
                  </a:cubicBezTo>
                  <a:cubicBezTo>
                    <a:pt x="184" y="24"/>
                    <a:pt x="193" y="74"/>
                    <a:pt x="203" y="71"/>
                  </a:cubicBezTo>
                  <a:cubicBezTo>
                    <a:pt x="213" y="68"/>
                    <a:pt x="225" y="10"/>
                    <a:pt x="239" y="11"/>
                  </a:cubicBezTo>
                  <a:cubicBezTo>
                    <a:pt x="253" y="12"/>
                    <a:pt x="272" y="60"/>
                    <a:pt x="287" y="79"/>
                  </a:cubicBezTo>
                  <a:cubicBezTo>
                    <a:pt x="302" y="98"/>
                    <a:pt x="318" y="112"/>
                    <a:pt x="327" y="127"/>
                  </a:cubicBezTo>
                  <a:cubicBezTo>
                    <a:pt x="336" y="142"/>
                    <a:pt x="336" y="150"/>
                    <a:pt x="343" y="171"/>
                  </a:cubicBezTo>
                  <a:cubicBezTo>
                    <a:pt x="350" y="192"/>
                    <a:pt x="352" y="236"/>
                    <a:pt x="367" y="255"/>
                  </a:cubicBezTo>
                  <a:cubicBezTo>
                    <a:pt x="382" y="274"/>
                    <a:pt x="418" y="289"/>
                    <a:pt x="435" y="287"/>
                  </a:cubicBezTo>
                  <a:cubicBezTo>
                    <a:pt x="452" y="285"/>
                    <a:pt x="458" y="241"/>
                    <a:pt x="468" y="244"/>
                  </a:cubicBezTo>
                  <a:cubicBezTo>
                    <a:pt x="478" y="247"/>
                    <a:pt x="486" y="308"/>
                    <a:pt x="496" y="308"/>
                  </a:cubicBezTo>
                  <a:cubicBezTo>
                    <a:pt x="506" y="308"/>
                    <a:pt x="514" y="253"/>
                    <a:pt x="531" y="243"/>
                  </a:cubicBezTo>
                  <a:cubicBezTo>
                    <a:pt x="548" y="233"/>
                    <a:pt x="580" y="261"/>
                    <a:pt x="595" y="247"/>
                  </a:cubicBezTo>
                  <a:cubicBezTo>
                    <a:pt x="610" y="233"/>
                    <a:pt x="616" y="183"/>
                    <a:pt x="623" y="159"/>
                  </a:cubicBezTo>
                  <a:cubicBezTo>
                    <a:pt x="630" y="135"/>
                    <a:pt x="625" y="116"/>
                    <a:pt x="635" y="103"/>
                  </a:cubicBezTo>
                  <a:cubicBezTo>
                    <a:pt x="645" y="90"/>
                    <a:pt x="668" y="80"/>
                    <a:pt x="683" y="81"/>
                  </a:cubicBezTo>
                  <a:cubicBezTo>
                    <a:pt x="698" y="82"/>
                    <a:pt x="711" y="120"/>
                    <a:pt x="727" y="111"/>
                  </a:cubicBezTo>
                  <a:cubicBezTo>
                    <a:pt x="743" y="102"/>
                    <a:pt x="764" y="33"/>
                    <a:pt x="779" y="27"/>
                  </a:cubicBezTo>
                  <a:cubicBezTo>
                    <a:pt x="794" y="21"/>
                    <a:pt x="808" y="72"/>
                    <a:pt x="820" y="72"/>
                  </a:cubicBezTo>
                  <a:cubicBezTo>
                    <a:pt x="832" y="72"/>
                    <a:pt x="840" y="31"/>
                    <a:pt x="852" y="28"/>
                  </a:cubicBezTo>
                  <a:cubicBezTo>
                    <a:pt x="864" y="25"/>
                    <a:pt x="880" y="60"/>
                    <a:pt x="892" y="56"/>
                  </a:cubicBezTo>
                  <a:cubicBezTo>
                    <a:pt x="904" y="52"/>
                    <a:pt x="916" y="0"/>
                    <a:pt x="927" y="3"/>
                  </a:cubicBezTo>
                  <a:cubicBezTo>
                    <a:pt x="938" y="6"/>
                    <a:pt x="950" y="60"/>
                    <a:pt x="960" y="76"/>
                  </a:cubicBezTo>
                  <a:cubicBezTo>
                    <a:pt x="970" y="92"/>
                    <a:pt x="971" y="85"/>
                    <a:pt x="984" y="100"/>
                  </a:cubicBezTo>
                  <a:cubicBezTo>
                    <a:pt x="997" y="115"/>
                    <a:pt x="1015" y="151"/>
                    <a:pt x="1036" y="164"/>
                  </a:cubicBezTo>
                  <a:cubicBezTo>
                    <a:pt x="1057" y="177"/>
                    <a:pt x="1092" y="194"/>
                    <a:pt x="1108" y="176"/>
                  </a:cubicBezTo>
                  <a:cubicBezTo>
                    <a:pt x="1124" y="158"/>
                    <a:pt x="1125" y="73"/>
                    <a:pt x="1135" y="55"/>
                  </a:cubicBezTo>
                  <a:cubicBezTo>
                    <a:pt x="1145" y="37"/>
                    <a:pt x="1155" y="66"/>
                    <a:pt x="1167" y="71"/>
                  </a:cubicBezTo>
                  <a:cubicBezTo>
                    <a:pt x="1179" y="76"/>
                    <a:pt x="1197" y="75"/>
                    <a:pt x="1207" y="87"/>
                  </a:cubicBezTo>
                  <a:cubicBezTo>
                    <a:pt x="1217" y="99"/>
                    <a:pt x="1222" y="122"/>
                    <a:pt x="1227" y="143"/>
                  </a:cubicBezTo>
                  <a:cubicBezTo>
                    <a:pt x="1232" y="164"/>
                    <a:pt x="1233" y="198"/>
                    <a:pt x="1236" y="216"/>
                  </a:cubicBezTo>
                  <a:cubicBezTo>
                    <a:pt x="1239" y="234"/>
                    <a:pt x="1234" y="239"/>
                    <a:pt x="1244" y="250"/>
                  </a:cubicBezTo>
                  <a:cubicBezTo>
                    <a:pt x="1254" y="261"/>
                    <a:pt x="1283" y="281"/>
                    <a:pt x="1296" y="280"/>
                  </a:cubicBezTo>
                  <a:cubicBezTo>
                    <a:pt x="1309" y="279"/>
                    <a:pt x="1311" y="244"/>
                    <a:pt x="1324" y="244"/>
                  </a:cubicBezTo>
                  <a:cubicBezTo>
                    <a:pt x="1337" y="244"/>
                    <a:pt x="1360" y="269"/>
                    <a:pt x="1374" y="280"/>
                  </a:cubicBezTo>
                  <a:cubicBezTo>
                    <a:pt x="1388" y="291"/>
                    <a:pt x="1399" y="317"/>
                    <a:pt x="1408" y="312"/>
                  </a:cubicBezTo>
                  <a:cubicBezTo>
                    <a:pt x="1417" y="307"/>
                    <a:pt x="1415" y="261"/>
                    <a:pt x="1427" y="251"/>
                  </a:cubicBezTo>
                  <a:cubicBezTo>
                    <a:pt x="1439" y="241"/>
                    <a:pt x="1463" y="263"/>
                    <a:pt x="1478" y="254"/>
                  </a:cubicBezTo>
                  <a:cubicBezTo>
                    <a:pt x="1493" y="245"/>
                    <a:pt x="1511" y="215"/>
                    <a:pt x="1515" y="195"/>
                  </a:cubicBezTo>
                  <a:cubicBezTo>
                    <a:pt x="1519" y="175"/>
                    <a:pt x="1499" y="154"/>
                    <a:pt x="1503" y="135"/>
                  </a:cubicBezTo>
                  <a:cubicBezTo>
                    <a:pt x="1507" y="116"/>
                    <a:pt x="1527" y="99"/>
                    <a:pt x="1539" y="81"/>
                  </a:cubicBezTo>
                  <a:cubicBezTo>
                    <a:pt x="1551" y="63"/>
                    <a:pt x="1564" y="27"/>
                    <a:pt x="1576" y="28"/>
                  </a:cubicBezTo>
                  <a:cubicBezTo>
                    <a:pt x="1588" y="29"/>
                    <a:pt x="1597" y="90"/>
                    <a:pt x="1611" y="87"/>
                  </a:cubicBezTo>
                  <a:cubicBezTo>
                    <a:pt x="1625" y="84"/>
                    <a:pt x="1648" y="9"/>
                    <a:pt x="1659" y="11"/>
                  </a:cubicBezTo>
                  <a:cubicBezTo>
                    <a:pt x="1670" y="13"/>
                    <a:pt x="1666" y="96"/>
                    <a:pt x="1680" y="100"/>
                  </a:cubicBezTo>
                  <a:cubicBezTo>
                    <a:pt x="1694" y="104"/>
                    <a:pt x="1725" y="38"/>
                    <a:pt x="1740" y="36"/>
                  </a:cubicBezTo>
                  <a:cubicBezTo>
                    <a:pt x="1755" y="34"/>
                    <a:pt x="1759" y="71"/>
                    <a:pt x="1771" y="89"/>
                  </a:cubicBezTo>
                  <a:cubicBezTo>
                    <a:pt x="1783" y="107"/>
                    <a:pt x="1808" y="127"/>
                    <a:pt x="1815" y="147"/>
                  </a:cubicBezTo>
                  <a:cubicBezTo>
                    <a:pt x="1822" y="167"/>
                    <a:pt x="1807" y="188"/>
                    <a:pt x="1811" y="211"/>
                  </a:cubicBezTo>
                  <a:cubicBezTo>
                    <a:pt x="1815" y="234"/>
                    <a:pt x="1833" y="269"/>
                    <a:pt x="1839" y="284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101"/>
            <p:cNvSpPr txBox="1">
              <a:spLocks noChangeArrowheads="1"/>
            </p:cNvSpPr>
            <p:nvPr/>
          </p:nvSpPr>
          <p:spPr bwMode="auto">
            <a:xfrm>
              <a:off x="2064" y="2640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45" name="Text Box 102"/>
            <p:cNvSpPr txBox="1">
              <a:spLocks noChangeArrowheads="1"/>
            </p:cNvSpPr>
            <p:nvPr/>
          </p:nvSpPr>
          <p:spPr bwMode="auto">
            <a:xfrm>
              <a:off x="2064" y="2928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46" name="组合 1"/>
          <p:cNvGrpSpPr>
            <a:grpSpLocks/>
          </p:cNvGrpSpPr>
          <p:nvPr/>
        </p:nvGrpSpPr>
        <p:grpSpPr bwMode="auto">
          <a:xfrm>
            <a:off x="3163593" y="3805656"/>
            <a:ext cx="4114800" cy="854075"/>
            <a:chOff x="2367417" y="3736181"/>
            <a:chExt cx="4114800" cy="854075"/>
          </a:xfrm>
        </p:grpSpPr>
        <p:sp>
          <p:nvSpPr>
            <p:cNvPr id="47" name="Line 104"/>
            <p:cNvSpPr>
              <a:spLocks noChangeShapeType="1"/>
            </p:cNvSpPr>
            <p:nvPr/>
          </p:nvSpPr>
          <p:spPr bwMode="auto">
            <a:xfrm>
              <a:off x="2667455" y="4404518"/>
              <a:ext cx="3429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Text Box 106"/>
            <p:cNvSpPr txBox="1">
              <a:spLocks noChangeArrowheads="1"/>
            </p:cNvSpPr>
            <p:nvPr/>
          </p:nvSpPr>
          <p:spPr bwMode="auto">
            <a:xfrm flipH="1">
              <a:off x="6177417" y="419735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 b="1">
                  <a:ea typeface="楷体_GB2312" pitchFamily="49" charset="-122"/>
                </a:rPr>
                <a:t>t</a:t>
              </a:r>
            </a:p>
          </p:txBody>
        </p:sp>
        <p:sp>
          <p:nvSpPr>
            <p:cNvPr id="49" name="Text Box 107"/>
            <p:cNvSpPr txBox="1">
              <a:spLocks noChangeArrowheads="1"/>
            </p:cNvSpPr>
            <p:nvPr/>
          </p:nvSpPr>
          <p:spPr bwMode="auto">
            <a:xfrm>
              <a:off x="2398713" y="3835853"/>
              <a:ext cx="3206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50" name="Text Box 108"/>
            <p:cNvSpPr txBox="1">
              <a:spLocks noChangeArrowheads="1"/>
            </p:cNvSpPr>
            <p:nvPr/>
          </p:nvSpPr>
          <p:spPr bwMode="auto">
            <a:xfrm>
              <a:off x="2367417" y="4253706"/>
              <a:ext cx="3206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C0000"/>
                  </a:solidFill>
                  <a:ea typeface="隶书" pitchFamily="49" charset="-122"/>
                  <a:sym typeface="Symbol" pitchFamily="18" charset="2"/>
                </a:rPr>
                <a:t>0</a:t>
              </a:r>
            </a:p>
          </p:txBody>
        </p:sp>
        <p:grpSp>
          <p:nvGrpSpPr>
            <p:cNvPr id="51" name="Group 109"/>
            <p:cNvGrpSpPr>
              <a:grpSpLocks/>
            </p:cNvGrpSpPr>
            <p:nvPr/>
          </p:nvGrpSpPr>
          <p:grpSpPr bwMode="auto">
            <a:xfrm>
              <a:off x="3105605" y="3736181"/>
              <a:ext cx="457200" cy="685800"/>
              <a:chOff x="2496" y="3216"/>
              <a:chExt cx="288" cy="432"/>
            </a:xfrm>
          </p:grpSpPr>
          <p:sp>
            <p:nvSpPr>
              <p:cNvPr id="72" name="Line 110"/>
              <p:cNvSpPr>
                <a:spLocks noChangeShapeType="1"/>
              </p:cNvSpPr>
              <p:nvPr/>
            </p:nvSpPr>
            <p:spPr bwMode="auto">
              <a:xfrm flipV="1">
                <a:off x="2496" y="3408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111"/>
              <p:cNvSpPr>
                <a:spLocks noChangeShapeType="1"/>
              </p:cNvSpPr>
              <p:nvPr/>
            </p:nvSpPr>
            <p:spPr bwMode="auto">
              <a:xfrm>
                <a:off x="2496" y="340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Rectangle 112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52" name="Group 113"/>
            <p:cNvGrpSpPr>
              <a:grpSpLocks/>
            </p:cNvGrpSpPr>
            <p:nvPr/>
          </p:nvGrpSpPr>
          <p:grpSpPr bwMode="auto">
            <a:xfrm>
              <a:off x="3562805" y="3736181"/>
              <a:ext cx="457200" cy="685800"/>
              <a:chOff x="2784" y="3216"/>
              <a:chExt cx="288" cy="432"/>
            </a:xfrm>
          </p:grpSpPr>
          <p:sp>
            <p:nvSpPr>
              <p:cNvPr id="69" name="Line 114"/>
              <p:cNvSpPr>
                <a:spLocks noChangeShapeType="1"/>
              </p:cNvSpPr>
              <p:nvPr/>
            </p:nvSpPr>
            <p:spPr bwMode="auto">
              <a:xfrm>
                <a:off x="2784" y="3408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115"/>
              <p:cNvSpPr>
                <a:spLocks noChangeShapeType="1"/>
              </p:cNvSpPr>
              <p:nvPr/>
            </p:nvSpPr>
            <p:spPr bwMode="auto">
              <a:xfrm>
                <a:off x="278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116"/>
              <p:cNvSpPr>
                <a:spLocks noChangeArrowheads="1"/>
              </p:cNvSpPr>
              <p:nvPr/>
            </p:nvSpPr>
            <p:spPr bwMode="auto">
              <a:xfrm>
                <a:off x="2832" y="32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53" name="Group 117"/>
            <p:cNvGrpSpPr>
              <a:grpSpLocks/>
            </p:cNvGrpSpPr>
            <p:nvPr/>
          </p:nvGrpSpPr>
          <p:grpSpPr bwMode="auto">
            <a:xfrm>
              <a:off x="4020005" y="3736181"/>
              <a:ext cx="457200" cy="685800"/>
              <a:chOff x="3072" y="3216"/>
              <a:chExt cx="288" cy="432"/>
            </a:xfrm>
          </p:grpSpPr>
          <p:sp>
            <p:nvSpPr>
              <p:cNvPr id="66" name="Line 118"/>
              <p:cNvSpPr>
                <a:spLocks noChangeShapeType="1"/>
              </p:cNvSpPr>
              <p:nvPr/>
            </p:nvSpPr>
            <p:spPr bwMode="auto">
              <a:xfrm>
                <a:off x="3072" y="340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119"/>
              <p:cNvSpPr>
                <a:spLocks noChangeShapeType="1"/>
              </p:cNvSpPr>
              <p:nvPr/>
            </p:nvSpPr>
            <p:spPr bwMode="auto">
              <a:xfrm flipV="1">
                <a:off x="3072" y="3408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120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54" name="Group 121"/>
            <p:cNvGrpSpPr>
              <a:grpSpLocks/>
            </p:cNvGrpSpPr>
            <p:nvPr/>
          </p:nvGrpSpPr>
          <p:grpSpPr bwMode="auto">
            <a:xfrm>
              <a:off x="4477205" y="3736181"/>
              <a:ext cx="457200" cy="685800"/>
              <a:chOff x="3360" y="3216"/>
              <a:chExt cx="288" cy="432"/>
            </a:xfrm>
          </p:grpSpPr>
          <p:sp>
            <p:nvSpPr>
              <p:cNvPr id="63" name="Line 122"/>
              <p:cNvSpPr>
                <a:spLocks noChangeShapeType="1"/>
              </p:cNvSpPr>
              <p:nvPr/>
            </p:nvSpPr>
            <p:spPr bwMode="auto">
              <a:xfrm>
                <a:off x="3360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123"/>
              <p:cNvSpPr>
                <a:spLocks noChangeShapeType="1"/>
              </p:cNvSpPr>
              <p:nvPr/>
            </p:nvSpPr>
            <p:spPr bwMode="auto">
              <a:xfrm>
                <a:off x="3360" y="3408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124"/>
              <p:cNvSpPr>
                <a:spLocks noChangeArrowheads="1"/>
              </p:cNvSpPr>
              <p:nvPr/>
            </p:nvSpPr>
            <p:spPr bwMode="auto">
              <a:xfrm>
                <a:off x="3408" y="32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chemeClr val="hlink"/>
                    </a:solidFill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55" name="Group 125"/>
            <p:cNvGrpSpPr>
              <a:grpSpLocks/>
            </p:cNvGrpSpPr>
            <p:nvPr/>
          </p:nvGrpSpPr>
          <p:grpSpPr bwMode="auto">
            <a:xfrm>
              <a:off x="4934405" y="3736181"/>
              <a:ext cx="457200" cy="685800"/>
              <a:chOff x="3648" y="3216"/>
              <a:chExt cx="288" cy="432"/>
            </a:xfrm>
          </p:grpSpPr>
          <p:sp>
            <p:nvSpPr>
              <p:cNvPr id="61" name="Line 126"/>
              <p:cNvSpPr>
                <a:spLocks noChangeShapeType="1"/>
              </p:cNvSpPr>
              <p:nvPr/>
            </p:nvSpPr>
            <p:spPr bwMode="auto">
              <a:xfrm>
                <a:off x="3648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127"/>
              <p:cNvSpPr>
                <a:spLocks noChangeArrowheads="1"/>
              </p:cNvSpPr>
              <p:nvPr/>
            </p:nvSpPr>
            <p:spPr bwMode="auto">
              <a:xfrm>
                <a:off x="3696" y="32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56" name="Group 128"/>
            <p:cNvGrpSpPr>
              <a:grpSpLocks/>
            </p:cNvGrpSpPr>
            <p:nvPr/>
          </p:nvGrpSpPr>
          <p:grpSpPr bwMode="auto">
            <a:xfrm>
              <a:off x="5391605" y="3736181"/>
              <a:ext cx="457200" cy="685800"/>
              <a:chOff x="3936" y="3216"/>
              <a:chExt cx="288" cy="432"/>
            </a:xfrm>
          </p:grpSpPr>
          <p:sp>
            <p:nvSpPr>
              <p:cNvPr id="57" name="Line 129"/>
              <p:cNvSpPr>
                <a:spLocks noChangeShapeType="1"/>
              </p:cNvSpPr>
              <p:nvPr/>
            </p:nvSpPr>
            <p:spPr bwMode="auto">
              <a:xfrm flipV="1">
                <a:off x="3936" y="3408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130"/>
              <p:cNvSpPr>
                <a:spLocks noChangeShapeType="1"/>
              </p:cNvSpPr>
              <p:nvPr/>
            </p:nvSpPr>
            <p:spPr bwMode="auto">
              <a:xfrm>
                <a:off x="3936" y="340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131"/>
              <p:cNvSpPr>
                <a:spLocks noChangeShapeType="1"/>
              </p:cNvSpPr>
              <p:nvPr/>
            </p:nvSpPr>
            <p:spPr bwMode="auto">
              <a:xfrm>
                <a:off x="4224" y="3408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132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ea typeface="楷体_GB2312" pitchFamily="49" charset="-122"/>
                  </a:rPr>
                  <a:t>1</a:t>
                </a:r>
              </a:p>
            </p:txBody>
          </p:sp>
        </p:grpSp>
      </p:grpSp>
      <p:sp>
        <p:nvSpPr>
          <p:cNvPr id="75" name="Text Box 133"/>
          <p:cNvSpPr txBox="1">
            <a:spLocks noChangeArrowheads="1"/>
          </p:cNvSpPr>
          <p:nvPr/>
        </p:nvSpPr>
        <p:spPr bwMode="auto">
          <a:xfrm>
            <a:off x="4354218" y="278013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判决时刻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4441693" y="4900515"/>
            <a:ext cx="273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数字信号的检测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7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怎样消除</a:t>
            </a:r>
            <a:r>
              <a:rPr lang="en-US" altLang="zh-CN" dirty="0" smtClean="0"/>
              <a:t>ISI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800752"/>
            <a:ext cx="1007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如果信道带宽有限，持续时间有限的码元脉冲</a:t>
            </a:r>
            <a:r>
              <a:rPr lang="en-US" altLang="zh-CN" dirty="0" smtClean="0"/>
              <a:t>g(t)</a:t>
            </a:r>
            <a:r>
              <a:rPr lang="zh-CN" altLang="en-US" dirty="0" smtClean="0"/>
              <a:t>到达接收端后必然发生波形展宽；但是如果展宽的码元波形在码元判决时刻即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kT</a:t>
            </a:r>
            <a:r>
              <a:rPr lang="zh-CN" altLang="en-US" dirty="0" smtClean="0"/>
              <a:t>时为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，则不会对其它码元的判决产生干扰。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3566" y="2849787"/>
            <a:ext cx="825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基于此，对带宽有限的传输信道，接收端收到怎样的码元波形可以消除</a:t>
            </a:r>
            <a:r>
              <a:rPr lang="en-US" altLang="zh-CN" dirty="0" smtClean="0"/>
              <a:t>ISI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8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5861" y="904491"/>
            <a:ext cx="9749859" cy="1596571"/>
            <a:chOff x="661959" y="1123274"/>
            <a:chExt cx="9749859" cy="1596571"/>
          </a:xfrm>
        </p:grpSpPr>
        <p:sp>
          <p:nvSpPr>
            <p:cNvPr id="3" name="矩形 2"/>
            <p:cNvSpPr/>
            <p:nvPr/>
          </p:nvSpPr>
          <p:spPr>
            <a:xfrm>
              <a:off x="1840021" y="1840020"/>
              <a:ext cx="1043426" cy="729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发送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滤波器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820285" y="1840020"/>
              <a:ext cx="1065865" cy="729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信道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05050" y="1828800"/>
              <a:ext cx="1071475" cy="7517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接收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滤波器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827044" y="1840019"/>
              <a:ext cx="768545" cy="729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判决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endCxn id="3" idx="1"/>
            </p:cNvCxnSpPr>
            <p:nvPr/>
          </p:nvCxnSpPr>
          <p:spPr>
            <a:xfrm>
              <a:off x="661959" y="2204658"/>
              <a:ext cx="11780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3" idx="3"/>
              <a:endCxn id="4" idx="1"/>
            </p:cNvCxnSpPr>
            <p:nvPr/>
          </p:nvCxnSpPr>
          <p:spPr>
            <a:xfrm>
              <a:off x="2883447" y="2204658"/>
              <a:ext cx="936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4" idx="3"/>
              <a:endCxn id="10" idx="2"/>
            </p:cNvCxnSpPr>
            <p:nvPr/>
          </p:nvCxnSpPr>
          <p:spPr>
            <a:xfrm>
              <a:off x="4886150" y="2204658"/>
              <a:ext cx="627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或者 9"/>
            <p:cNvSpPr/>
            <p:nvPr/>
          </p:nvSpPr>
          <p:spPr>
            <a:xfrm>
              <a:off x="5513981" y="1967307"/>
              <a:ext cx="460005" cy="474701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10" idx="6"/>
              <a:endCxn id="5" idx="1"/>
            </p:cNvCxnSpPr>
            <p:nvPr/>
          </p:nvCxnSpPr>
          <p:spPr>
            <a:xfrm>
              <a:off x="5973986" y="2204658"/>
              <a:ext cx="531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3"/>
            </p:cNvCxnSpPr>
            <p:nvPr/>
          </p:nvCxnSpPr>
          <p:spPr>
            <a:xfrm flipV="1">
              <a:off x="7576525" y="2193437"/>
              <a:ext cx="490390" cy="11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78646" y="1992548"/>
              <a:ext cx="158008" cy="206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1"/>
            </p:cNvCxnSpPr>
            <p:nvPr/>
          </p:nvCxnSpPr>
          <p:spPr>
            <a:xfrm>
              <a:off x="8336654" y="2204657"/>
              <a:ext cx="4903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</p:cNvCxnSpPr>
            <p:nvPr/>
          </p:nvCxnSpPr>
          <p:spPr>
            <a:xfrm>
              <a:off x="9595589" y="2204657"/>
              <a:ext cx="8162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>
              <a:off x="5743983" y="1469772"/>
              <a:ext cx="1" cy="4975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987328" y="1767092"/>
              <a:ext cx="61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dirty="0" smtClean="0"/>
                <a:t>(t)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76307" y="1123274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en-US" altLang="zh-CN" dirty="0" smtClean="0"/>
                <a:t>(t)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98305" y="1726465"/>
              <a:ext cx="57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y(t)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36446" y="2350513"/>
              <a:ext cx="768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t=</a:t>
              </a:r>
              <a:r>
                <a:rPr lang="en-US" altLang="zh-CN" dirty="0" err="1" smtClean="0"/>
                <a:t>kT</a:t>
              </a:r>
              <a:endParaRPr lang="zh-CN" altLang="en-US" dirty="0"/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00912"/>
              </p:ext>
            </p:extLst>
          </p:nvPr>
        </p:nvGraphicFramePr>
        <p:xfrm>
          <a:off x="4499476" y="3776867"/>
          <a:ext cx="2129068" cy="56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295280" imgH="342720" progId="Equation.DSMT4">
                  <p:embed/>
                </p:oleObj>
              </mc:Choice>
              <mc:Fallback>
                <p:oleObj name="Equation" r:id="rId3" imgW="1295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476" y="3776867"/>
                        <a:ext cx="2129068" cy="56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464162" y="985177"/>
            <a:ext cx="6250506" cy="20013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94892" y="3279452"/>
            <a:ext cx="29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简单起见</a:t>
            </a:r>
            <a:r>
              <a:rPr lang="zh-CN" altLang="en-US" dirty="0"/>
              <a:t>，</a:t>
            </a:r>
            <a:r>
              <a:rPr lang="zh-CN" altLang="en-US" dirty="0" smtClean="0"/>
              <a:t>设发送信号为：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86002" y="4489019"/>
            <a:ext cx="94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</a:t>
            </a:r>
            <a:r>
              <a:rPr lang="zh-CN" altLang="en-US" dirty="0"/>
              <a:t>发送滤波器、信道和接收滤波器级联后的总特性的冲激响应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g(t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则接收到的信号为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295768" y="2540331"/>
                <a:ext cx="2622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)↔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68" y="2540331"/>
                <a:ext cx="2622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7886"/>
              </p:ext>
            </p:extLst>
          </p:nvPr>
        </p:nvGraphicFramePr>
        <p:xfrm>
          <a:off x="3689721" y="5115130"/>
          <a:ext cx="4700364" cy="5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6" imgW="2819160" imgH="342720" progId="Equation.DSMT4">
                  <p:embed/>
                </p:oleObj>
              </mc:Choice>
              <mc:Fallback>
                <p:oleObj name="Equation" r:id="rId6" imgW="2819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9721" y="5115130"/>
                        <a:ext cx="4700364" cy="57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340512" y="5787291"/>
            <a:ext cx="376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g(t)</a:t>
            </a:r>
            <a:r>
              <a:rPr lang="zh-CN" altLang="en-US" dirty="0" smtClean="0"/>
              <a:t>为接收到的码元波形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0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4" y="1536505"/>
            <a:ext cx="4293189" cy="37423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53" y="1715435"/>
            <a:ext cx="5259233" cy="32212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0730" y="645129"/>
            <a:ext cx="68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考虑如下</a:t>
            </a:r>
            <a:r>
              <a:rPr lang="en-US" altLang="zh-CN" dirty="0" smtClean="0"/>
              <a:t>G(f)</a:t>
            </a:r>
            <a:r>
              <a:rPr lang="zh-CN" altLang="en-US" dirty="0" smtClean="0"/>
              <a:t>，判断其到达接收端的码元波形</a:t>
            </a:r>
            <a:r>
              <a:rPr lang="en-US" altLang="zh-CN" dirty="0" smtClean="0"/>
              <a:t>g(t)</a:t>
            </a:r>
            <a:r>
              <a:rPr lang="zh-CN" altLang="en-US" dirty="0" smtClean="0"/>
              <a:t>是否可消除</a:t>
            </a:r>
            <a:r>
              <a:rPr lang="en-US" altLang="zh-CN" dirty="0" smtClean="0"/>
              <a:t>ISI?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26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350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黑体</vt:lpstr>
      <vt:lpstr>楷体_GB2312</vt:lpstr>
      <vt:lpstr>隶书</vt:lpstr>
      <vt:lpstr>Arial</vt:lpstr>
      <vt:lpstr>Cambria Math</vt:lpstr>
      <vt:lpstr>Symbol</vt:lpstr>
      <vt:lpstr>Times New Roman</vt:lpstr>
      <vt:lpstr>Office 主题​​</vt:lpstr>
      <vt:lpstr>MathType 7.0 Equation</vt:lpstr>
      <vt:lpstr>公式</vt:lpstr>
      <vt:lpstr>Chapter4 频域分析</vt:lpstr>
      <vt:lpstr>PowerPoint 演示文稿</vt:lpstr>
      <vt:lpstr>怎样消除ISI？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liuwe</dc:creator>
  <cp:lastModifiedBy>liuwe</cp:lastModifiedBy>
  <cp:revision>42</cp:revision>
  <dcterms:created xsi:type="dcterms:W3CDTF">2021-02-28T12:35:12Z</dcterms:created>
  <dcterms:modified xsi:type="dcterms:W3CDTF">2022-04-28T09:21:30Z</dcterms:modified>
</cp:coreProperties>
</file>