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A9A6-5BC8-470D-8F85-9B7FDAD1426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BD0-767C-448C-93EC-F867EA341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6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A9A6-5BC8-470D-8F85-9B7FDAD1426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BD0-767C-448C-93EC-F867EA341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39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A9A6-5BC8-470D-8F85-9B7FDAD1426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BD0-767C-448C-93EC-F867EA341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4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A9A6-5BC8-470D-8F85-9B7FDAD1426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BD0-767C-448C-93EC-F867EA341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0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A9A6-5BC8-470D-8F85-9B7FDAD1426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BD0-767C-448C-93EC-F867EA341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9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A9A6-5BC8-470D-8F85-9B7FDAD1426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BD0-767C-448C-93EC-F867EA341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A9A6-5BC8-470D-8F85-9B7FDAD1426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BD0-767C-448C-93EC-F867EA341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56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A9A6-5BC8-470D-8F85-9B7FDAD1426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BD0-767C-448C-93EC-F867EA341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12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A9A6-5BC8-470D-8F85-9B7FDAD1426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BD0-767C-448C-93EC-F867EA341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4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A9A6-5BC8-470D-8F85-9B7FDAD1426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BD0-767C-448C-93EC-F867EA341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1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A9A6-5BC8-470D-8F85-9B7FDAD1426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BD0-767C-448C-93EC-F867EA341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9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A9A6-5BC8-470D-8F85-9B7FDAD1426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4ABD0-767C-448C-93EC-F867EA341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2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823" y="131411"/>
            <a:ext cx="86400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4" y="131411"/>
            <a:ext cx="1861645" cy="61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65409" y="206578"/>
            <a:ext cx="483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基于热感知机器人的智能环控系统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4824" y="579385"/>
            <a:ext cx="8475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团队成员：熊磊、叶辛、于瀚文、弭仕杰 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指导老师：姚晔、赵鹏生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资助企业：绍兴赛维楼宇科技有限公司</a:t>
            </a:r>
          </a:p>
        </p:txBody>
      </p:sp>
      <p:sp>
        <p:nvSpPr>
          <p:cNvPr id="6" name="矩形 5"/>
          <p:cNvSpPr/>
          <p:nvPr/>
        </p:nvSpPr>
        <p:spPr>
          <a:xfrm>
            <a:off x="317573" y="1215550"/>
            <a:ext cx="1872000" cy="43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项目背景</a:t>
            </a:r>
          </a:p>
        </p:txBody>
      </p:sp>
      <p:sp>
        <p:nvSpPr>
          <p:cNvPr id="7" name="矩形 6"/>
          <p:cNvSpPr/>
          <p:nvPr/>
        </p:nvSpPr>
        <p:spPr>
          <a:xfrm>
            <a:off x="6976074" y="1215550"/>
            <a:ext cx="1872000" cy="43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功能需求</a:t>
            </a:r>
          </a:p>
        </p:txBody>
      </p:sp>
      <p:sp>
        <p:nvSpPr>
          <p:cNvPr id="8" name="矩形 7"/>
          <p:cNvSpPr/>
          <p:nvPr/>
        </p:nvSpPr>
        <p:spPr>
          <a:xfrm>
            <a:off x="2253080" y="1215550"/>
            <a:ext cx="4659481" cy="43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项目简介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7573" y="1698940"/>
            <a:ext cx="1872000" cy="452431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随着物联网的兴起和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5G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时代的到来，智慧城市的概念逐步发展。物联网应用于建筑领域已非一日之谈，而且越来越向着智能化前进。通过实时监测与实时计算进行优化运行管理，实时提供在线能源系统平衡信息和调整决策方案，从而指导各个子系统处于最优的运行工况，达到绿色节能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这里不太好，字有点多！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976074" y="1698939"/>
            <a:ext cx="1888548" cy="4788000"/>
            <a:chOff x="6976074" y="1698939"/>
            <a:chExt cx="1888548" cy="47880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35" t="5732" r="10903" b="6942"/>
            <a:stretch/>
          </p:blipFill>
          <p:spPr>
            <a:xfrm>
              <a:off x="7868220" y="5414581"/>
              <a:ext cx="996402" cy="993339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6976074" y="1698939"/>
              <a:ext cx="1872000" cy="4788000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1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）搭建一个具有热感觉的智能机器人，能简单进行语音播报当前所处环境的热舒适情况；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2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）该机器人将有静坐、站立和行走三种活动状态；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3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）该机器人能和环控系统进行信息交互，环控系统能根据机器人的热感觉情况智能调节送风风量，最终使机器人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的“热感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觉”为舒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适。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253079" y="1698938"/>
            <a:ext cx="4659481" cy="4788000"/>
            <a:chOff x="2253079" y="1698938"/>
            <a:chExt cx="4659481" cy="4788000"/>
          </a:xfrm>
        </p:grpSpPr>
        <p:sp>
          <p:nvSpPr>
            <p:cNvPr id="14" name="文本框 13"/>
            <p:cNvSpPr txBox="1"/>
            <p:nvPr/>
          </p:nvSpPr>
          <p:spPr>
            <a:xfrm>
              <a:off x="2253079" y="1698938"/>
              <a:ext cx="4659481" cy="47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系统模块框架</a:t>
              </a:r>
              <a:endPara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    该系统共包含</a:t>
              </a:r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个模块，分别是数据采集、数据处理、数据可视化、人机交互和机器人循迹避障模块。</a:t>
              </a:r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数据采集模块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使用</a:t>
              </a:r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Lora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传感器采集环境参数，包括温湿度、</a:t>
              </a:r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PM2.5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浓度等等，可无线传输环境参数至树莓派主板并上传数据库；</a:t>
              </a:r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数据处理模块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根据模型对环境热舒适情况进行判断，后期可基于数据训练模型，使其可自适应；</a:t>
              </a:r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人机交互模块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可实现语音唤醒、播报当前室内外温湿度等信息和语音控制功能</a:t>
              </a:r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数据可视化模块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可实现远程网页访问、控制该环控系统</a:t>
              </a:r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）机器人</a:t>
              </a:r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循迹避障模块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可使机器人按照轨迹在一定空间内多点监测。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332541" y="1817286"/>
              <a:ext cx="4501172" cy="1550115"/>
              <a:chOff x="979218" y="2104323"/>
              <a:chExt cx="7403099" cy="2882551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9218" y="2104323"/>
                <a:ext cx="7403099" cy="2882551"/>
              </a:xfrm>
              <a:prstGeom prst="rect">
                <a:avLst/>
              </a:prstGeom>
              <a:noFill/>
            </p:spPr>
          </p:pic>
          <p:sp>
            <p:nvSpPr>
              <p:cNvPr id="17" name="矩形 16"/>
              <p:cNvSpPr/>
              <p:nvPr/>
            </p:nvSpPr>
            <p:spPr>
              <a:xfrm>
                <a:off x="1412666" y="3296219"/>
                <a:ext cx="431983" cy="153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968713" y="2157843"/>
                <a:ext cx="431983" cy="153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464775" y="2162537"/>
                <a:ext cx="431983" cy="153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07646" y="3334544"/>
                <a:ext cx="431983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464775" y="4149473"/>
                <a:ext cx="431983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220" y="132077"/>
            <a:ext cx="1028836" cy="102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4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823" y="131411"/>
            <a:ext cx="86400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4" y="131411"/>
            <a:ext cx="1861645" cy="61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65409" y="206578"/>
            <a:ext cx="483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基于热感知机器人的智能环控系统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4824" y="579385"/>
            <a:ext cx="8475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团队成员：熊磊、叶辛、于瀚文、弭仕杰 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指导老师：姚晔、赵鹏生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资助企业：绍兴赛维楼宇科技有限公司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5" t="5732" r="10903" b="6942"/>
          <a:stretch/>
        </p:blipFill>
        <p:spPr>
          <a:xfrm>
            <a:off x="7824417" y="5505165"/>
            <a:ext cx="996402" cy="9933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7573" y="1215550"/>
            <a:ext cx="3960000" cy="43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数据采集</a:t>
            </a:r>
          </a:p>
        </p:txBody>
      </p:sp>
      <p:sp>
        <p:nvSpPr>
          <p:cNvPr id="8" name="矩形 7"/>
          <p:cNvSpPr/>
          <p:nvPr/>
        </p:nvSpPr>
        <p:spPr>
          <a:xfrm>
            <a:off x="4885484" y="1215550"/>
            <a:ext cx="3960000" cy="43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数据处理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7573" y="1698940"/>
            <a:ext cx="3960000" cy="203132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项目背景啦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啦啦啦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885484" y="1698940"/>
            <a:ext cx="3962590" cy="184665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项目背景啦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</a:t>
            </a:r>
          </a:p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7573" y="3781655"/>
            <a:ext cx="3960000" cy="43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人机交互</a:t>
            </a:r>
          </a:p>
        </p:txBody>
      </p:sp>
      <p:sp>
        <p:nvSpPr>
          <p:cNvPr id="12" name="矩形 11"/>
          <p:cNvSpPr/>
          <p:nvPr/>
        </p:nvSpPr>
        <p:spPr>
          <a:xfrm>
            <a:off x="4885484" y="3781655"/>
            <a:ext cx="3960000" cy="43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数据可视化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17573" y="4265045"/>
            <a:ext cx="3960000" cy="230832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项目背景啦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啦啦啦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85484" y="4260835"/>
            <a:ext cx="3960000" cy="230832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项目背景啦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啦啦啦</a:t>
            </a:r>
          </a:p>
        </p:txBody>
      </p:sp>
      <p:sp>
        <p:nvSpPr>
          <p:cNvPr id="15" name="椭圆 14"/>
          <p:cNvSpPr/>
          <p:nvPr/>
        </p:nvSpPr>
        <p:spPr>
          <a:xfrm>
            <a:off x="3681529" y="3119961"/>
            <a:ext cx="1800000" cy="176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5" t="5732" r="10903" b="6942"/>
          <a:stretch/>
        </p:blipFill>
        <p:spPr>
          <a:xfrm>
            <a:off x="4083328" y="3498881"/>
            <a:ext cx="996402" cy="99333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220" y="132077"/>
            <a:ext cx="1028836" cy="102883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22" y="1749952"/>
            <a:ext cx="1695953" cy="9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6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8DB62E91-F15A-4143-89F7-B1CBB9FC0D94}"/>
              </a:ext>
            </a:extLst>
          </p:cNvPr>
          <p:cNvSpPr/>
          <p:nvPr/>
        </p:nvSpPr>
        <p:spPr>
          <a:xfrm>
            <a:off x="4885509" y="83436"/>
            <a:ext cx="1262742" cy="1158240"/>
          </a:xfrm>
          <a:prstGeom prst="ellipse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温度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EBB4354-5FF2-48DD-BC42-28AF88F27EDC}"/>
              </a:ext>
            </a:extLst>
          </p:cNvPr>
          <p:cNvSpPr/>
          <p:nvPr/>
        </p:nvSpPr>
        <p:spPr>
          <a:xfrm>
            <a:off x="1740223" y="2714897"/>
            <a:ext cx="1262742" cy="1158240"/>
          </a:xfrm>
          <a:prstGeom prst="ellipse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湿度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EBD9DF9-48B2-45FA-96DC-082A022B1074}"/>
              </a:ext>
            </a:extLst>
          </p:cNvPr>
          <p:cNvSpPr/>
          <p:nvPr/>
        </p:nvSpPr>
        <p:spPr>
          <a:xfrm>
            <a:off x="7991611" y="2714897"/>
            <a:ext cx="1262742" cy="1158240"/>
          </a:xfrm>
          <a:prstGeom prst="ellipse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噪音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BB31198-84F4-4F38-99F3-B46324292E4F}"/>
              </a:ext>
            </a:extLst>
          </p:cNvPr>
          <p:cNvSpPr/>
          <p:nvPr/>
        </p:nvSpPr>
        <p:spPr>
          <a:xfrm>
            <a:off x="4911635" y="5279572"/>
            <a:ext cx="1262742" cy="1158240"/>
          </a:xfrm>
          <a:prstGeom prst="ellipse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甲醛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AEFCD1-0780-425A-8F33-D3ACF9972E90}"/>
              </a:ext>
            </a:extLst>
          </p:cNvPr>
          <p:cNvSpPr/>
          <p:nvPr/>
        </p:nvSpPr>
        <p:spPr>
          <a:xfrm>
            <a:off x="7200558" y="885549"/>
            <a:ext cx="1262742" cy="1158240"/>
          </a:xfrm>
          <a:prstGeom prst="ellipse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PM2.5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A56761-6557-4641-9D45-2AE3C5C5E1A2}"/>
              </a:ext>
            </a:extLst>
          </p:cNvPr>
          <p:cNvSpPr/>
          <p:nvPr/>
        </p:nvSpPr>
        <p:spPr>
          <a:xfrm>
            <a:off x="7226751" y="4544245"/>
            <a:ext cx="1262742" cy="1158240"/>
          </a:xfrm>
          <a:prstGeom prst="ellipse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二氧化碳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BA083E7-68F1-4B0C-9A56-0429B99C45D4}"/>
              </a:ext>
            </a:extLst>
          </p:cNvPr>
          <p:cNvSpPr/>
          <p:nvPr/>
        </p:nvSpPr>
        <p:spPr>
          <a:xfrm>
            <a:off x="2570460" y="971710"/>
            <a:ext cx="1262742" cy="1158240"/>
          </a:xfrm>
          <a:prstGeom prst="ellipse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TVOC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D02EA9E-C382-4CCE-AF76-1F21C717BD5F}"/>
              </a:ext>
            </a:extLst>
          </p:cNvPr>
          <p:cNvSpPr/>
          <p:nvPr/>
        </p:nvSpPr>
        <p:spPr>
          <a:xfrm>
            <a:off x="2596519" y="4544245"/>
            <a:ext cx="1262742" cy="1158240"/>
          </a:xfrm>
          <a:prstGeom prst="ellipse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光照强度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0FEAA02-8755-4C88-AC85-2FF1C03033F6}"/>
              </a:ext>
            </a:extLst>
          </p:cNvPr>
          <p:cNvSpPr/>
          <p:nvPr/>
        </p:nvSpPr>
        <p:spPr>
          <a:xfrm>
            <a:off x="4043638" y="2129950"/>
            <a:ext cx="2946486" cy="3120504"/>
          </a:xfrm>
          <a:prstGeom prst="roundRect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作为产品“感官”的传感器与</a:t>
            </a:r>
            <a:r>
              <a:rPr lang="en-US" altLang="zh-CN" dirty="0"/>
              <a:t>LORA</a:t>
            </a:r>
            <a:r>
              <a:rPr lang="zh-CN" altLang="en-US" dirty="0"/>
              <a:t>无线模块的结合，加上</a:t>
            </a:r>
            <a:r>
              <a:rPr lang="en-US" altLang="zh-CN" dirty="0"/>
              <a:t>Raspberry Pi 4B</a:t>
            </a:r>
            <a:r>
              <a:rPr lang="zh-CN" altLang="en-US" dirty="0"/>
              <a:t>优异的性能，配合上作为“双手”的红外控制模块，形成的便是一款无线采集环境参数、数据实时上传云端、</a:t>
            </a:r>
            <a:r>
              <a:rPr lang="en-US" altLang="zh-CN" dirty="0"/>
              <a:t>PMV</a:t>
            </a:r>
            <a:r>
              <a:rPr lang="zh-CN" altLang="en-US" dirty="0"/>
              <a:t>精准分析计算、红外合理调控的完整体系。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C24B2E7-8619-40C4-B300-637CE3D707DD}"/>
              </a:ext>
            </a:extLst>
          </p:cNvPr>
          <p:cNvSpPr/>
          <p:nvPr/>
        </p:nvSpPr>
        <p:spPr>
          <a:xfrm>
            <a:off x="4119153" y="1426734"/>
            <a:ext cx="1471749" cy="617055"/>
          </a:xfrm>
          <a:prstGeom prst="roundRect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眼、鼻、口</a:t>
            </a:r>
          </a:p>
        </p:txBody>
      </p:sp>
      <p:sp>
        <p:nvSpPr>
          <p:cNvPr id="14" name="加号 13">
            <a:extLst>
              <a:ext uri="{FF2B5EF4-FFF2-40B4-BE49-F238E27FC236}">
                <a16:creationId xmlns:a16="http://schemas.microsoft.com/office/drawing/2014/main" id="{4E448623-3971-4FF4-B9E4-6229C2ED4DF6}"/>
              </a:ext>
            </a:extLst>
          </p:cNvPr>
          <p:cNvSpPr/>
          <p:nvPr/>
        </p:nvSpPr>
        <p:spPr>
          <a:xfrm>
            <a:off x="5660571" y="1607546"/>
            <a:ext cx="216282" cy="255429"/>
          </a:xfrm>
          <a:prstGeom prst="mathPlus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EB82242-7DDA-40D0-A9CD-7DDEBBE98879}"/>
              </a:ext>
            </a:extLst>
          </p:cNvPr>
          <p:cNvSpPr/>
          <p:nvPr/>
        </p:nvSpPr>
        <p:spPr>
          <a:xfrm>
            <a:off x="5858004" y="1426734"/>
            <a:ext cx="1077747" cy="617055"/>
          </a:xfrm>
          <a:prstGeom prst="roundRect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双手</a:t>
            </a:r>
          </a:p>
        </p:txBody>
      </p:sp>
    </p:spTree>
    <p:extLst>
      <p:ext uri="{BB962C8B-B14F-4D97-AF65-F5344CB8AC3E}">
        <p14:creationId xmlns:p14="http://schemas.microsoft.com/office/powerpoint/2010/main" val="66821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492</Words>
  <Application>Microsoft Office PowerPoint</Application>
  <PresentationFormat>宽屏</PresentationFormat>
  <Paragraphs>69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 磊</dc:creator>
  <cp:lastModifiedBy>于瀚文</cp:lastModifiedBy>
  <cp:revision>8</cp:revision>
  <dcterms:created xsi:type="dcterms:W3CDTF">2020-05-27T07:54:04Z</dcterms:created>
  <dcterms:modified xsi:type="dcterms:W3CDTF">2020-05-28T16:32:00Z</dcterms:modified>
</cp:coreProperties>
</file>