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60" r:id="rId4"/>
    <p:sldId id="261" r:id="rId5"/>
    <p:sldId id="285" r:id="rId6"/>
    <p:sldId id="296" r:id="rId7"/>
    <p:sldId id="264" r:id="rId8"/>
    <p:sldId id="286" r:id="rId9"/>
    <p:sldId id="297" r:id="rId10"/>
    <p:sldId id="298" r:id="rId11"/>
    <p:sldId id="299" r:id="rId12"/>
    <p:sldId id="301" r:id="rId13"/>
    <p:sldId id="300" r:id="rId14"/>
    <p:sldId id="270" r:id="rId15"/>
    <p:sldId id="287" r:id="rId16"/>
    <p:sldId id="276" r:id="rId17"/>
    <p:sldId id="288" r:id="rId18"/>
    <p:sldId id="280" r:id="rId19"/>
    <p:sldId id="302" r:id="rId20"/>
    <p:sldId id="293" r:id="rId21"/>
    <p:sldId id="294" r:id="rId22"/>
    <p:sldId id="28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86580" autoAdjust="0"/>
  </p:normalViewPr>
  <p:slideViewPr>
    <p:cSldViewPr snapToGrid="0">
      <p:cViewPr varScale="1">
        <p:scale>
          <a:sx n="68" d="100"/>
          <a:sy n="68" d="100"/>
        </p:scale>
        <p:origin x="106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0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6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95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03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2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5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1400" baseline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名词解释：</a:t>
                </a:r>
                <a:endParaRPr lang="en-US" altLang="zh-CN" dirty="0"/>
              </a:p>
              <a:p>
                <a:r>
                  <a:rPr lang="en-US" altLang="zh-CN" dirty="0"/>
                  <a:t>MTL</a:t>
                </a:r>
                <a:r>
                  <a:rPr lang="zh-CN" altLang="en-US" dirty="0"/>
                  <a:t>：多导体传输线（</a:t>
                </a:r>
                <a:r>
                  <a:rPr lang="en-US" altLang="zh-CN" dirty="0"/>
                  <a:t>Multi-conductor Transmission Line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b="0" i="0">
                    <a:latin typeface="Cambria Math" panose="02040503050406030204" pitchFamily="18" charset="0"/>
                  </a:rPr>
                  <a:t>𝐼_𝑁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阶单位矩阵</a:t>
                </a:r>
                <a:endParaRPr lang="en-US" altLang="zh-CN" dirty="0"/>
              </a:p>
              <a:p>
                <a:r>
                  <a:rPr lang="en-US" altLang="zh-CN" i="0" dirty="0">
                    <a:latin typeface="Cambria Math" panose="02040503050406030204" pitchFamily="18" charset="0"/>
                  </a:rPr>
                  <a:t>𝐸(𝜔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_𝑘 )</a:t>
                </a:r>
                <a:r>
                  <a:rPr lang="zh-CN" altLang="en-US" dirty="0"/>
                  <a:t>：第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个频率点处求得的相似变换矩阵，该矩阵的每列是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𝐴(𝜔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_𝑘 )</a:t>
                </a:r>
                <a:r>
                  <a:rPr lang="zh-CN" altLang="en-US" dirty="0"/>
                  <a:t>的特征向量</a:t>
                </a:r>
                <a:endParaRPr lang="en-US" altLang="zh-CN" dirty="0"/>
              </a:p>
              <a:p>
                <a:r>
                  <a:rPr lang="en-US" altLang="zh-CN" i="0">
                    <a:latin typeface="Cambria Math" panose="02040503050406030204" pitchFamily="18" charset="0"/>
                  </a:rPr>
                  <a:t>‖·‖</a:t>
                </a:r>
                <a:r>
                  <a:rPr lang="zh-CN" altLang="en-US" dirty="0"/>
                  <a:t>：矩阵范数，可用以衡量两个矩阵的“接近”程度</a:t>
                </a:r>
                <a:endParaRPr lang="en-US" altLang="zh-CN" dirty="0"/>
              </a:p>
              <a:p>
                <a:r>
                  <a:rPr lang="en-US" altLang="zh-CN" i="0" dirty="0">
                    <a:latin typeface="Cambria Math" panose="02040503050406030204" pitchFamily="18" charset="0"/>
                  </a:rPr>
                  <a:t>𝑁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MTL</a:t>
                </a:r>
                <a:r>
                  <a:rPr lang="zh-CN" altLang="en-US" dirty="0"/>
                  <a:t>的导体数（不计参考导体）</a:t>
                </a:r>
                <a:endParaRPr lang="en-US" altLang="zh-CN" dirty="0"/>
              </a:p>
              <a:p>
                <a:r>
                  <a:rPr lang="en-US" altLang="zh-CN" i="0" baseline="0" dirty="0">
                    <a:latin typeface="Cambria Math" panose="02040503050406030204" pitchFamily="18" charset="0"/>
                  </a:rPr>
                  <a:t>𝑁</a:t>
                </a:r>
                <a:r>
                  <a:rPr lang="en-US" altLang="zh-CN" b="0" i="0" baseline="0" dirty="0">
                    <a:latin typeface="Cambria Math" panose="02040503050406030204" pitchFamily="18" charset="0"/>
                  </a:rPr>
                  <a:t>_𝑓</a:t>
                </a:r>
                <a:r>
                  <a:rPr lang="zh-CN" altLang="en-US" baseline="0" dirty="0"/>
                  <a:t>：频率点数</a:t>
                </a:r>
                <a:endParaRPr lang="en-US" altLang="zh-CN" baseline="0" dirty="0"/>
              </a:p>
              <a:p>
                <a:endParaRPr lang="en-US" altLang="zh-CN" baseline="0" dirty="0"/>
              </a:p>
              <a:p>
                <a:r>
                  <a:rPr lang="zh-CN" altLang="en-US" baseline="0" dirty="0"/>
                  <a:t>简化做法：</a:t>
                </a:r>
                <a:endParaRPr lang="en-US" altLang="zh-CN" baseline="0" dirty="0"/>
              </a:p>
              <a:p>
                <a:r>
                  <a:rPr lang="en-US" altLang="zh-CN" baseline="0" dirty="0"/>
                  <a:t>    </a:t>
                </a:r>
                <a:r>
                  <a:rPr lang="zh-CN" altLang="en-US" baseline="0" dirty="0"/>
                  <a:t>不需对列序作全排列</a:t>
                </a:r>
                <a:r>
                  <a:rPr lang="en-US" altLang="zh-CN" baseline="0" dirty="0"/>
                  <a:t>. </a:t>
                </a:r>
                <a:r>
                  <a:rPr lang="zh-CN" altLang="en-US" baseline="0" dirty="0"/>
                  <a:t>将当前频点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_𝑘</a:t>
                </a:r>
                <a:r>
                  <a:rPr lang="zh-CN" altLang="en-US" baseline="0" dirty="0"/>
                  <a:t>上的第</a:t>
                </a:r>
                <a:r>
                  <a:rPr lang="en-US" altLang="zh-CN" i="0" baseline="0" dirty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baseline="0" dirty="0"/>
                  <a:t>个特征向量分别与上个频点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_(𝑘-1)</a:t>
                </a:r>
                <a:r>
                  <a:rPr lang="zh-CN" altLang="en-US" baseline="0" dirty="0"/>
                  <a:t>处（已定序）的各特征向量作</a:t>
                </a:r>
                <a:r>
                  <a:rPr lang="en-US" altLang="zh-CN" sz="1400" baseline="0" dirty="0"/>
                  <a:t>Hermitian</a:t>
                </a:r>
                <a:r>
                  <a:rPr lang="zh-CN" altLang="en-US" sz="1400" baseline="0" dirty="0"/>
                  <a:t>内积，若与</a:t>
                </a:r>
                <a:r>
                  <a:rPr lang="en-US" altLang="zh-CN" sz="1400" i="0" dirty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sz="1400" b="0" i="0" dirty="0">
                    <a:latin typeface="Cambria Math" panose="02040503050406030204" pitchFamily="18" charset="0"/>
                  </a:rPr>
                  <a:t>_(𝑘−1)</a:t>
                </a:r>
                <a:r>
                  <a:rPr lang="zh-CN" altLang="en-US" sz="1400" b="0" i="0" dirty="0">
                    <a:latin typeface="Cambria Math" panose="02040503050406030204" pitchFamily="18" charset="0"/>
                  </a:rPr>
                  <a:t> 的</a:t>
                </a:r>
                <a:r>
                  <a:rPr lang="zh-CN" altLang="en-US" sz="1400" baseline="0" dirty="0"/>
                  <a:t>第</a:t>
                </a:r>
                <a:r>
                  <a:rPr lang="en-US" altLang="zh-CN" sz="1400" b="0" i="0" baseline="0">
                    <a:latin typeface="Cambria Math" panose="02040503050406030204" pitchFamily="18" charset="0"/>
                  </a:rPr>
                  <a:t>𝑗</a:t>
                </a:r>
                <a:r>
                  <a:rPr lang="zh-CN" altLang="en-US" sz="1400" baseline="0" dirty="0"/>
                  <a:t>个特征向量的</a:t>
                </a:r>
                <a:r>
                  <a:rPr lang="en-US" altLang="zh-CN" sz="1400" baseline="0" dirty="0"/>
                  <a:t>Hermitian</a:t>
                </a:r>
                <a:r>
                  <a:rPr lang="zh-CN" altLang="en-US" sz="1400" baseline="0" dirty="0"/>
                  <a:t>内积最接近</a:t>
                </a:r>
                <a:r>
                  <a:rPr lang="en-US" altLang="zh-CN" sz="1400" baseline="0" dirty="0"/>
                  <a:t>1</a:t>
                </a:r>
                <a:r>
                  <a:rPr lang="zh-CN" altLang="en-US" sz="1400" baseline="0" dirty="0"/>
                  <a:t>，则认为当前特征向量的正确位置是第</a:t>
                </a:r>
                <a:r>
                  <a:rPr lang="en-US" altLang="zh-CN" sz="1400" b="0" i="0" baseline="0">
                    <a:latin typeface="Cambria Math" panose="02040503050406030204" pitchFamily="18" charset="0"/>
                  </a:rPr>
                  <a:t>𝑗</a:t>
                </a:r>
                <a:r>
                  <a:rPr lang="zh-CN" altLang="en-US" sz="1400" baseline="0" dirty="0"/>
                  <a:t>列</a:t>
                </a:r>
                <a:r>
                  <a:rPr lang="en-US" altLang="zh-CN" sz="1400" baseline="0" dirty="0"/>
                  <a:t>. </a:t>
                </a:r>
              </a:p>
              <a:p>
                <a:r>
                  <a:rPr lang="en-US" altLang="zh-CN" sz="1400" baseline="0" dirty="0"/>
                  <a:t>    </a:t>
                </a:r>
                <a:r>
                  <a:rPr lang="zh-CN" altLang="en-US" sz="1400" baseline="0" dirty="0"/>
                  <a:t>事实上，上述方法可以这样实现：（</a:t>
                </a:r>
                <a:r>
                  <a:rPr lang="en-US" altLang="zh-CN" sz="1400" baseline="0" dirty="0"/>
                  <a:t>1</a:t>
                </a:r>
                <a:r>
                  <a:rPr lang="zh-CN" altLang="en-US" sz="1400" baseline="0" dirty="0"/>
                  <a:t>）在当前频点</a:t>
                </a:r>
                <a:r>
                  <a:rPr lang="en-US" altLang="zh-CN" sz="1400" i="0" dirty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sz="1400" b="0" i="0" dirty="0">
                    <a:latin typeface="Cambria Math" panose="02040503050406030204" pitchFamily="18" charset="0"/>
                  </a:rPr>
                  <a:t>_𝑘</a:t>
                </a:r>
                <a:r>
                  <a:rPr lang="zh-CN" altLang="en-US" sz="1400" b="0" i="0" dirty="0">
                    <a:latin typeface="Cambria Math" panose="02040503050406030204" pitchFamily="18" charset="0"/>
                  </a:rPr>
                  <a:t> 处</a:t>
                </a:r>
                <a:r>
                  <a:rPr lang="zh-CN" altLang="en-US" sz="1400" baseline="0" dirty="0"/>
                  <a:t>求</a:t>
                </a:r>
                <a:r>
                  <a:rPr lang="en-US" altLang="zh-CN" sz="1400" i="0" dirty="0">
                    <a:latin typeface="Cambria Math" panose="02040503050406030204" pitchFamily="18" charset="0"/>
                  </a:rPr>
                  <a:t>𝐸</a:t>
                </a:r>
                <a:r>
                  <a:rPr lang="en-US" altLang="zh-CN" sz="1400" b="0" i="0" dirty="0">
                    <a:latin typeface="Cambria Math" panose="02040503050406030204" pitchFamily="18" charset="0"/>
                  </a:rPr>
                  <a:t>^H </a:t>
                </a:r>
                <a:r>
                  <a:rPr lang="en-US" altLang="zh-CN" sz="1400" i="0" dirty="0">
                    <a:latin typeface="Cambria Math" panose="02040503050406030204" pitchFamily="18" charset="0"/>
                  </a:rPr>
                  <a:t>(𝜔</a:t>
                </a:r>
                <a:r>
                  <a:rPr lang="en-US" altLang="zh-CN" sz="1400" b="0" i="0" dirty="0">
                    <a:latin typeface="Cambria Math" panose="02040503050406030204" pitchFamily="18" charset="0"/>
                  </a:rPr>
                  <a:t>_𝑘 )</a:t>
                </a:r>
                <a:r>
                  <a:rPr lang="en-US" altLang="zh-CN" sz="1400" i="0" dirty="0">
                    <a:latin typeface="Cambria Math" panose="02040503050406030204" pitchFamily="18" charset="0"/>
                  </a:rPr>
                  <a:t>𝐸(𝜔_(𝑘</a:t>
                </a:r>
                <a:r>
                  <a:rPr lang="en-US" altLang="zh-CN" sz="1400" b="0" i="0" dirty="0">
                    <a:latin typeface="Cambria Math" panose="02040503050406030204" pitchFamily="18" charset="0"/>
                  </a:rPr>
                  <a:t>−1) )</a:t>
                </a:r>
                <a:r>
                  <a:rPr lang="zh-CN" altLang="en-US" sz="1400" b="0" i="0" dirty="0">
                    <a:latin typeface="Cambria Math" panose="02040503050406030204" pitchFamily="18" charset="0"/>
                  </a:rPr>
                  <a:t>，</a:t>
                </a:r>
                <a:r>
                  <a:rPr lang="zh-CN" altLang="en-US" sz="1400" baseline="0" dirty="0"/>
                  <a:t>（</a:t>
                </a:r>
                <a:r>
                  <a:rPr lang="en-US" altLang="zh-CN" sz="1400" baseline="0" dirty="0"/>
                  <a:t>2</a:t>
                </a:r>
                <a:r>
                  <a:rPr lang="zh-CN" altLang="en-US" sz="1400" baseline="0" dirty="0"/>
                  <a:t>）找出第</a:t>
                </a:r>
                <a:r>
                  <a:rPr lang="en-US" altLang="zh-CN" sz="1400" i="0" baseline="0" dirty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sz="1400" i="0" baseline="0" dirty="0">
                    <a:latin typeface="Cambria Math" panose="02040503050406030204" pitchFamily="18" charset="0"/>
                  </a:rPr>
                  <a:t>行最接近</a:t>
                </a:r>
                <a:r>
                  <a:rPr lang="en-US" altLang="zh-CN" sz="1400" i="0" baseline="0" dirty="0"/>
                  <a:t>1</a:t>
                </a:r>
                <a:r>
                  <a:rPr lang="zh-CN" altLang="en-US" sz="1400" i="0" baseline="0" dirty="0"/>
                  <a:t>的数的列标</a:t>
                </a:r>
                <a:r>
                  <a:rPr lang="en-US" altLang="zh-CN" sz="1400" b="0" i="0" baseline="0">
                    <a:latin typeface="Cambria Math" panose="02040503050406030204" pitchFamily="18" charset="0"/>
                  </a:rPr>
                  <a:t>𝑎_𝑖</a:t>
                </a:r>
                <a:r>
                  <a:rPr lang="zh-CN" altLang="en-US" sz="1400" i="0" baseline="0" dirty="0"/>
                  <a:t>，（</a:t>
                </a:r>
                <a:r>
                  <a:rPr lang="en-US" altLang="zh-CN" sz="1400" i="0" baseline="0" dirty="0"/>
                  <a:t>3</a:t>
                </a:r>
                <a:r>
                  <a:rPr lang="zh-CN" altLang="en-US" sz="1400" i="0" baseline="0" dirty="0"/>
                  <a:t>）重新排列</a:t>
                </a:r>
                <a:r>
                  <a:rPr lang="en-US" altLang="zh-CN" sz="1400" i="0" dirty="0">
                    <a:latin typeface="Cambria Math" panose="02040503050406030204" pitchFamily="18" charset="0"/>
                  </a:rPr>
                  <a:t>𝐸(𝜔</a:t>
                </a:r>
                <a:r>
                  <a:rPr lang="en-US" altLang="zh-CN" sz="1400" b="0" i="0" dirty="0">
                    <a:latin typeface="Cambria Math" panose="02040503050406030204" pitchFamily="18" charset="0"/>
                  </a:rPr>
                  <a:t>_𝑘 )</a:t>
                </a:r>
                <a:r>
                  <a:rPr lang="zh-CN" altLang="en-US" sz="1400" i="0" baseline="0" dirty="0"/>
                  <a:t>的列，使得原第</a:t>
                </a:r>
                <a:r>
                  <a:rPr lang="en-US" altLang="zh-CN" sz="1400" i="0" baseline="0" dirty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sz="1400" i="0" baseline="0" dirty="0"/>
                  <a:t>列位于第</a:t>
                </a:r>
                <a:r>
                  <a:rPr lang="en-US" altLang="zh-CN" sz="1400" i="0" baseline="0" dirty="0">
                    <a:latin typeface="Cambria Math" panose="02040503050406030204" pitchFamily="18" charset="0"/>
                  </a:rPr>
                  <a:t>𝑎_𝑖</a:t>
                </a:r>
                <a:r>
                  <a:rPr lang="zh-CN" altLang="en-US" sz="1400" i="0" baseline="0" dirty="0"/>
                  <a:t>列，相应调整</a:t>
                </a:r>
                <a:r>
                  <a:rPr lang="en-US" altLang="zh-CN" sz="1400" b="0" i="0" dirty="0">
                    <a:latin typeface="Cambria Math" panose="02040503050406030204" pitchFamily="18" charset="0"/>
                  </a:rPr>
                  <a:t>cosh⁡(</a:t>
                </a:r>
                <a:r>
                  <a:rPr lang="en-US" altLang="zh-CN" sz="1400" i="0" dirty="0">
                    <a:latin typeface="Cambria Math" panose="02040503050406030204" pitchFamily="18" charset="0"/>
                  </a:rPr>
                  <a:t>𝛾(𝜔)</a:t>
                </a:r>
                <a:r>
                  <a:rPr lang="en-US" altLang="zh-CN" sz="1400" b="0" i="0" dirty="0">
                    <a:latin typeface="Cambria Math" panose="02040503050406030204" pitchFamily="18" charset="0"/>
                  </a:rPr>
                  <a:t>𝑙)</a:t>
                </a:r>
                <a:r>
                  <a:rPr lang="en-US" altLang="zh-CN" sz="1400" i="0" baseline="0" dirty="0"/>
                  <a:t>. </a:t>
                </a:r>
              </a:p>
              <a:p>
                <a:r>
                  <a:rPr lang="en-US" altLang="zh-CN" sz="1400" i="0" baseline="0" dirty="0"/>
                  <a:t>    </a:t>
                </a:r>
                <a:r>
                  <a:rPr lang="zh-CN" altLang="en-US" sz="1400" i="0" baseline="0" dirty="0"/>
                  <a:t>上述第（</a:t>
                </a:r>
                <a:r>
                  <a:rPr lang="en-US" altLang="zh-CN" sz="1400" i="0" baseline="0" dirty="0"/>
                  <a:t>1</a:t>
                </a:r>
                <a:r>
                  <a:rPr lang="zh-CN" altLang="en-US" sz="1400" i="0" baseline="0" dirty="0"/>
                  <a:t>）步的时间复杂度为</a:t>
                </a:r>
                <a:r>
                  <a:rPr lang="en-US" altLang="zh-CN" sz="1400" i="0">
                    <a:latin typeface="Cambria Math" panose="02040503050406030204" pitchFamily="18" charset="0"/>
                  </a:rPr>
                  <a:t>𝑂(𝑁</a:t>
                </a:r>
                <a:r>
                  <a:rPr lang="en-US" altLang="zh-CN" sz="1400" b="0" i="0">
                    <a:latin typeface="Cambria Math" panose="02040503050406030204" pitchFamily="18" charset="0"/>
                  </a:rPr>
                  <a:t>^3 </a:t>
                </a:r>
                <a:r>
                  <a:rPr lang="en-US" altLang="zh-CN" sz="1400" i="0">
                    <a:latin typeface="Cambria Math" panose="02040503050406030204" pitchFamily="18" charset="0"/>
                  </a:rPr>
                  <a:t>𝑁_𝑓 )</a:t>
                </a:r>
                <a:r>
                  <a:rPr lang="zh-CN" altLang="en-US" sz="1400" i="0" baseline="0" dirty="0"/>
                  <a:t>，第（</a:t>
                </a:r>
                <a:r>
                  <a:rPr lang="en-US" altLang="zh-CN" sz="1400" i="0" baseline="0" dirty="0"/>
                  <a:t>2</a:t>
                </a:r>
                <a:r>
                  <a:rPr lang="zh-CN" altLang="en-US" sz="1400" i="0" baseline="0" dirty="0"/>
                  <a:t>）步的为</a:t>
                </a:r>
                <a:r>
                  <a:rPr lang="en-US" altLang="zh-CN" sz="1400" i="0">
                    <a:latin typeface="Cambria Math" panose="02040503050406030204" pitchFamily="18" charset="0"/>
                  </a:rPr>
                  <a:t>𝑂(𝑁</a:t>
                </a:r>
                <a:r>
                  <a:rPr lang="en-US" altLang="zh-CN" sz="1400" b="0" i="0">
                    <a:latin typeface="Cambria Math" panose="02040503050406030204" pitchFamily="18" charset="0"/>
                  </a:rPr>
                  <a:t>^</a:t>
                </a:r>
                <a:r>
                  <a:rPr lang="en-US" altLang="zh-CN" sz="1400" i="0">
                    <a:latin typeface="Cambria Math" panose="02040503050406030204" pitchFamily="18" charset="0"/>
                  </a:rPr>
                  <a:t>2 𝑁_𝑓 )</a:t>
                </a:r>
                <a:r>
                  <a:rPr lang="zh-CN" altLang="en-US" sz="1400" i="0" baseline="0" dirty="0"/>
                  <a:t>，第（</a:t>
                </a:r>
                <a:r>
                  <a:rPr lang="en-US" altLang="zh-CN" sz="1400" i="0" baseline="0" dirty="0"/>
                  <a:t>3</a:t>
                </a:r>
                <a:r>
                  <a:rPr lang="zh-CN" altLang="en-US" sz="1400" i="0" baseline="0" dirty="0"/>
                  <a:t>）步以空间换时间，复杂度为</a:t>
                </a:r>
                <a:r>
                  <a:rPr lang="en-US" altLang="zh-CN" sz="1400" i="0">
                    <a:latin typeface="Cambria Math" panose="02040503050406030204" pitchFamily="18" charset="0"/>
                  </a:rPr>
                  <a:t>𝑂(𝑁</a:t>
                </a:r>
                <a:r>
                  <a:rPr lang="en-US" altLang="zh-CN" sz="1400" b="0" i="0">
                    <a:latin typeface="Cambria Math" panose="02040503050406030204" pitchFamily="18" charset="0"/>
                  </a:rPr>
                  <a:t>^</a:t>
                </a:r>
                <a:r>
                  <a:rPr lang="en-US" altLang="zh-CN" sz="1400" i="0">
                    <a:latin typeface="Cambria Math" panose="02040503050406030204" pitchFamily="18" charset="0"/>
                  </a:rPr>
                  <a:t>2 𝑁_𝑓 ). </a:t>
                </a:r>
                <a:r>
                  <a:rPr lang="zh-CN" altLang="en-US" sz="1400" i="0" baseline="0" dirty="0"/>
                  <a:t>上述三步总的时间复杂度为</a:t>
                </a:r>
                <a:r>
                  <a:rPr lang="en-US" altLang="zh-CN" sz="1400" i="0">
                    <a:latin typeface="Cambria Math" panose="02040503050406030204" pitchFamily="18" charset="0"/>
                  </a:rPr>
                  <a:t>𝑂(𝑁</a:t>
                </a:r>
                <a:r>
                  <a:rPr lang="en-US" altLang="zh-CN" sz="1400" b="0" i="0">
                    <a:latin typeface="Cambria Math" panose="02040503050406030204" pitchFamily="18" charset="0"/>
                  </a:rPr>
                  <a:t>^3 </a:t>
                </a:r>
                <a:r>
                  <a:rPr lang="en-US" altLang="zh-CN" sz="1400" i="0">
                    <a:latin typeface="Cambria Math" panose="02040503050406030204" pitchFamily="18" charset="0"/>
                  </a:rPr>
                  <a:t>𝑁_𝑓 )</a:t>
                </a:r>
                <a:r>
                  <a:rPr lang="en-US" altLang="zh-CN" sz="1400" i="0" baseline="0" dirty="0"/>
                  <a:t>. </a:t>
                </a:r>
              </a:p>
              <a:p>
                <a:endParaRPr lang="en-US" altLang="zh-CN" sz="1400" baseline="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4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本课题针对前期研究中存在的问题，拟在下一阶段重点开展以下工作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进行文献回顾，梳理现有的处理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MTL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参数谐振现象的方法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谐振现象的存在是制约算法性能的主要因素，对谐振区间的处理是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RLGC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参数提取的难点之一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，本课题已检索到部分涉及谐振现象的文献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下阶段拟梳理现有的处理谐振现象的方法，比较各种方法的性能，探索进一步优化的方向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学习主流仿真工具的使用，扩充测试数据集，增加时域仿真验证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，下一阶段拟继续学习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HFSS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等仿真工具的使用，尤其是它们在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建模中的应用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HFSS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主要用于获取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参数和参考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RLGC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主要用于对提取出的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RLGC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参数作时域仿真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学习仿真工具的主要途径是阅读市面上的中文教程，查阅官方文档和例程，以及请教有经验的使用者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在算法中引入无源性检查、因果性约束，并实现直流参数提取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作为算法输入的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参数应作无源性检查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提取得到的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RLGC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参数应满足因果性约束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准确的直流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RLGC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参数对时域仿真尤为重要，但其难以简单地通过原始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参数提取得到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，下阶段拟通过查阅经典文献或著作，了解无源性、因果性的相关基础理论；梳理直流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RLGC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参数提取方法；最终用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实现无源性检查、因果性约束和直流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RLGC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参数提取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完善理论推导，使本课题所涉概念、公式和方法体系化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本课题力求对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RLGC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参数提取及相关理论作系统完整的叙述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下一阶段，计划从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方程的基本假设、导出和求解出发，给出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RLGC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参数的定义、物理意义和适用条件；叙述从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参数提取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RLGC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参数所涉公式的理论推导；叙述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参数等网络参数的定义、物理意义和变换关系；叙述无源性、因果性的相关理论；对本课题所涉的必要的数学背景给出简洁的说明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03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毕业设计（论文）中期答辩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E0AF01E-E0C9-46B2-BA7B-D69CE35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已完成的工作量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4294E-22EB-4418-93F3-21A458C7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8869152-A6FB-4489-B57F-A20164B7DB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b="1" dirty="0"/>
              <a:t>2.3 </a:t>
            </a:r>
            <a:r>
              <a:rPr lang="en-US" altLang="zh-CN" sz="2400" b="1" dirty="0" err="1"/>
              <a:t>Matlab</a:t>
            </a:r>
            <a:r>
              <a:rPr lang="zh-CN" altLang="en-US" sz="2400" b="1" dirty="0"/>
              <a:t>代码：</a:t>
            </a:r>
            <a:r>
              <a:rPr lang="en-US" altLang="zh-CN" sz="2400" b="1" dirty="0"/>
              <a:t>1400+</a:t>
            </a:r>
            <a:r>
              <a:rPr lang="zh-CN" altLang="en-US" sz="2400" b="1" dirty="0"/>
              <a:t>行</a:t>
            </a:r>
            <a:endParaRPr lang="en-US" altLang="zh-CN" sz="2400" b="1" dirty="0"/>
          </a:p>
          <a:p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2B4406-DF40-4850-9CA7-7924C5790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17" y="2389737"/>
            <a:ext cx="7452144" cy="38719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649932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E0AF01E-E0C9-46B2-BA7B-D69CE35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已完成的工作量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4294E-22EB-4418-93F3-21A458C7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8869152-A6FB-4489-B57F-A20164B7DB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b="1" dirty="0"/>
              <a:t>2.4 </a:t>
            </a:r>
            <a:r>
              <a:rPr lang="zh-CN" altLang="en-US" sz="2400" b="1" dirty="0"/>
              <a:t>文档整理</a:t>
            </a:r>
            <a:endParaRPr lang="en-US" altLang="zh-CN" sz="2400" b="1" dirty="0"/>
          </a:p>
          <a:p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2B5AF8-2993-433F-BC1D-B06B861F7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12" y="2384474"/>
            <a:ext cx="8665716" cy="39829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018760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E0AF01E-E0C9-46B2-BA7B-D69CE35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已完成的工作量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4294E-22EB-4418-93F3-21A458C7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8869152-A6FB-4489-B57F-A20164B7DB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b="1" dirty="0"/>
              <a:t>2.4 </a:t>
            </a:r>
            <a:r>
              <a:rPr lang="zh-CN" altLang="en-US" sz="2400" b="1" dirty="0"/>
              <a:t>文档整理</a:t>
            </a:r>
            <a:endParaRPr lang="en-US" altLang="zh-CN" sz="2400" b="1" dirty="0"/>
          </a:p>
          <a:p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C73E03-18DF-4E46-B97C-0DCD9B732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89" y="2244811"/>
            <a:ext cx="4934018" cy="39632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F069DE-17BA-4EE1-94FD-0520363E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18" y="4564966"/>
            <a:ext cx="8236858" cy="16430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1186758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E0AF01E-E0C9-46B2-BA7B-D69CE35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已完成的工作量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4294E-22EB-4418-93F3-21A458C7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8869152-A6FB-4489-B57F-A20164B7DB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b="1" dirty="0"/>
              <a:t>2.5 </a:t>
            </a:r>
            <a:r>
              <a:rPr lang="zh-CN" altLang="en-US" sz="2400" b="1" dirty="0"/>
              <a:t>任务书要求的主干内容的实现与验证</a:t>
            </a:r>
            <a:endParaRPr lang="en-US" altLang="zh-CN" sz="2400" b="1" dirty="0"/>
          </a:p>
          <a:p>
            <a:pPr lvl="1"/>
            <a:r>
              <a:rPr lang="zh-CN" altLang="en-US" sz="2200" dirty="0"/>
              <a:t>四线</a:t>
            </a:r>
            <a:r>
              <a:rPr lang="en-US" altLang="zh-CN" sz="2200" dirty="0"/>
              <a:t>MTL</a:t>
            </a:r>
            <a:r>
              <a:rPr lang="zh-CN" altLang="en-US" sz="2200" dirty="0"/>
              <a:t>的</a:t>
            </a:r>
            <a:r>
              <a:rPr lang="en-US" altLang="zh-CN" sz="2200" dirty="0"/>
              <a:t>RLGC</a:t>
            </a:r>
            <a:r>
              <a:rPr lang="zh-CN" altLang="en-US" sz="2200" dirty="0"/>
              <a:t>参数提取与</a:t>
            </a:r>
            <a:r>
              <a:rPr lang="en-US" altLang="zh-CN" sz="2200" dirty="0"/>
              <a:t>S</a:t>
            </a:r>
            <a:r>
              <a:rPr lang="zh-CN" altLang="en-US" sz="2200" dirty="0"/>
              <a:t>参数重建结果（部分）</a:t>
            </a:r>
            <a:endParaRPr lang="en-US" altLang="zh-CN" sz="2200" dirty="0"/>
          </a:p>
          <a:p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A1A954-A477-45BE-B771-32779DE78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12" y="3130940"/>
            <a:ext cx="4267200" cy="3200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7462CA-FD3B-4274-A392-00EF8EBBA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188" y="3130940"/>
            <a:ext cx="4267200" cy="3200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403439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任务书回顾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已完成的工作量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课题的核心思路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下阶段工作内容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延期返校对论文进度的影响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77257B3-72AA-4E62-A310-8AF1F5AC443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 dirty="0"/>
                  <a:t>参数“变换”</a:t>
                </a:r>
                <a:endParaRPr lang="en-US" altLang="zh-CN" b="1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sz="2000" dirty="0"/>
                  <a:t>各类网络参数之间：</a:t>
                </a:r>
                <a:r>
                  <a:rPr lang="en-US" altLang="zh-CN" sz="2000" dirty="0"/>
                  <a:t>S -&gt; Z -&gt; ABCD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zh-CN" altLang="en-US" sz="2000" dirty="0"/>
                  <a:t>网络参数到分布参数：</a:t>
                </a:r>
                <a:r>
                  <a:rPr lang="en-US" altLang="zh-CN" sz="2000" dirty="0"/>
                  <a:t>ABCD </a:t>
                </a:r>
                <a:r>
                  <a:rPr lang="en-US" altLang="zh-CN" sz="20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-&gt;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sz="2000" dirty="0"/>
                  <a:t> -&gt; RLGC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b="1" dirty="0"/>
                  <a:t>可逆性问题</a:t>
                </a:r>
                <a:endParaRPr lang="en-US" altLang="zh-CN" sz="2400" b="1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000" dirty="0"/>
                  <a:t>RLGC -&gt;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-&gt;</a:t>
                </a:r>
                <a:r>
                  <a:rPr lang="en-US" altLang="zh-CN" sz="2000" dirty="0"/>
                  <a:t> ABCD -&gt; Z -&gt; 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zh-CN" altLang="en-US" sz="2000" dirty="0"/>
                  <a:t>不可逆的根本原因：</a:t>
                </a:r>
                <a:r>
                  <a:rPr lang="en-US" altLang="zh-CN" sz="2000" dirty="0"/>
                  <a:t>MTL</a:t>
                </a:r>
                <a:r>
                  <a:rPr lang="zh-CN" altLang="en-US" sz="2000" dirty="0"/>
                  <a:t>方程基本假设，</a:t>
                </a:r>
                <a:r>
                  <a:rPr lang="en-US" altLang="zh-CN" sz="2000" dirty="0"/>
                  <a:t>RLGC</a:t>
                </a:r>
                <a:r>
                  <a:rPr lang="zh-CN" altLang="en-US" sz="2000" dirty="0"/>
                  <a:t>参数适用条件</a:t>
                </a:r>
                <a:endParaRPr lang="en-US" altLang="zh-CN" sz="2000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sz="2000" dirty="0"/>
                  <a:t>在具体计算中的表现（之一）：</a:t>
                </a:r>
                <a:endParaRPr lang="en-US" altLang="zh-CN" sz="20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/>
                            </m:ctrlPr>
                          </m:mPr>
                          <m:mr>
                            <m:e>
                              <m:r>
                                <a:rPr lang="en-US" altLang="zh-CN" sz="1600" b="1" i="1"/>
                                <m:t>𝑨</m:t>
                              </m:r>
                            </m:e>
                            <m:e>
                              <m:r>
                                <a:rPr lang="en-US" altLang="zh-CN" sz="1600" b="1" i="1"/>
                                <m:t>𝑩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1" i="1"/>
                                <m:t>𝑪</m:t>
                              </m:r>
                            </m:e>
                            <m:e>
                              <m:r>
                                <a:rPr lang="en-US" altLang="zh-CN" sz="1600" b="1" i="1"/>
                                <m:t>𝑫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/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zh-CN" altLang="zh-CN" sz="16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/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zh-CN" sz="1600" i="1"/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/>
                                        <m:t>𝜞</m:t>
                                      </m:r>
                                      <m:r>
                                        <a:rPr lang="en-US" altLang="zh-CN" sz="1600" i="1"/>
                                        <m:t>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zh-CN" altLang="zh-CN" sz="16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/>
                                    <m:t>sinh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zh-CN" sz="1600" i="1"/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/>
                                        <m:t>𝜞</m:t>
                                      </m:r>
                                      <m:r>
                                        <a:rPr lang="en-US" altLang="zh-CN" sz="1600" i="1"/>
                                        <m:t>𝑙</m:t>
                                      </m:r>
                                    </m:e>
                                  </m:d>
                                </m:e>
                              </m:func>
                              <m:sSub>
                                <m:sSubPr>
                                  <m:ctrlPr>
                                    <a:rPr lang="zh-CN" altLang="zh-CN" sz="1600" i="1"/>
                                  </m:ctrlPr>
                                </m:sSubPr>
                                <m:e>
                                  <m:r>
                                    <a:rPr lang="en-US" altLang="zh-CN" sz="1600" b="1" i="1"/>
                                    <m:t>𝒁</m:t>
                                  </m:r>
                                </m:e>
                                <m:sub>
                                  <m:r>
                                    <a:rPr lang="en-US" altLang="zh-CN" sz="1600" i="1"/>
                                    <m:t>𝐶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zh-CN" sz="1600" b="1" i="1"/>
                                  </m:ctrlPr>
                                </m:sSubSupPr>
                                <m:e>
                                  <m:r>
                                    <a:rPr lang="en-US" altLang="zh-CN" sz="1600" b="1" i="1"/>
                                    <m:t>𝒁</m:t>
                                  </m:r>
                                </m:e>
                                <m:sub>
                                  <m:r>
                                    <a:rPr lang="en-US" altLang="zh-CN" sz="1600" i="1"/>
                                    <m:t>𝐶</m:t>
                                  </m:r>
                                </m:sub>
                                <m:sup>
                                  <m:r>
                                    <a:rPr lang="en-US" altLang="zh-CN" sz="1600" i="1"/>
                                    <m:t>−1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zh-CN" altLang="zh-CN" sz="16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/>
                                    <m:t>sinh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zh-CN" sz="1600" i="1"/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/>
                                        <m:t>𝜞</m:t>
                                      </m:r>
                                      <m:r>
                                        <a:rPr lang="en-US" altLang="zh-CN" sz="1600" i="1"/>
                                        <m:t>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1600" b="1" i="1"/>
                                  </m:ctrlPr>
                                </m:sSubSupPr>
                                <m:e>
                                  <m:r>
                                    <a:rPr lang="en-US" altLang="zh-CN" sz="1600" b="1" i="1"/>
                                    <m:t>𝒁</m:t>
                                  </m:r>
                                </m:e>
                                <m:sub>
                                  <m:r>
                                    <a:rPr lang="en-US" altLang="zh-CN" sz="1600" i="1"/>
                                    <m:t>𝐶</m:t>
                                  </m:r>
                                </m:sub>
                                <m:sup>
                                  <m:r>
                                    <a:rPr lang="en-US" altLang="zh-CN" sz="1600" i="1"/>
                                    <m:t>−1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zh-CN" altLang="zh-CN" sz="16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/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zh-CN" sz="1600" i="1"/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/>
                                        <m:t>𝜞</m:t>
                                      </m:r>
                                      <m:r>
                                        <a:rPr lang="en-US" altLang="zh-CN" sz="1600" i="1"/>
                                        <m:t>𝑙</m:t>
                                      </m:r>
                                    </m:e>
                                  </m:d>
                                </m:e>
                              </m:func>
                              <m:sSub>
                                <m:sSubPr>
                                  <m:ctrlPr>
                                    <a:rPr lang="zh-CN" altLang="zh-CN" sz="1600" i="1"/>
                                  </m:ctrlPr>
                                </m:sSubPr>
                                <m:e>
                                  <m:r>
                                    <a:rPr lang="en-US" altLang="zh-CN" sz="1600" b="1" i="1"/>
                                    <m:t>𝒁</m:t>
                                  </m:r>
                                </m:e>
                                <m:sub>
                                  <m:r>
                                    <a:rPr lang="en-US" altLang="zh-CN" sz="1600" i="1"/>
                                    <m:t>𝐶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16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/>
                      <m:t>𝑨</m:t>
                    </m:r>
                    <m:r>
                      <a:rPr lang="en-US" altLang="zh-CN" sz="1600" b="1" i="1"/>
                      <m:t>=</m:t>
                    </m:r>
                    <m:sSup>
                      <m:sSupPr>
                        <m:ctrlPr>
                          <a:rPr lang="zh-CN" altLang="zh-CN" sz="1600" b="1" i="1"/>
                        </m:ctrlPr>
                      </m:sSupPr>
                      <m:e>
                        <m:r>
                          <a:rPr lang="en-US" altLang="zh-CN" sz="1600" b="1" i="1"/>
                          <m:t>𝑫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/>
                          <m:t>T</m:t>
                        </m:r>
                      </m:sup>
                    </m:sSup>
                  </m:oMath>
                </a14:m>
                <a:endParaRPr lang="en-US" altLang="zh-CN" sz="1600" b="1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sz="2000" dirty="0"/>
                  <a:t>类比：观测点 </a:t>
                </a:r>
                <a:r>
                  <a:rPr lang="en-US" altLang="zh-CN" sz="2000" dirty="0"/>
                  <a:t>-&gt; </a:t>
                </a:r>
                <a:r>
                  <a:rPr lang="zh-CN" altLang="en-US" sz="2000" dirty="0"/>
                  <a:t>线性回归模型 </a:t>
                </a:r>
                <a:r>
                  <a:rPr lang="en-US" altLang="zh-CN" sz="2000" dirty="0"/>
                  <a:t>-&gt; </a:t>
                </a:r>
                <a:r>
                  <a:rPr lang="zh-CN" altLang="en-US" sz="2000" dirty="0"/>
                  <a:t>预测值</a:t>
                </a:r>
                <a:endParaRPr lang="en-US" altLang="zh-CN" sz="2000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sz="2000" dirty="0"/>
                  <a:t>谐振点误差的直接原因：误差传递（待展开）</a:t>
                </a:r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200" b="1" dirty="0"/>
                  <a:t>RLGC</a:t>
                </a:r>
                <a:r>
                  <a:rPr lang="zh-CN" altLang="en-US" sz="2200" b="1" dirty="0"/>
                  <a:t>参数提取算法的改进目标：尽量消除非模型误差</a:t>
                </a:r>
                <a:endParaRPr lang="en-US" altLang="zh-CN" sz="2200" b="1" dirty="0"/>
              </a:p>
              <a:p>
                <a:pPr>
                  <a:lnSpc>
                    <a:spcPct val="110000"/>
                  </a:lnSpc>
                </a:pPr>
                <a:endParaRPr lang="en-US" altLang="zh-CN" sz="2200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77257B3-72AA-4E62-A310-8AF1F5AC4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4"/>
                <a:stretch>
                  <a:fillRect l="-1165" t="-1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A74F022-4AA7-4E55-88AB-01CB9E42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课题的核心思路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D2FD51-ABDF-48B0-BB81-D2AE400F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811218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任务书回顾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已完成的工作量</a:t>
            </a: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课题的核心思路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下阶段工作内容</a:t>
            </a:r>
          </a:p>
        </p:txBody>
      </p: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延期返校对论文进度的影响</a:t>
            </a: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689983-54A8-45AF-A12D-3C9BF8B37B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继续文献回顾，梳理现有的处理</a:t>
            </a:r>
            <a:r>
              <a:rPr lang="en-US" altLang="zh-CN" sz="2800" dirty="0"/>
              <a:t>MTL</a:t>
            </a:r>
            <a:r>
              <a:rPr lang="zh-CN" altLang="en-US" sz="2800" dirty="0"/>
              <a:t>参数谐振现象的方法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学习主流仿真工具的使用，扩充测试数据集，增加时域仿真验证</a:t>
            </a:r>
            <a:endParaRPr lang="en-US" altLang="zh-CN" sz="2800" dirty="0"/>
          </a:p>
          <a:p>
            <a:r>
              <a:rPr lang="en-US" altLang="zh-CN" sz="2800" dirty="0"/>
              <a:t>3. </a:t>
            </a:r>
            <a:r>
              <a:rPr lang="zh-CN" altLang="zh-CN" sz="2800" dirty="0"/>
              <a:t>在算法中引入无源性检查、因果性约束，并实现直流参数提取</a:t>
            </a:r>
            <a:r>
              <a:rPr lang="en-US" altLang="zh-CN" sz="2800" dirty="0"/>
              <a:t>. </a:t>
            </a:r>
          </a:p>
          <a:p>
            <a:r>
              <a:rPr lang="en-US" altLang="zh-CN" sz="2800" dirty="0"/>
              <a:t>4. </a:t>
            </a:r>
            <a:r>
              <a:rPr lang="zh-CN" altLang="en-US" sz="2800" dirty="0"/>
              <a:t>完善理论推导，使本课题所涉概念、公式和方法体系化</a:t>
            </a:r>
            <a:r>
              <a:rPr lang="en-US" altLang="zh-CN" sz="2400" dirty="0"/>
              <a:t> 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CF3F3C-9DDD-4F5E-AF16-5E82B410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下阶段工作内容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29FA0D-601F-4411-A0DB-CC19E231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8777560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任务书回顾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已完成的工作量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课题的核心思路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下阶段工作内容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延期返校对论文进度的影响</a:t>
            </a:r>
          </a:p>
        </p:txBody>
      </p:sp>
    </p:spTree>
    <p:extLst>
      <p:ext uri="{BB962C8B-B14F-4D97-AF65-F5344CB8AC3E}">
        <p14:creationId xmlns:p14="http://schemas.microsoft.com/office/powerpoint/2010/main" val="2085259256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689983-54A8-45AF-A12D-3C9BF8B37B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本论文题目所用数据可用仿真替代</a:t>
            </a:r>
            <a:endParaRPr lang="en-US" altLang="zh-CN" sz="2800" dirty="0"/>
          </a:p>
          <a:p>
            <a:r>
              <a:rPr lang="zh-CN" altLang="en-US" sz="2800" dirty="0"/>
              <a:t>若长期不返校，仍具备完成任务书规定的大部分内容的条件</a:t>
            </a:r>
            <a:endParaRPr lang="en-US" altLang="zh-CN" sz="2800" dirty="0"/>
          </a:p>
          <a:p>
            <a:r>
              <a:rPr lang="zh-CN" altLang="en-US" sz="2800" dirty="0"/>
              <a:t>与导师的保持联系，有信心按计划完成论文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CF3F3C-9DDD-4F5E-AF16-5E82B410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延期返校对论文进度的影响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29FA0D-601F-4411-A0DB-CC19E231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40174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基于</a:t>
            </a:r>
            <a:r>
              <a:rPr lang="en-US" altLang="zh-CN" sz="3200" dirty="0"/>
              <a:t>S</a:t>
            </a:r>
            <a:r>
              <a:rPr lang="zh-CN" altLang="en-US" sz="3200" dirty="0"/>
              <a:t>参数的多导体传输线</a:t>
            </a:r>
            <a:r>
              <a:rPr lang="en-US" altLang="zh-CN" sz="3200" dirty="0"/>
              <a:t>RLCG</a:t>
            </a:r>
            <a:r>
              <a:rPr lang="zh-CN" altLang="en-US" sz="3200" dirty="0"/>
              <a:t>提取算法</a:t>
            </a:r>
            <a:endParaRPr lang="zh-CN" altLang="en-US" sz="1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学生：危国锐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指导教师：夏彬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任务书回顾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已完成的工作量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课题的核心思路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下阶段工作内容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延期返校对论文进度的影响</a:t>
            </a:r>
          </a:p>
        </p:txBody>
      </p:sp>
    </p:spTree>
    <p:extLst>
      <p:ext uri="{BB962C8B-B14F-4D97-AF65-F5344CB8AC3E}">
        <p14:creationId xmlns:p14="http://schemas.microsoft.com/office/powerpoint/2010/main" val="1814276558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D85485-63DD-45E7-B09B-BD8FBBA47E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本课题针对前期研究中存在的问题，拟在下一阶段重点开展以下工作</a:t>
            </a:r>
            <a:r>
              <a:rPr lang="en-US" altLang="zh-CN" dirty="0"/>
              <a:t>. </a:t>
            </a:r>
            <a:endParaRPr lang="zh-CN" altLang="zh-CN" dirty="0"/>
          </a:p>
          <a:p>
            <a:r>
              <a:rPr lang="en-US" altLang="zh-CN" b="1" dirty="0"/>
              <a:t>1. </a:t>
            </a:r>
            <a:r>
              <a:rPr lang="zh-CN" altLang="zh-CN" b="1" dirty="0"/>
              <a:t>进行文献回顾，梳理现有的处理</a:t>
            </a:r>
            <a:r>
              <a:rPr lang="en-US" altLang="zh-CN" b="1" dirty="0"/>
              <a:t>MTL</a:t>
            </a:r>
            <a:r>
              <a:rPr lang="zh-CN" altLang="zh-CN" b="1" dirty="0"/>
              <a:t>参数谐振现象的方法</a:t>
            </a:r>
          </a:p>
          <a:p>
            <a:r>
              <a:rPr lang="zh-CN" altLang="zh-CN" dirty="0"/>
              <a:t>谐振现象的存在是制约算法性能的主要因素，对谐振区间的处理是</a:t>
            </a:r>
            <a:r>
              <a:rPr lang="en-US" altLang="zh-CN" dirty="0"/>
              <a:t>RLGC</a:t>
            </a:r>
            <a:r>
              <a:rPr lang="zh-CN" altLang="zh-CN" dirty="0"/>
              <a:t>参数提取的难点之一</a:t>
            </a:r>
            <a:r>
              <a:rPr lang="en-US" altLang="zh-CN" dirty="0"/>
              <a:t>. </a:t>
            </a:r>
            <a:r>
              <a:rPr lang="zh-CN" altLang="zh-CN" dirty="0"/>
              <a:t>针对问题</a:t>
            </a:r>
            <a:r>
              <a:rPr lang="en-US" altLang="zh-CN" dirty="0"/>
              <a:t>1</a:t>
            </a:r>
            <a:r>
              <a:rPr lang="zh-CN" altLang="zh-CN" dirty="0"/>
              <a:t>，本课题已检索到部分涉及谐振现象的文献</a:t>
            </a:r>
            <a:r>
              <a:rPr lang="en-US" altLang="zh-CN" dirty="0"/>
              <a:t>. </a:t>
            </a:r>
            <a:r>
              <a:rPr lang="zh-CN" altLang="zh-CN" dirty="0"/>
              <a:t>下阶段拟梳理现有的处理谐振现象的方法，比较各种方法的性能，探索进一步优化的方向</a:t>
            </a:r>
            <a:r>
              <a:rPr lang="en-US" altLang="zh-CN" dirty="0"/>
              <a:t>. </a:t>
            </a:r>
            <a:endParaRPr lang="zh-CN" altLang="zh-CN" dirty="0"/>
          </a:p>
          <a:p>
            <a:r>
              <a:rPr lang="en-US" altLang="zh-CN" b="1" dirty="0"/>
              <a:t>2. </a:t>
            </a:r>
            <a:r>
              <a:rPr lang="zh-CN" altLang="zh-CN" b="1" dirty="0"/>
              <a:t>学习主流仿真工具的使用，扩充测试数据集，增加时域仿真验证</a:t>
            </a:r>
          </a:p>
          <a:p>
            <a:r>
              <a:rPr lang="zh-CN" altLang="zh-CN" dirty="0"/>
              <a:t>针对问题</a:t>
            </a:r>
            <a:r>
              <a:rPr lang="en-US" altLang="zh-CN" dirty="0"/>
              <a:t>2</a:t>
            </a:r>
            <a:r>
              <a:rPr lang="zh-CN" altLang="zh-CN" dirty="0"/>
              <a:t>和问题</a:t>
            </a:r>
            <a:r>
              <a:rPr lang="en-US" altLang="zh-CN" dirty="0"/>
              <a:t>4</a:t>
            </a:r>
            <a:r>
              <a:rPr lang="zh-CN" altLang="zh-CN" dirty="0"/>
              <a:t>，下一阶段拟继续学习</a:t>
            </a:r>
            <a:r>
              <a:rPr lang="en-US" altLang="zh-CN" dirty="0"/>
              <a:t>HFSS</a:t>
            </a:r>
            <a:r>
              <a:rPr lang="zh-CN" altLang="zh-CN" dirty="0"/>
              <a:t>，</a:t>
            </a:r>
            <a:r>
              <a:rPr lang="en-US" altLang="zh-CN" dirty="0"/>
              <a:t>ADS</a:t>
            </a:r>
            <a:r>
              <a:rPr lang="zh-CN" altLang="zh-CN" dirty="0"/>
              <a:t>，</a:t>
            </a:r>
            <a:r>
              <a:rPr lang="en-US" altLang="zh-CN" dirty="0" err="1"/>
              <a:t>Hspice</a:t>
            </a:r>
            <a:r>
              <a:rPr lang="zh-CN" altLang="zh-CN" dirty="0"/>
              <a:t>等仿真工具的使用，尤其是它们在</a:t>
            </a:r>
            <a:r>
              <a:rPr lang="en-US" altLang="zh-CN" dirty="0"/>
              <a:t>MTL</a:t>
            </a:r>
            <a:r>
              <a:rPr lang="zh-CN" altLang="zh-CN" dirty="0"/>
              <a:t>建模中的应用</a:t>
            </a:r>
            <a:r>
              <a:rPr lang="en-US" altLang="zh-CN" dirty="0"/>
              <a:t>. HFSS</a:t>
            </a:r>
            <a:r>
              <a:rPr lang="zh-CN" altLang="zh-CN" dirty="0"/>
              <a:t>和</a:t>
            </a:r>
            <a:r>
              <a:rPr lang="en-US" altLang="zh-CN" dirty="0"/>
              <a:t>ADS</a:t>
            </a:r>
            <a:r>
              <a:rPr lang="zh-CN" altLang="zh-CN" dirty="0"/>
              <a:t>主要用于获取</a:t>
            </a:r>
            <a:r>
              <a:rPr lang="en-US" altLang="zh-CN" dirty="0"/>
              <a:t>MTL</a:t>
            </a:r>
            <a:r>
              <a:rPr lang="zh-CN" altLang="zh-CN" dirty="0"/>
              <a:t>的</a:t>
            </a:r>
            <a:r>
              <a:rPr lang="en-US" altLang="zh-CN" dirty="0"/>
              <a:t>S</a:t>
            </a:r>
            <a:r>
              <a:rPr lang="zh-CN" altLang="zh-CN" dirty="0"/>
              <a:t>参数和参考</a:t>
            </a:r>
            <a:r>
              <a:rPr lang="en-US" altLang="zh-CN" dirty="0"/>
              <a:t>RLGC</a:t>
            </a:r>
            <a:r>
              <a:rPr lang="zh-CN" altLang="zh-CN" dirty="0"/>
              <a:t>参数，</a:t>
            </a:r>
            <a:r>
              <a:rPr lang="en-US" altLang="zh-CN" dirty="0" err="1"/>
              <a:t>Hspice</a:t>
            </a:r>
            <a:r>
              <a:rPr lang="zh-CN" altLang="zh-CN" dirty="0"/>
              <a:t>主要用于对提取出的</a:t>
            </a:r>
            <a:r>
              <a:rPr lang="en-US" altLang="zh-CN" dirty="0"/>
              <a:t>RLGC</a:t>
            </a:r>
            <a:r>
              <a:rPr lang="zh-CN" altLang="zh-CN" dirty="0"/>
              <a:t>参数作时域仿真</a:t>
            </a:r>
            <a:r>
              <a:rPr lang="en-US" altLang="zh-CN" dirty="0"/>
              <a:t>. </a:t>
            </a:r>
            <a:r>
              <a:rPr lang="zh-CN" altLang="zh-CN" dirty="0"/>
              <a:t>学习仿真工具的主要途径是阅读市面上的中文教程，查阅官方文档和例程，以及请教有经验的使用者</a:t>
            </a:r>
            <a:r>
              <a:rPr lang="en-US" altLang="zh-CN" dirty="0"/>
              <a:t>. </a:t>
            </a:r>
            <a:endParaRPr lang="zh-CN" altLang="zh-CN" dirty="0"/>
          </a:p>
          <a:p>
            <a:r>
              <a:rPr lang="en-US" altLang="zh-CN" b="1" dirty="0"/>
              <a:t>3. </a:t>
            </a:r>
            <a:r>
              <a:rPr lang="zh-CN" altLang="zh-CN" b="1" dirty="0"/>
              <a:t>在算法中引入无源性检查、因果性约束，并实现直流参数提取</a:t>
            </a:r>
          </a:p>
          <a:p>
            <a:r>
              <a:rPr lang="zh-CN" altLang="zh-CN" dirty="0"/>
              <a:t>作为算法输入的</a:t>
            </a:r>
            <a:r>
              <a:rPr lang="en-US" altLang="zh-CN" dirty="0"/>
              <a:t>MTL</a:t>
            </a:r>
            <a:r>
              <a:rPr lang="zh-CN" altLang="zh-CN" dirty="0"/>
              <a:t>的</a:t>
            </a:r>
            <a:r>
              <a:rPr lang="en-US" altLang="zh-CN" dirty="0"/>
              <a:t>S</a:t>
            </a:r>
            <a:r>
              <a:rPr lang="zh-CN" altLang="zh-CN" dirty="0"/>
              <a:t>参数应作无源性检查</a:t>
            </a:r>
            <a:r>
              <a:rPr lang="en-US" altLang="zh-CN" dirty="0"/>
              <a:t>. </a:t>
            </a:r>
            <a:r>
              <a:rPr lang="zh-CN" altLang="zh-CN" dirty="0"/>
              <a:t>提取得到的</a:t>
            </a:r>
            <a:r>
              <a:rPr lang="en-US" altLang="zh-CN" dirty="0"/>
              <a:t>RLGC</a:t>
            </a:r>
            <a:r>
              <a:rPr lang="zh-CN" altLang="zh-CN" dirty="0"/>
              <a:t>参数应满足因果性约束</a:t>
            </a:r>
            <a:r>
              <a:rPr lang="en-US" altLang="zh-CN" dirty="0"/>
              <a:t>. </a:t>
            </a:r>
            <a:r>
              <a:rPr lang="zh-CN" altLang="zh-CN" dirty="0"/>
              <a:t>准确的直流</a:t>
            </a:r>
            <a:r>
              <a:rPr lang="en-US" altLang="zh-CN" dirty="0"/>
              <a:t>RLGC</a:t>
            </a:r>
            <a:r>
              <a:rPr lang="zh-CN" altLang="zh-CN" dirty="0"/>
              <a:t>参数对时域仿真尤为重要，但其难以简单地通过原始</a:t>
            </a:r>
            <a:r>
              <a:rPr lang="en-US" altLang="zh-CN" dirty="0"/>
              <a:t>S</a:t>
            </a:r>
            <a:r>
              <a:rPr lang="zh-CN" altLang="zh-CN" dirty="0"/>
              <a:t>参数提取得到</a:t>
            </a:r>
            <a:r>
              <a:rPr lang="en-US" altLang="zh-CN" dirty="0"/>
              <a:t>. </a:t>
            </a:r>
            <a:r>
              <a:rPr lang="zh-CN" altLang="zh-CN" dirty="0"/>
              <a:t>针对问题</a:t>
            </a:r>
            <a:r>
              <a:rPr lang="en-US" altLang="zh-CN" dirty="0"/>
              <a:t>3</a:t>
            </a:r>
            <a:r>
              <a:rPr lang="zh-CN" altLang="zh-CN" dirty="0"/>
              <a:t>，下阶段拟通过查阅经典文献或著作，了解无源性、因果性的相关基础理论；梳理直流</a:t>
            </a:r>
            <a:r>
              <a:rPr lang="en-US" altLang="zh-CN" dirty="0"/>
              <a:t>RLGC</a:t>
            </a:r>
            <a:r>
              <a:rPr lang="zh-CN" altLang="zh-CN" dirty="0"/>
              <a:t>参数提取方法；最终用</a:t>
            </a:r>
            <a:r>
              <a:rPr lang="en-US" altLang="zh-CN" dirty="0"/>
              <a:t>MATLAB</a:t>
            </a:r>
            <a:r>
              <a:rPr lang="zh-CN" altLang="zh-CN" dirty="0"/>
              <a:t>实现无源性检查、因果性约束和直流</a:t>
            </a:r>
            <a:r>
              <a:rPr lang="en-US" altLang="zh-CN" dirty="0"/>
              <a:t>RLGC</a:t>
            </a:r>
            <a:r>
              <a:rPr lang="zh-CN" altLang="zh-CN" dirty="0"/>
              <a:t>参数提取</a:t>
            </a:r>
            <a:r>
              <a:rPr lang="en-US" altLang="zh-CN" dirty="0"/>
              <a:t>. </a:t>
            </a:r>
            <a:endParaRPr lang="zh-CN" altLang="zh-CN" dirty="0"/>
          </a:p>
          <a:p>
            <a:r>
              <a:rPr lang="en-US" altLang="zh-CN" b="1" dirty="0"/>
              <a:t>4. </a:t>
            </a:r>
            <a:r>
              <a:rPr lang="zh-CN" altLang="zh-CN" b="1" dirty="0"/>
              <a:t>完善理论推导，使本课题所涉概念、公式和方法体系化</a:t>
            </a:r>
          </a:p>
          <a:p>
            <a:r>
              <a:rPr lang="zh-CN" altLang="zh-CN" dirty="0"/>
              <a:t>本课题力求对</a:t>
            </a:r>
            <a:r>
              <a:rPr lang="en-US" altLang="zh-CN" dirty="0"/>
              <a:t>RLGC</a:t>
            </a:r>
            <a:r>
              <a:rPr lang="zh-CN" altLang="zh-CN" dirty="0"/>
              <a:t>参数提取及相关理论作系统完整的叙述</a:t>
            </a:r>
            <a:r>
              <a:rPr lang="en-US" altLang="zh-CN" dirty="0"/>
              <a:t>. </a:t>
            </a:r>
            <a:r>
              <a:rPr lang="zh-CN" altLang="zh-CN" dirty="0"/>
              <a:t>下一阶段，计划从</a:t>
            </a:r>
            <a:r>
              <a:rPr lang="en-US" altLang="zh-CN" dirty="0"/>
              <a:t>MTL</a:t>
            </a:r>
            <a:r>
              <a:rPr lang="zh-CN" altLang="zh-CN" dirty="0"/>
              <a:t>方程的基本假设、导出和求解出发，给出</a:t>
            </a:r>
            <a:r>
              <a:rPr lang="en-US" altLang="zh-CN" dirty="0"/>
              <a:t>RLGC</a:t>
            </a:r>
            <a:r>
              <a:rPr lang="zh-CN" altLang="zh-CN" dirty="0"/>
              <a:t>参数的定义、物理意义和适用条件；叙述从</a:t>
            </a:r>
            <a:r>
              <a:rPr lang="en-US" altLang="zh-CN" dirty="0"/>
              <a:t>S</a:t>
            </a:r>
            <a:r>
              <a:rPr lang="zh-CN" altLang="zh-CN" dirty="0"/>
              <a:t>参数提取</a:t>
            </a:r>
            <a:r>
              <a:rPr lang="en-US" altLang="zh-CN" dirty="0"/>
              <a:t>RLGC</a:t>
            </a:r>
            <a:r>
              <a:rPr lang="zh-CN" altLang="zh-CN" dirty="0"/>
              <a:t>参数所涉公式的理论推导；叙述</a:t>
            </a:r>
            <a:r>
              <a:rPr lang="en-US" altLang="zh-CN" dirty="0"/>
              <a:t>S</a:t>
            </a:r>
            <a:r>
              <a:rPr lang="zh-CN" altLang="zh-CN" dirty="0"/>
              <a:t>参数、</a:t>
            </a:r>
            <a:r>
              <a:rPr lang="en-US" altLang="zh-CN" dirty="0"/>
              <a:t>Z</a:t>
            </a:r>
            <a:r>
              <a:rPr lang="zh-CN" altLang="zh-CN" dirty="0"/>
              <a:t>参数、</a:t>
            </a:r>
            <a:r>
              <a:rPr lang="en-US" altLang="zh-CN" dirty="0"/>
              <a:t>ABCD</a:t>
            </a:r>
            <a:r>
              <a:rPr lang="zh-CN" altLang="zh-CN" dirty="0"/>
              <a:t>参数等网络参数的定义、物理意义和变换关系；叙述无源性、因果性的相关理论；对本课题所涉的必要的数学背景给出简洁的说明</a:t>
            </a:r>
            <a:r>
              <a:rPr lang="en-US" altLang="zh-CN" dirty="0"/>
              <a:t>. 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4663FF-E622-474B-B7E0-5B6F86D3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附：下阶段工作内容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C05DF1-CB54-4720-BC6E-B98D8042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305707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任务书回顾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已完成的工作量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课题的核心思路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下阶段工作内容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延期返校对论文进度的影响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任务书回顾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已完成的工作量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课题的核心思路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下阶段工作内容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延期返校对论文进度的影响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08A47E-C2C3-4DC7-A4C9-ADD62C305D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毕业设计（论文）基本内容和要求</a:t>
            </a:r>
            <a:endParaRPr lang="en-US" altLang="zh-CN" sz="2400" b="1" dirty="0"/>
          </a:p>
          <a:p>
            <a:pPr>
              <a:lnSpc>
                <a:spcPct val="125000"/>
              </a:lnSpc>
            </a:pPr>
            <a:r>
              <a:rPr lang="zh-CN" altLang="en-US" dirty="0"/>
              <a:t>本课题主要研究单线、</a:t>
            </a:r>
            <a:r>
              <a:rPr lang="en-US" altLang="zh-CN" dirty="0"/>
              <a:t>2</a:t>
            </a:r>
            <a:r>
              <a:rPr lang="zh-CN" altLang="en-US" dirty="0"/>
              <a:t>线、</a:t>
            </a:r>
            <a:r>
              <a:rPr lang="en-US" altLang="zh-CN" dirty="0"/>
              <a:t>4</a:t>
            </a:r>
            <a:r>
              <a:rPr lang="zh-CN" altLang="en-US" dirty="0"/>
              <a:t>线、以及</a:t>
            </a:r>
            <a:r>
              <a:rPr lang="en-US" altLang="zh-CN" dirty="0"/>
              <a:t>16</a:t>
            </a:r>
            <a:r>
              <a:rPr lang="zh-CN" altLang="en-US" dirty="0"/>
              <a:t>线的基于</a:t>
            </a:r>
            <a:r>
              <a:rPr lang="en-US" altLang="zh-CN" dirty="0"/>
              <a:t>S</a:t>
            </a:r>
            <a:r>
              <a:rPr lang="zh-CN" altLang="en-US" dirty="0"/>
              <a:t>参数的多导体传输线</a:t>
            </a:r>
            <a:r>
              <a:rPr lang="en-US" altLang="zh-CN" dirty="0"/>
              <a:t>RLCG</a:t>
            </a:r>
            <a:r>
              <a:rPr lang="zh-CN" altLang="en-US" dirty="0"/>
              <a:t>提取算法，通过</a:t>
            </a:r>
            <a:r>
              <a:rPr lang="zh-CN" altLang="en-US" b="1" u="sng" dirty="0"/>
              <a:t>理论推导</a:t>
            </a:r>
            <a:r>
              <a:rPr lang="zh-CN" altLang="en-US" dirty="0"/>
              <a:t>、</a:t>
            </a:r>
            <a:r>
              <a:rPr lang="zh-CN" altLang="en-US" b="1" u="sng" dirty="0"/>
              <a:t>算法验证</a:t>
            </a:r>
            <a:r>
              <a:rPr lang="zh-CN" altLang="en-US" dirty="0"/>
              <a:t>，依次解决参数提取过程中的</a:t>
            </a:r>
            <a:r>
              <a:rPr lang="zh-CN" altLang="en-US" b="1" u="sng" dirty="0"/>
              <a:t>相位折叠</a:t>
            </a:r>
            <a:r>
              <a:rPr lang="zh-CN" altLang="en-US" dirty="0"/>
              <a:t>、</a:t>
            </a:r>
            <a:r>
              <a:rPr lang="zh-CN" altLang="en-US" b="1" u="sng" dirty="0"/>
              <a:t>双线解耦</a:t>
            </a:r>
            <a:r>
              <a:rPr lang="zh-CN" altLang="en-US" dirty="0"/>
              <a:t>、</a:t>
            </a:r>
            <a:r>
              <a:rPr lang="zh-CN" altLang="en-US" b="1" u="sng" dirty="0"/>
              <a:t>多线解耦</a:t>
            </a:r>
            <a:r>
              <a:rPr lang="zh-CN" altLang="en-US" dirty="0"/>
              <a:t>等问题，通过详细的理论分析和算法设计，算法精度可以</a:t>
            </a:r>
            <a:r>
              <a:rPr lang="zh-CN" altLang="en-US" b="1" u="sng" dirty="0"/>
              <a:t>对标</a:t>
            </a:r>
            <a:r>
              <a:rPr lang="zh-CN" altLang="en-US" dirty="0"/>
              <a:t>国际主流的仿真工具和算法。</a:t>
            </a:r>
            <a:endParaRPr lang="zh-CN" altLang="en-US" sz="4400" dirty="0"/>
          </a:p>
          <a:p>
            <a:pPr>
              <a:lnSpc>
                <a:spcPct val="125000"/>
              </a:lnSpc>
            </a:pPr>
            <a:r>
              <a:rPr lang="zh-CN" altLang="en-US" dirty="0"/>
              <a:t>能熟悉和理解基于</a:t>
            </a:r>
            <a:r>
              <a:rPr lang="en-US" altLang="zh-CN" dirty="0"/>
              <a:t>S</a:t>
            </a:r>
            <a:r>
              <a:rPr lang="zh-CN" altLang="en-US" dirty="0"/>
              <a:t>参数的多导体传输线</a:t>
            </a:r>
            <a:r>
              <a:rPr lang="en-US" altLang="zh-CN" dirty="0"/>
              <a:t>RLCG</a:t>
            </a:r>
            <a:r>
              <a:rPr lang="zh-CN" altLang="en-US" dirty="0"/>
              <a:t>提取的</a:t>
            </a:r>
            <a:r>
              <a:rPr lang="zh-CN" altLang="en-US" b="1" u="sng" dirty="0"/>
              <a:t>基本问题</a:t>
            </a:r>
            <a:r>
              <a:rPr lang="zh-CN" altLang="en-US" dirty="0"/>
              <a:t>；能对单线、</a:t>
            </a:r>
            <a:r>
              <a:rPr lang="en-US" altLang="zh-CN" dirty="0"/>
              <a:t>2</a:t>
            </a:r>
            <a:r>
              <a:rPr lang="zh-CN" altLang="en-US" dirty="0"/>
              <a:t>线、</a:t>
            </a:r>
            <a:r>
              <a:rPr lang="en-US" altLang="zh-CN" dirty="0"/>
              <a:t>4</a:t>
            </a:r>
            <a:r>
              <a:rPr lang="zh-CN" altLang="en-US" dirty="0"/>
              <a:t>线、以及</a:t>
            </a:r>
            <a:r>
              <a:rPr lang="en-US" altLang="zh-CN" dirty="0"/>
              <a:t>16</a:t>
            </a:r>
            <a:r>
              <a:rPr lang="zh-CN" altLang="en-US" dirty="0"/>
              <a:t>线的基于</a:t>
            </a:r>
            <a:r>
              <a:rPr lang="en-US" altLang="zh-CN" dirty="0"/>
              <a:t>S</a:t>
            </a:r>
            <a:r>
              <a:rPr lang="zh-CN" altLang="en-US" dirty="0"/>
              <a:t>参数的多导体传输线</a:t>
            </a:r>
            <a:r>
              <a:rPr lang="en-US" altLang="zh-CN" dirty="0"/>
              <a:t>RLCG</a:t>
            </a:r>
            <a:r>
              <a:rPr lang="zh-CN" altLang="en-US" dirty="0"/>
              <a:t>提取所遇到的相位折叠、双线解耦、多线解耦进行</a:t>
            </a:r>
            <a:r>
              <a:rPr lang="zh-CN" altLang="en-US" b="1" u="sng" dirty="0"/>
              <a:t>理论分析和算法验证</a:t>
            </a:r>
            <a:r>
              <a:rPr lang="zh-CN" altLang="en-US" dirty="0"/>
              <a:t>；完成</a:t>
            </a:r>
            <a:r>
              <a:rPr lang="zh-CN" altLang="en-US" b="1" u="sng" dirty="0"/>
              <a:t>算法软件设计</a:t>
            </a:r>
            <a:r>
              <a:rPr lang="zh-CN" altLang="en-US" dirty="0"/>
              <a:t>与验证；完成</a:t>
            </a:r>
            <a:r>
              <a:rPr lang="zh-CN" altLang="en-US" b="1" u="sng" dirty="0"/>
              <a:t>毕业报告</a:t>
            </a:r>
            <a:r>
              <a:rPr lang="zh-CN" altLang="en-US" dirty="0"/>
              <a:t>的撰写。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B2ECF9-2FAC-43A5-8A53-A4F7A5A6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任务书回顾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891939-428D-4AB2-89F2-166CC4D5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5266314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08A47E-C2C3-4DC7-A4C9-ADD62C305D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毕业设计（论文）工作进度计划：</a:t>
            </a:r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B2ECF9-2FAC-43A5-8A53-A4F7A5A6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任务书回顾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891939-428D-4AB2-89F2-166CC4D5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E5F80E2-3639-409F-BF0E-FC40C5182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16925"/>
              </p:ext>
            </p:extLst>
          </p:nvPr>
        </p:nvGraphicFramePr>
        <p:xfrm>
          <a:off x="647113" y="2532160"/>
          <a:ext cx="7849773" cy="3228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5669">
                  <a:extLst>
                    <a:ext uri="{9D8B030D-6E8A-4147-A177-3AD203B41FA5}">
                      <a16:colId xmlns:a16="http://schemas.microsoft.com/office/drawing/2014/main" val="1969770813"/>
                    </a:ext>
                  </a:extLst>
                </a:gridCol>
                <a:gridCol w="4001845">
                  <a:extLst>
                    <a:ext uri="{9D8B030D-6E8A-4147-A177-3AD203B41FA5}">
                      <a16:colId xmlns:a16="http://schemas.microsoft.com/office/drawing/2014/main" val="3791221015"/>
                    </a:ext>
                  </a:extLst>
                </a:gridCol>
                <a:gridCol w="1847005">
                  <a:extLst>
                    <a:ext uri="{9D8B030D-6E8A-4147-A177-3AD203B41FA5}">
                      <a16:colId xmlns:a16="http://schemas.microsoft.com/office/drawing/2014/main" val="2721143323"/>
                    </a:ext>
                  </a:extLst>
                </a:gridCol>
                <a:gridCol w="1385254">
                  <a:extLst>
                    <a:ext uri="{9D8B030D-6E8A-4147-A177-3AD203B41FA5}">
                      <a16:colId xmlns:a16="http://schemas.microsoft.com/office/drawing/2014/main" val="2059578309"/>
                    </a:ext>
                  </a:extLst>
                </a:gridCol>
              </a:tblGrid>
              <a:tr h="46423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序号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毕业设计（论文）各阶段内容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时间安排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备 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1788488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选题、方案拟定与文献整理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2019.10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281871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相位折叠理论分析和算法验证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2019.11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964481"/>
                  </a:ext>
                </a:extLst>
              </a:tr>
              <a:tr h="46658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双线解耦、多线解耦理论分析和算法验证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2019.12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59772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算法软件设计与验证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2020.1-2020.4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120054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版图验证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2020.5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2260292"/>
                  </a:ext>
                </a:extLst>
              </a:tr>
              <a:tr h="459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撰写毕业设计报告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2020.6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79176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0760075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任务书回顾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已完成的工作量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课题的核心思路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下阶段工作内容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延期返校对论文进度的影响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E0AF01E-E0C9-46B2-BA7B-D69CE35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已完成的工作量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4294E-22EB-4418-93F3-21A458C7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8869152-A6FB-4489-B57F-A20164B7DB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b="1" dirty="0"/>
              <a:t>2.1 </a:t>
            </a:r>
            <a:r>
              <a:rPr lang="zh-CN" altLang="en-US" sz="2400" b="1" dirty="0"/>
              <a:t>文献检索与整理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借助文献管理工具</a:t>
            </a:r>
            <a:endParaRPr lang="en-US" altLang="zh-CN" sz="2400" b="1" dirty="0"/>
          </a:p>
          <a:p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AC69C2-32BE-45D0-94D5-91BE7FE2E5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94"/>
          <a:stretch/>
        </p:blipFill>
        <p:spPr>
          <a:xfrm>
            <a:off x="870229" y="2291264"/>
            <a:ext cx="6993611" cy="42343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41297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E0AF01E-E0C9-46B2-BA7B-D69CE35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已完成的工作量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4294E-22EB-4418-93F3-21A458C7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8869152-A6FB-4489-B57F-A20164B7DB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b="1" dirty="0"/>
              <a:t>2.2 </a:t>
            </a:r>
            <a:r>
              <a:rPr lang="zh-CN" altLang="en-US" sz="2400" b="1" dirty="0"/>
              <a:t>仿真数据</a:t>
            </a:r>
            <a:endParaRPr lang="en-US" altLang="zh-CN" sz="2400" b="1" dirty="0"/>
          </a:p>
          <a:p>
            <a:r>
              <a:rPr lang="en-US" altLang="zh-CN" sz="2400" b="1" dirty="0"/>
              <a:t>Polar Si9000e</a:t>
            </a:r>
            <a:endParaRPr lang="en-US" altLang="zh-CN" sz="2400" dirty="0"/>
          </a:p>
          <a:p>
            <a:r>
              <a:rPr lang="en-US" altLang="zh-CN" sz="2400" b="1" dirty="0"/>
              <a:t>Ansys HFSS</a:t>
            </a:r>
          </a:p>
          <a:p>
            <a:r>
              <a:rPr lang="en-US" altLang="zh-CN" sz="2400" b="1" dirty="0"/>
              <a:t>Cadence </a:t>
            </a:r>
            <a:r>
              <a:rPr lang="en-US" altLang="zh-CN" sz="2400" b="1" dirty="0" err="1"/>
              <a:t>Sigrity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PowerSI</a:t>
            </a:r>
            <a:r>
              <a:rPr lang="en-US" altLang="zh-CN" sz="2400" b="1" dirty="0"/>
              <a:t> </a:t>
            </a:r>
          </a:p>
          <a:p>
            <a:endParaRPr lang="en-US" altLang="zh-CN" sz="2400" b="1" dirty="0"/>
          </a:p>
          <a:p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A67604-A2B2-44AE-9B70-1A3D59AD1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65" y="4146427"/>
            <a:ext cx="3540247" cy="2192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A88580-BF90-42BD-91AC-72816D9BA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018" y="1108081"/>
            <a:ext cx="3191462" cy="1908837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0B0717-9233-4DFF-ABF8-016645F3D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59539"/>
              </p:ext>
            </p:extLst>
          </p:nvPr>
        </p:nvGraphicFramePr>
        <p:xfrm>
          <a:off x="4471715" y="3284442"/>
          <a:ext cx="4591050" cy="1113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1721618649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3711642097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13109454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36947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5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介质厚度</a:t>
                      </a:r>
                      <a:r>
                        <a:rPr lang="en-US" sz="1050" kern="100">
                          <a:effectLst/>
                        </a:rPr>
                        <a:t>h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1.6mm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差分对间距</a:t>
                      </a:r>
                      <a:r>
                        <a:rPr lang="en-US" sz="1050" kern="100">
                          <a:effectLst/>
                        </a:rPr>
                        <a:t>2*gd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1.016mm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087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介质介电常数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4.4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差分线间距</a:t>
                      </a:r>
                      <a:r>
                        <a:rPr lang="en-US" sz="1050" kern="100" dirty="0">
                          <a:effectLst/>
                        </a:rPr>
                        <a:t>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0.127mm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620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损耗角正切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导体电导率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5.80E+07(S/m)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5400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导体线宽</a:t>
                      </a:r>
                      <a:r>
                        <a:rPr lang="en-US" sz="1050" kern="100">
                          <a:effectLst/>
                        </a:rPr>
                        <a:t>wc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0.254mm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线长</a:t>
                      </a:r>
                      <a:r>
                        <a:rPr lang="en-US" sz="1050" kern="100">
                          <a:effectLst/>
                        </a:rPr>
                        <a:t>ls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573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导体厚度</a:t>
                      </a:r>
                      <a:r>
                        <a:rPr lang="en-US" sz="1050" kern="10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求解频率范围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0.1~10GHz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13245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289D718-E21E-442B-8486-01531E202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91269"/>
              </p:ext>
            </p:extLst>
          </p:nvPr>
        </p:nvGraphicFramePr>
        <p:xfrm>
          <a:off x="4424883" y="5172322"/>
          <a:ext cx="4591050" cy="1113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1920419487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366558294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40429354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950808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5082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介质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厚度</a:t>
                      </a:r>
                      <a:r>
                        <a:rPr lang="en-US" sz="1050" kern="100">
                          <a:effectLst/>
                        </a:rPr>
                        <a:t>H1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320μm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导体线宽</a:t>
                      </a:r>
                      <a:r>
                        <a:rPr lang="en-US" sz="1050" kern="100">
                          <a:effectLst/>
                        </a:rPr>
                        <a:t>W1 = W2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152.4μm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837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介电常数</a:t>
                      </a:r>
                      <a:r>
                        <a:rPr lang="en-US" sz="1050" kern="100">
                          <a:effectLst/>
                        </a:rPr>
                        <a:t>Er1 = Er2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差分线间距</a:t>
                      </a:r>
                      <a:r>
                        <a:rPr lang="en-US" sz="1050" kern="100">
                          <a:effectLst/>
                        </a:rPr>
                        <a:t>S1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457.2μm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4496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介质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厚度</a:t>
                      </a:r>
                      <a:r>
                        <a:rPr lang="en-US" sz="1050" kern="100">
                          <a:effectLst/>
                        </a:rPr>
                        <a:t>H2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337.8μm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导体电导率</a:t>
                      </a:r>
                      <a:r>
                        <a:rPr lang="en-US" sz="1050" kern="100">
                          <a:effectLst/>
                        </a:rPr>
                        <a:t>TC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5.80E+07(S/m)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648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导体厚度</a:t>
                      </a:r>
                      <a:r>
                        <a:rPr lang="en-US" sz="1050" kern="100">
                          <a:effectLst/>
                        </a:rPr>
                        <a:t>T1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17.78μm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线长</a:t>
                      </a:r>
                      <a:r>
                        <a:rPr lang="en-US" sz="1050" kern="100">
                          <a:effectLst/>
                        </a:rPr>
                        <a:t>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25.4mm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9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损耗角正切</a:t>
                      </a:r>
                      <a:r>
                        <a:rPr lang="en-US" sz="1050" kern="100" dirty="0" err="1">
                          <a:effectLst/>
                        </a:rPr>
                        <a:t>TanD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求解频率范围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1~67GHz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5592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9121141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8.6|19.7|9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8.6|19.7|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6.8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6.8|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6.8|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6.8|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6.8|6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6.8|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|23.7|24.1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1814</Words>
  <Application>Microsoft Office PowerPoint</Application>
  <PresentationFormat>全屏显示(4:3)</PresentationFormat>
  <Paragraphs>242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Calibri</vt:lpstr>
      <vt:lpstr>Cambria Math</vt:lpstr>
      <vt:lpstr>Times New Roman</vt:lpstr>
      <vt:lpstr>2016-VI主题-蓝</vt:lpstr>
      <vt:lpstr>毕业设计（论文）中期答辩</vt:lpstr>
      <vt:lpstr>基于S参数的多导体传输线RLCG提取算法</vt:lpstr>
      <vt:lpstr>目录 Contents</vt:lpstr>
      <vt:lpstr>目录 Contents</vt:lpstr>
      <vt:lpstr>1. 任务书回顾</vt:lpstr>
      <vt:lpstr>1. 任务书回顾</vt:lpstr>
      <vt:lpstr>目录 Contents</vt:lpstr>
      <vt:lpstr>2. 已完成的工作量</vt:lpstr>
      <vt:lpstr>2. 已完成的工作量</vt:lpstr>
      <vt:lpstr>2. 已完成的工作量</vt:lpstr>
      <vt:lpstr>2. 已完成的工作量</vt:lpstr>
      <vt:lpstr>2. 已完成的工作量</vt:lpstr>
      <vt:lpstr>2. 已完成的工作量</vt:lpstr>
      <vt:lpstr>目录 Contents</vt:lpstr>
      <vt:lpstr>3. 课题的核心思路</vt:lpstr>
      <vt:lpstr>目录 Contents</vt:lpstr>
      <vt:lpstr>4. 下阶段工作内容</vt:lpstr>
      <vt:lpstr>目录 Contents</vt:lpstr>
      <vt:lpstr>5. 延期返校对论文进度的影响</vt:lpstr>
      <vt:lpstr>目录 Contents</vt:lpstr>
      <vt:lpstr>附：下阶段工作内容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guorui wei</cp:lastModifiedBy>
  <cp:revision>204</cp:revision>
  <dcterms:created xsi:type="dcterms:W3CDTF">2016-04-20T02:59:17Z</dcterms:created>
  <dcterms:modified xsi:type="dcterms:W3CDTF">2020-04-30T08:21:21Z</dcterms:modified>
</cp:coreProperties>
</file>