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88" r:id="rId5"/>
    <p:sldId id="310" r:id="rId6"/>
    <p:sldId id="325" r:id="rId7"/>
    <p:sldId id="353" r:id="rId8"/>
    <p:sldId id="354" r:id="rId9"/>
    <p:sldId id="355" r:id="rId10"/>
    <p:sldId id="332" r:id="rId11"/>
    <p:sldId id="326" r:id="rId12"/>
    <p:sldId id="324" r:id="rId13"/>
    <p:sldId id="343" r:id="rId14"/>
    <p:sldId id="344" r:id="rId15"/>
    <p:sldId id="346" r:id="rId16"/>
    <p:sldId id="342" r:id="rId17"/>
    <p:sldId id="351" r:id="rId18"/>
    <p:sldId id="352" r:id="rId19"/>
    <p:sldId id="314" r:id="rId20"/>
    <p:sldId id="292" r:id="rId21"/>
    <p:sldId id="356" r:id="rId22"/>
    <p:sldId id="347" r:id="rId23"/>
    <p:sldId id="349" r:id="rId24"/>
    <p:sldId id="350" r:id="rId25"/>
    <p:sldId id="282" r:id="rId26"/>
    <p:sldId id="323" r:id="rId27"/>
    <p:sldId id="301" r:id="rId28"/>
    <p:sldId id="337" r:id="rId29"/>
    <p:sldId id="340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A4037080-DC18-4D4C-893B-DEB1E330F985}">
          <p14:sldIdLst>
            <p14:sldId id="288"/>
            <p14:sldId id="310"/>
          </p14:sldIdLst>
        </p14:section>
        <p14:section name="Data Source" id="{9B3486D5-84B6-449F-92F6-EC593CA21645}">
          <p14:sldIdLst>
            <p14:sldId id="325"/>
            <p14:sldId id="353"/>
            <p14:sldId id="354"/>
            <p14:sldId id="355"/>
          </p14:sldIdLst>
        </p14:section>
        <p14:section name="ETL-Workflow" id="{B21FF3EB-4A0F-494A-A1C3-C6BE7181EF66}">
          <p14:sldIdLst>
            <p14:sldId id="332"/>
            <p14:sldId id="326"/>
          </p14:sldIdLst>
        </p14:section>
        <p14:section name="DAG" id="{6C4AC902-6507-43E4-B7C4-A60243701DED}">
          <p14:sldIdLst>
            <p14:sldId id="324"/>
            <p14:sldId id="343"/>
            <p14:sldId id="344"/>
            <p14:sldId id="346"/>
          </p14:sldIdLst>
        </p14:section>
        <p14:section name="Demo" id="{B68B7C21-D1F8-4CE7-BFD2-202AD36C8437}">
          <p14:sldIdLst>
            <p14:sldId id="342"/>
            <p14:sldId id="351"/>
            <p14:sldId id="352"/>
          </p14:sldIdLst>
        </p14:section>
        <p14:section name="Schluss" id="{F5EDE33F-779A-402D-BF62-B5426B0C58E3}">
          <p14:sldIdLst>
            <p14:sldId id="314"/>
          </p14:sldIdLst>
        </p14:section>
        <p14:section name="Backup Folien" id="{631DDC09-5DC5-4104-80A1-BEA507F78488}">
          <p14:sldIdLst>
            <p14:sldId id="292"/>
          </p14:sldIdLst>
        </p14:section>
        <p14:section name="3NF" id="{661C5F38-115C-4AC7-A85A-D336EE7661A7}">
          <p14:sldIdLst>
            <p14:sldId id="356"/>
            <p14:sldId id="347"/>
            <p14:sldId id="349"/>
            <p14:sldId id="350"/>
          </p14:sldIdLst>
        </p14:section>
        <p14:section name="Begriffe" id="{1791A9E0-A87B-4308-8586-F44D4EF7603F}">
          <p14:sldIdLst>
            <p14:sldId id="282"/>
            <p14:sldId id="323"/>
            <p14:sldId id="301"/>
            <p14:sldId id="337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DA6299-9C18-4627-006B-A1E51374BC80}" name="Holder Luca (inf22084)" initials="LH" userId="S::inf22084@lehre.dhbw-stuttgart.de::a5d4061c-11e5-40af-80dd-3a7a027961f7" providerId="AD"/>
  <p188:author id="{349476E9-6C9D-DADF-DD35-A2A35B5ABC8B}" name="Svetic, David Petar" initials="SDP" userId="S::DavidPetar.Svetic@elringklinger.com::6a2b8993-3b9c-4c92-8b30-21c2341c184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der Luca (inf22084)" initials="" lastIdx="2" clrIdx="0">
    <p:extLst>
      <p:ext uri="{19B8F6BF-5375-455C-9EA6-DF929625EA0E}">
        <p15:presenceInfo xmlns:p15="http://schemas.microsoft.com/office/powerpoint/2012/main" userId="S::inf22084@lehre.dhbw-stuttgart.de::a5d4061c-11e5-40af-80dd-3a7a02796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156381"/>
    <a:srgbClr val="177676"/>
    <a:srgbClr val="166D7F"/>
    <a:srgbClr val="166B7F"/>
    <a:srgbClr val="2E8487"/>
    <a:srgbClr val="6EACA1"/>
    <a:srgbClr val="71ADA3"/>
    <a:srgbClr val="FFFFFF"/>
    <a:srgbClr val="90B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3C38C-9F9B-4020-8672-C2751721A5B5}" v="61" dt="2024-11-21T10:45:46.14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6" autoAdjust="0"/>
    <p:restoredTop sz="87379" autoAdjust="0"/>
  </p:normalViewPr>
  <p:slideViewPr>
    <p:cSldViewPr snapToGrid="0">
      <p:cViewPr varScale="1">
        <p:scale>
          <a:sx n="97" d="100"/>
          <a:sy n="9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7181D-F3CD-4E27-9D32-6EC25AF38C2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2CD5EE-4DCF-4AB5-AB6C-685A2C8EAC6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200" b="0" dirty="0"/>
            <a:t>Offenes Tabellenformat zur Leistungssteigerung des Data Lakes</a:t>
          </a:r>
          <a:endParaRPr lang="en-US" sz="2200" b="0" dirty="0"/>
        </a:p>
      </dgm:t>
    </dgm:pt>
    <dgm:pt modelId="{C71419B6-3FA5-42E6-ABB4-3064333012F1}" type="parTrans" cxnId="{8F2E2C9B-E36D-4C48-9CDF-194585EA8765}">
      <dgm:prSet/>
      <dgm:spPr/>
      <dgm:t>
        <a:bodyPr/>
        <a:lstStyle/>
        <a:p>
          <a:endParaRPr lang="en-US" sz="2400" b="0"/>
        </a:p>
      </dgm:t>
    </dgm:pt>
    <dgm:pt modelId="{04FEAEDC-3EDF-4BB8-A7A0-C6CE43668FBE}" type="sibTrans" cxnId="{8F2E2C9B-E36D-4C48-9CDF-194585EA8765}">
      <dgm:prSet/>
      <dgm:spPr/>
      <dgm:t>
        <a:bodyPr/>
        <a:lstStyle/>
        <a:p>
          <a:endParaRPr lang="en-US" sz="2400" b="0"/>
        </a:p>
      </dgm:t>
    </dgm:pt>
    <dgm:pt modelId="{FFDB2380-8CDF-4AFE-BFAC-D231FA396F8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sz="2200" b="0" dirty="0"/>
            <a:t>Daten werden in Parquet-Dateien gespeichert</a:t>
          </a:r>
          <a:endParaRPr lang="en-US" sz="2200" b="0" dirty="0"/>
        </a:p>
      </dgm:t>
    </dgm:pt>
    <dgm:pt modelId="{9E170526-D459-47F7-A769-7AC51DD4A619}" type="parTrans" cxnId="{5A99A195-DE8D-40B5-8887-5CD798F9CD55}">
      <dgm:prSet/>
      <dgm:spPr/>
      <dgm:t>
        <a:bodyPr/>
        <a:lstStyle/>
        <a:p>
          <a:endParaRPr lang="en-US" sz="2400" b="0"/>
        </a:p>
      </dgm:t>
    </dgm:pt>
    <dgm:pt modelId="{8818249E-2A91-441C-A5E4-38703205D647}" type="sibTrans" cxnId="{5A99A195-DE8D-40B5-8887-5CD798F9CD55}">
      <dgm:prSet/>
      <dgm:spPr/>
      <dgm:t>
        <a:bodyPr/>
        <a:lstStyle/>
        <a:p>
          <a:endParaRPr lang="en-US" sz="2400" b="0"/>
        </a:p>
      </dgm:t>
    </dgm:pt>
    <dgm:pt modelId="{8E843B2B-D1F1-4491-94F5-F3ACBCAB506E}" type="pres">
      <dgm:prSet presAssocID="{6777181D-F3CD-4E27-9D32-6EC25AF38C20}" presName="root" presStyleCnt="0">
        <dgm:presLayoutVars>
          <dgm:dir/>
          <dgm:resizeHandles val="exact"/>
        </dgm:presLayoutVars>
      </dgm:prSet>
      <dgm:spPr/>
    </dgm:pt>
    <dgm:pt modelId="{C66F2941-04D4-4F75-8ACE-2A56119443CB}" type="pres">
      <dgm:prSet presAssocID="{D22CD5EE-4DCF-4AB5-AB6C-685A2C8EAC60}" presName="compNode" presStyleCnt="0"/>
      <dgm:spPr/>
    </dgm:pt>
    <dgm:pt modelId="{ABF34418-C4BA-4ECD-AAC1-F52905EFD7FD}" type="pres">
      <dgm:prSet presAssocID="{D22CD5EE-4DCF-4AB5-AB6C-685A2C8EAC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0E7C0CC5-6C4B-4601-9BE6-19F195A929D3}" type="pres">
      <dgm:prSet presAssocID="{D22CD5EE-4DCF-4AB5-AB6C-685A2C8EAC60}" presName="iconSpace" presStyleCnt="0"/>
      <dgm:spPr/>
    </dgm:pt>
    <dgm:pt modelId="{EB5DF1AE-3CC0-4EA9-984F-9F5051C63E07}" type="pres">
      <dgm:prSet presAssocID="{D22CD5EE-4DCF-4AB5-AB6C-685A2C8EAC60}" presName="parTx" presStyleLbl="revTx" presStyleIdx="0" presStyleCnt="4" custLinFactNeighborX="-456" custLinFactNeighborY="-18522">
        <dgm:presLayoutVars>
          <dgm:chMax val="0"/>
          <dgm:chPref val="0"/>
        </dgm:presLayoutVars>
      </dgm:prSet>
      <dgm:spPr/>
    </dgm:pt>
    <dgm:pt modelId="{45A171AF-99AA-4A82-A3EA-93FAA86A33E8}" type="pres">
      <dgm:prSet presAssocID="{D22CD5EE-4DCF-4AB5-AB6C-685A2C8EAC60}" presName="txSpace" presStyleCnt="0"/>
      <dgm:spPr/>
    </dgm:pt>
    <dgm:pt modelId="{8C311775-A886-4E53-BCB8-485145379E1A}" type="pres">
      <dgm:prSet presAssocID="{D22CD5EE-4DCF-4AB5-AB6C-685A2C8EAC60}" presName="desTx" presStyleLbl="revTx" presStyleIdx="1" presStyleCnt="4">
        <dgm:presLayoutVars/>
      </dgm:prSet>
      <dgm:spPr/>
    </dgm:pt>
    <dgm:pt modelId="{37D50957-5247-441B-A430-91D26B7A3C04}" type="pres">
      <dgm:prSet presAssocID="{04FEAEDC-3EDF-4BB8-A7A0-C6CE43668FBE}" presName="sibTrans" presStyleCnt="0"/>
      <dgm:spPr/>
    </dgm:pt>
    <dgm:pt modelId="{44CF3E19-9554-4C3A-ADB9-DA0542C89259}" type="pres">
      <dgm:prSet presAssocID="{FFDB2380-8CDF-4AFE-BFAC-D231FA396F87}" presName="compNode" presStyleCnt="0"/>
      <dgm:spPr/>
    </dgm:pt>
    <dgm:pt modelId="{69F5DD5F-1776-4931-9E8D-E8779C3C85E9}" type="pres">
      <dgm:prSet presAssocID="{FFDB2380-8CDF-4AFE-BFAC-D231FA396F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F466DCF-A639-4708-A336-42FC11A72D2A}" type="pres">
      <dgm:prSet presAssocID="{FFDB2380-8CDF-4AFE-BFAC-D231FA396F87}" presName="iconSpace" presStyleCnt="0"/>
      <dgm:spPr/>
    </dgm:pt>
    <dgm:pt modelId="{993DC01B-C3D1-4CB9-907C-CC8B4F6A69EC}" type="pres">
      <dgm:prSet presAssocID="{FFDB2380-8CDF-4AFE-BFAC-D231FA396F87}" presName="parTx" presStyleLbl="revTx" presStyleIdx="2" presStyleCnt="4" custLinFactNeighborX="-456" custLinFactNeighborY="-18522">
        <dgm:presLayoutVars>
          <dgm:chMax val="0"/>
          <dgm:chPref val="0"/>
        </dgm:presLayoutVars>
      </dgm:prSet>
      <dgm:spPr/>
    </dgm:pt>
    <dgm:pt modelId="{8323FA00-5710-42AF-9949-0F5B06C6946A}" type="pres">
      <dgm:prSet presAssocID="{FFDB2380-8CDF-4AFE-BFAC-D231FA396F87}" presName="txSpace" presStyleCnt="0"/>
      <dgm:spPr/>
    </dgm:pt>
    <dgm:pt modelId="{B984ADCD-ABEE-4AB1-966B-A0EA8B4FBB33}" type="pres">
      <dgm:prSet presAssocID="{FFDB2380-8CDF-4AFE-BFAC-D231FA396F87}" presName="desTx" presStyleLbl="revTx" presStyleIdx="3" presStyleCnt="4">
        <dgm:presLayoutVars/>
      </dgm:prSet>
      <dgm:spPr/>
    </dgm:pt>
  </dgm:ptLst>
  <dgm:cxnLst>
    <dgm:cxn modelId="{B2D84F1F-2C69-4093-8551-8BBF5C246F62}" type="presOf" srcId="{D22CD5EE-4DCF-4AB5-AB6C-685A2C8EAC60}" destId="{EB5DF1AE-3CC0-4EA9-984F-9F5051C63E07}" srcOrd="0" destOrd="0" presId="urn:microsoft.com/office/officeart/2018/2/layout/IconLabelDescriptionList"/>
    <dgm:cxn modelId="{46BDA369-4161-4230-953C-D3880CC51E7A}" type="presOf" srcId="{6777181D-F3CD-4E27-9D32-6EC25AF38C20}" destId="{8E843B2B-D1F1-4491-94F5-F3ACBCAB506E}" srcOrd="0" destOrd="0" presId="urn:microsoft.com/office/officeart/2018/2/layout/IconLabelDescriptionList"/>
    <dgm:cxn modelId="{5A99A195-DE8D-40B5-8887-5CD798F9CD55}" srcId="{6777181D-F3CD-4E27-9D32-6EC25AF38C20}" destId="{FFDB2380-8CDF-4AFE-BFAC-D231FA396F87}" srcOrd="1" destOrd="0" parTransId="{9E170526-D459-47F7-A769-7AC51DD4A619}" sibTransId="{8818249E-2A91-441C-A5E4-38703205D647}"/>
    <dgm:cxn modelId="{8F2E2C9B-E36D-4C48-9CDF-194585EA8765}" srcId="{6777181D-F3CD-4E27-9D32-6EC25AF38C20}" destId="{D22CD5EE-4DCF-4AB5-AB6C-685A2C8EAC60}" srcOrd="0" destOrd="0" parTransId="{C71419B6-3FA5-42E6-ABB4-3064333012F1}" sibTransId="{04FEAEDC-3EDF-4BB8-A7A0-C6CE43668FBE}"/>
    <dgm:cxn modelId="{1F1486C9-0822-48EA-802B-AF99258B9AA1}" type="presOf" srcId="{FFDB2380-8CDF-4AFE-BFAC-D231FA396F87}" destId="{993DC01B-C3D1-4CB9-907C-CC8B4F6A69EC}" srcOrd="0" destOrd="0" presId="urn:microsoft.com/office/officeart/2018/2/layout/IconLabelDescriptionList"/>
    <dgm:cxn modelId="{4ACD85A0-E84A-40CA-B1D2-9FA14603CFD1}" type="presParOf" srcId="{8E843B2B-D1F1-4491-94F5-F3ACBCAB506E}" destId="{C66F2941-04D4-4F75-8ACE-2A56119443CB}" srcOrd="0" destOrd="0" presId="urn:microsoft.com/office/officeart/2018/2/layout/IconLabelDescriptionList"/>
    <dgm:cxn modelId="{DD3B7D95-97C6-4472-AD1D-373AB4EE79F1}" type="presParOf" srcId="{C66F2941-04D4-4F75-8ACE-2A56119443CB}" destId="{ABF34418-C4BA-4ECD-AAC1-F52905EFD7FD}" srcOrd="0" destOrd="0" presId="urn:microsoft.com/office/officeart/2018/2/layout/IconLabelDescriptionList"/>
    <dgm:cxn modelId="{14AB3902-ADDF-41D0-A440-F11085955FAE}" type="presParOf" srcId="{C66F2941-04D4-4F75-8ACE-2A56119443CB}" destId="{0E7C0CC5-6C4B-4601-9BE6-19F195A929D3}" srcOrd="1" destOrd="0" presId="urn:microsoft.com/office/officeart/2018/2/layout/IconLabelDescriptionList"/>
    <dgm:cxn modelId="{FF89E2F7-F43B-4295-88DF-21FD20BDF330}" type="presParOf" srcId="{C66F2941-04D4-4F75-8ACE-2A56119443CB}" destId="{EB5DF1AE-3CC0-4EA9-984F-9F5051C63E07}" srcOrd="2" destOrd="0" presId="urn:microsoft.com/office/officeart/2018/2/layout/IconLabelDescriptionList"/>
    <dgm:cxn modelId="{A6FFFB6A-E723-4691-A7E3-676024475782}" type="presParOf" srcId="{C66F2941-04D4-4F75-8ACE-2A56119443CB}" destId="{45A171AF-99AA-4A82-A3EA-93FAA86A33E8}" srcOrd="3" destOrd="0" presId="urn:microsoft.com/office/officeart/2018/2/layout/IconLabelDescriptionList"/>
    <dgm:cxn modelId="{6170C4EA-3B43-4273-840F-CDD63C538FA1}" type="presParOf" srcId="{C66F2941-04D4-4F75-8ACE-2A56119443CB}" destId="{8C311775-A886-4E53-BCB8-485145379E1A}" srcOrd="4" destOrd="0" presId="urn:microsoft.com/office/officeart/2018/2/layout/IconLabelDescriptionList"/>
    <dgm:cxn modelId="{05C2BC1E-3926-4DE0-8F04-55C6C6177C5D}" type="presParOf" srcId="{8E843B2B-D1F1-4491-94F5-F3ACBCAB506E}" destId="{37D50957-5247-441B-A430-91D26B7A3C04}" srcOrd="1" destOrd="0" presId="urn:microsoft.com/office/officeart/2018/2/layout/IconLabelDescriptionList"/>
    <dgm:cxn modelId="{292A7889-5CE8-434A-B4DC-7DF64D46EE65}" type="presParOf" srcId="{8E843B2B-D1F1-4491-94F5-F3ACBCAB506E}" destId="{44CF3E19-9554-4C3A-ADB9-DA0542C89259}" srcOrd="2" destOrd="0" presId="urn:microsoft.com/office/officeart/2018/2/layout/IconLabelDescriptionList"/>
    <dgm:cxn modelId="{468311AC-E309-45CD-806A-D8E975ADD079}" type="presParOf" srcId="{44CF3E19-9554-4C3A-ADB9-DA0542C89259}" destId="{69F5DD5F-1776-4931-9E8D-E8779C3C85E9}" srcOrd="0" destOrd="0" presId="urn:microsoft.com/office/officeart/2018/2/layout/IconLabelDescriptionList"/>
    <dgm:cxn modelId="{B354514D-6AA7-4925-AB19-B4E093A98203}" type="presParOf" srcId="{44CF3E19-9554-4C3A-ADB9-DA0542C89259}" destId="{CF466DCF-A639-4708-A336-42FC11A72D2A}" srcOrd="1" destOrd="0" presId="urn:microsoft.com/office/officeart/2018/2/layout/IconLabelDescriptionList"/>
    <dgm:cxn modelId="{3BCCCBCE-35C2-4EC7-B253-32639020D67D}" type="presParOf" srcId="{44CF3E19-9554-4C3A-ADB9-DA0542C89259}" destId="{993DC01B-C3D1-4CB9-907C-CC8B4F6A69EC}" srcOrd="2" destOrd="0" presId="urn:microsoft.com/office/officeart/2018/2/layout/IconLabelDescriptionList"/>
    <dgm:cxn modelId="{C753465F-F8D8-4F9F-8210-1EF15E9BC782}" type="presParOf" srcId="{44CF3E19-9554-4C3A-ADB9-DA0542C89259}" destId="{8323FA00-5710-42AF-9949-0F5B06C6946A}" srcOrd="3" destOrd="0" presId="urn:microsoft.com/office/officeart/2018/2/layout/IconLabelDescriptionList"/>
    <dgm:cxn modelId="{E5F2D33C-83E1-41D9-B44F-E2D3BAA2B236}" type="presParOf" srcId="{44CF3E19-9554-4C3A-ADB9-DA0542C89259}" destId="{B984ADCD-ABEE-4AB1-966B-A0EA8B4FBB3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7442BC-3B51-4604-808C-5262B43572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A2E4C5-A848-481D-B1A7-39C4AF713E3E}">
      <dgm:prSet/>
      <dgm:spPr/>
      <dgm:t>
        <a:bodyPr/>
        <a:lstStyle/>
        <a:p>
          <a:r>
            <a:rPr lang="de-DE"/>
            <a:t>fortschrittliches., spaltenorientiertes Datenformat</a:t>
          </a:r>
          <a:endParaRPr lang="en-US"/>
        </a:p>
      </dgm:t>
    </dgm:pt>
    <dgm:pt modelId="{18416FE1-D56D-41C4-808A-D90C0D671173}" type="parTrans" cxnId="{50AF7B9A-869F-4802-AA42-1591C32CC614}">
      <dgm:prSet/>
      <dgm:spPr/>
      <dgm:t>
        <a:bodyPr/>
        <a:lstStyle/>
        <a:p>
          <a:endParaRPr lang="en-US"/>
        </a:p>
      </dgm:t>
    </dgm:pt>
    <dgm:pt modelId="{79831369-B393-4845-A765-9CCE881EE95F}" type="sibTrans" cxnId="{50AF7B9A-869F-4802-AA42-1591C32CC614}">
      <dgm:prSet/>
      <dgm:spPr/>
      <dgm:t>
        <a:bodyPr/>
        <a:lstStyle/>
        <a:p>
          <a:endParaRPr lang="en-US"/>
        </a:p>
      </dgm:t>
    </dgm:pt>
    <dgm:pt modelId="{D659B665-1BE6-46C3-A662-D6E46910127C}">
      <dgm:prSet/>
      <dgm:spPr/>
      <dgm:t>
        <a:bodyPr/>
        <a:lstStyle/>
        <a:p>
          <a:r>
            <a:rPr lang="de-DE"/>
            <a:t>Open-Source und Sprachunabhängig</a:t>
          </a:r>
          <a:endParaRPr lang="en-US"/>
        </a:p>
      </dgm:t>
    </dgm:pt>
    <dgm:pt modelId="{12876A1B-D369-4AF4-8BCE-9A0BB946AB97}" type="parTrans" cxnId="{2646A501-6A6C-485C-8A36-1D60F32EF2E9}">
      <dgm:prSet/>
      <dgm:spPr/>
      <dgm:t>
        <a:bodyPr/>
        <a:lstStyle/>
        <a:p>
          <a:endParaRPr lang="en-US"/>
        </a:p>
      </dgm:t>
    </dgm:pt>
    <dgm:pt modelId="{23A15050-E39C-4379-937F-19413A15ABAC}" type="sibTrans" cxnId="{2646A501-6A6C-485C-8A36-1D60F32EF2E9}">
      <dgm:prSet/>
      <dgm:spPr/>
      <dgm:t>
        <a:bodyPr/>
        <a:lstStyle/>
        <a:p>
          <a:endParaRPr lang="en-US"/>
        </a:p>
      </dgm:t>
    </dgm:pt>
    <dgm:pt modelId="{A34C6AB4-6671-486F-BC7D-AF48334F978F}">
      <dgm:prSet/>
      <dgm:spPr/>
      <dgm:t>
        <a:bodyPr/>
        <a:lstStyle/>
        <a:p>
          <a:r>
            <a:rPr lang="de-DE" dirty="0"/>
            <a:t>Effiziente Komprimierung und Dekomprimierung der Daten</a:t>
          </a:r>
          <a:endParaRPr lang="en-US" dirty="0"/>
        </a:p>
      </dgm:t>
    </dgm:pt>
    <dgm:pt modelId="{8E3E6CA0-437C-455D-85E3-C0EAEAA313F4}" type="parTrans" cxnId="{FC9B0AE7-1367-43A0-81D6-4ECD076C9ED0}">
      <dgm:prSet/>
      <dgm:spPr/>
      <dgm:t>
        <a:bodyPr/>
        <a:lstStyle/>
        <a:p>
          <a:endParaRPr lang="en-US"/>
        </a:p>
      </dgm:t>
    </dgm:pt>
    <dgm:pt modelId="{EADBCEA7-9D37-4189-9756-BDFC1D930EBD}" type="sibTrans" cxnId="{FC9B0AE7-1367-43A0-81D6-4ECD076C9ED0}">
      <dgm:prSet/>
      <dgm:spPr/>
      <dgm:t>
        <a:bodyPr/>
        <a:lstStyle/>
        <a:p>
          <a:endParaRPr lang="en-US"/>
        </a:p>
      </dgm:t>
    </dgm:pt>
    <dgm:pt modelId="{8EC3EFBD-1C75-479F-A83B-9EEAC964742D}">
      <dgm:prSet/>
      <dgm:spPr/>
      <dgm:t>
        <a:bodyPr/>
        <a:lstStyle/>
        <a:p>
          <a:r>
            <a:rPr lang="de-DE"/>
            <a:t>Unterstützung komplexer Datentypen und verschachtelter Strukturen</a:t>
          </a:r>
          <a:endParaRPr lang="en-US"/>
        </a:p>
      </dgm:t>
    </dgm:pt>
    <dgm:pt modelId="{584E6C81-2B25-4578-99B6-BCFD16BBB227}" type="parTrans" cxnId="{C506A550-AF28-4F22-849C-0AE8C0367B89}">
      <dgm:prSet/>
      <dgm:spPr/>
      <dgm:t>
        <a:bodyPr/>
        <a:lstStyle/>
        <a:p>
          <a:endParaRPr lang="en-US"/>
        </a:p>
      </dgm:t>
    </dgm:pt>
    <dgm:pt modelId="{C1D668DB-F68A-4E2A-8490-93E896F070C5}" type="sibTrans" cxnId="{C506A550-AF28-4F22-849C-0AE8C0367B89}">
      <dgm:prSet/>
      <dgm:spPr/>
      <dgm:t>
        <a:bodyPr/>
        <a:lstStyle/>
        <a:p>
          <a:endParaRPr lang="en-US"/>
        </a:p>
      </dgm:t>
    </dgm:pt>
    <dgm:pt modelId="{CF551DA1-B92A-4622-AA52-A89EA761CDDC}">
      <dgm:prSet/>
      <dgm:spPr/>
      <dgm:t>
        <a:bodyPr/>
        <a:lstStyle/>
        <a:p>
          <a:r>
            <a:rPr lang="de-DE"/>
            <a:t>Geeignet für Batch- und interaktive Workloads</a:t>
          </a:r>
          <a:endParaRPr lang="en-US"/>
        </a:p>
      </dgm:t>
    </dgm:pt>
    <dgm:pt modelId="{42ACA7BA-AB11-4BB3-B424-C70A8529B987}" type="parTrans" cxnId="{5D766F43-0A26-4B4D-A6F3-10ED0053F5FF}">
      <dgm:prSet/>
      <dgm:spPr/>
      <dgm:t>
        <a:bodyPr/>
        <a:lstStyle/>
        <a:p>
          <a:endParaRPr lang="en-US"/>
        </a:p>
      </dgm:t>
    </dgm:pt>
    <dgm:pt modelId="{D72C988F-2CDA-4BE6-B249-541437F1621D}" type="sibTrans" cxnId="{5D766F43-0A26-4B4D-A6F3-10ED0053F5FF}">
      <dgm:prSet/>
      <dgm:spPr/>
      <dgm:t>
        <a:bodyPr/>
        <a:lstStyle/>
        <a:p>
          <a:endParaRPr lang="en-US"/>
        </a:p>
      </dgm:t>
    </dgm:pt>
    <dgm:pt modelId="{A7AE726B-3A06-4C7E-9D4C-156D4F258ADD}" type="pres">
      <dgm:prSet presAssocID="{057442BC-3B51-4604-808C-5262B4357289}" presName="linear" presStyleCnt="0">
        <dgm:presLayoutVars>
          <dgm:animLvl val="lvl"/>
          <dgm:resizeHandles val="exact"/>
        </dgm:presLayoutVars>
      </dgm:prSet>
      <dgm:spPr/>
    </dgm:pt>
    <dgm:pt modelId="{8A37192D-A76B-41CB-8DB4-97AAD3142BF3}" type="pres">
      <dgm:prSet presAssocID="{69A2E4C5-A848-481D-B1A7-39C4AF713E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6DCFE-0216-4615-A00E-9EB371BF5F64}" type="pres">
      <dgm:prSet presAssocID="{79831369-B393-4845-A765-9CCE881EE95F}" presName="spacer" presStyleCnt="0"/>
      <dgm:spPr/>
    </dgm:pt>
    <dgm:pt modelId="{D69916D4-2A0B-424E-A479-D6AF227EA7DF}" type="pres">
      <dgm:prSet presAssocID="{D659B665-1BE6-46C3-A662-D6E4691012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02460E-A665-4A24-B4A7-28E4B0A36A68}" type="pres">
      <dgm:prSet presAssocID="{23A15050-E39C-4379-937F-19413A15ABAC}" presName="spacer" presStyleCnt="0"/>
      <dgm:spPr/>
    </dgm:pt>
    <dgm:pt modelId="{835E51A3-E584-460C-9B4E-715CEBB35584}" type="pres">
      <dgm:prSet presAssocID="{A34C6AB4-6671-486F-BC7D-AF48334F97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E0CAE0-D5C6-4225-9FAE-3EC603DA7FBC}" type="pres">
      <dgm:prSet presAssocID="{EADBCEA7-9D37-4189-9756-BDFC1D930EBD}" presName="spacer" presStyleCnt="0"/>
      <dgm:spPr/>
    </dgm:pt>
    <dgm:pt modelId="{0ADA7261-47DE-4AFE-AFE7-BF78D715389B}" type="pres">
      <dgm:prSet presAssocID="{8EC3EFBD-1C75-479F-A83B-9EEAC96474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9242D9-7168-4F11-99E9-2AFD86A1C72C}" type="pres">
      <dgm:prSet presAssocID="{C1D668DB-F68A-4E2A-8490-93E896F070C5}" presName="spacer" presStyleCnt="0"/>
      <dgm:spPr/>
    </dgm:pt>
    <dgm:pt modelId="{C4460BEB-C819-4124-AAB0-5FACA03B8E9C}" type="pres">
      <dgm:prSet presAssocID="{CF551DA1-B92A-4622-AA52-A89EA761CD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646A501-6A6C-485C-8A36-1D60F32EF2E9}" srcId="{057442BC-3B51-4604-808C-5262B4357289}" destId="{D659B665-1BE6-46C3-A662-D6E46910127C}" srcOrd="1" destOrd="0" parTransId="{12876A1B-D369-4AF4-8BCE-9A0BB946AB97}" sibTransId="{23A15050-E39C-4379-937F-19413A15ABAC}"/>
    <dgm:cxn modelId="{49B4980B-8476-4736-89A9-BD725B511F4D}" type="presOf" srcId="{CF551DA1-B92A-4622-AA52-A89EA761CDDC}" destId="{C4460BEB-C819-4124-AAB0-5FACA03B8E9C}" srcOrd="0" destOrd="0" presId="urn:microsoft.com/office/officeart/2005/8/layout/vList2"/>
    <dgm:cxn modelId="{5D766F43-0A26-4B4D-A6F3-10ED0053F5FF}" srcId="{057442BC-3B51-4604-808C-5262B4357289}" destId="{CF551DA1-B92A-4622-AA52-A89EA761CDDC}" srcOrd="4" destOrd="0" parTransId="{42ACA7BA-AB11-4BB3-B424-C70A8529B987}" sibTransId="{D72C988F-2CDA-4BE6-B249-541437F1621D}"/>
    <dgm:cxn modelId="{C506A550-AF28-4F22-849C-0AE8C0367B89}" srcId="{057442BC-3B51-4604-808C-5262B4357289}" destId="{8EC3EFBD-1C75-479F-A83B-9EEAC964742D}" srcOrd="3" destOrd="0" parTransId="{584E6C81-2B25-4578-99B6-BCFD16BBB227}" sibTransId="{C1D668DB-F68A-4E2A-8490-93E896F070C5}"/>
    <dgm:cxn modelId="{40B60C92-B0B2-4773-93BC-FFB94A681488}" type="presOf" srcId="{057442BC-3B51-4604-808C-5262B4357289}" destId="{A7AE726B-3A06-4C7E-9D4C-156D4F258ADD}" srcOrd="0" destOrd="0" presId="urn:microsoft.com/office/officeart/2005/8/layout/vList2"/>
    <dgm:cxn modelId="{50AF7B9A-869F-4802-AA42-1591C32CC614}" srcId="{057442BC-3B51-4604-808C-5262B4357289}" destId="{69A2E4C5-A848-481D-B1A7-39C4AF713E3E}" srcOrd="0" destOrd="0" parTransId="{18416FE1-D56D-41C4-808A-D90C0D671173}" sibTransId="{79831369-B393-4845-A765-9CCE881EE95F}"/>
    <dgm:cxn modelId="{863885A5-F898-4DE0-8292-47875A55FCE9}" type="presOf" srcId="{A34C6AB4-6671-486F-BC7D-AF48334F978F}" destId="{835E51A3-E584-460C-9B4E-715CEBB35584}" srcOrd="0" destOrd="0" presId="urn:microsoft.com/office/officeart/2005/8/layout/vList2"/>
    <dgm:cxn modelId="{8E0693B6-8883-4F10-ABFD-1864EF03BACD}" type="presOf" srcId="{69A2E4C5-A848-481D-B1A7-39C4AF713E3E}" destId="{8A37192D-A76B-41CB-8DB4-97AAD3142BF3}" srcOrd="0" destOrd="0" presId="urn:microsoft.com/office/officeart/2005/8/layout/vList2"/>
    <dgm:cxn modelId="{A34350BE-F903-4741-9461-23CEF535982F}" type="presOf" srcId="{D659B665-1BE6-46C3-A662-D6E46910127C}" destId="{D69916D4-2A0B-424E-A479-D6AF227EA7DF}" srcOrd="0" destOrd="0" presId="urn:microsoft.com/office/officeart/2005/8/layout/vList2"/>
    <dgm:cxn modelId="{D61374CE-A173-448E-8972-6B3A3482C072}" type="presOf" srcId="{8EC3EFBD-1C75-479F-A83B-9EEAC964742D}" destId="{0ADA7261-47DE-4AFE-AFE7-BF78D715389B}" srcOrd="0" destOrd="0" presId="urn:microsoft.com/office/officeart/2005/8/layout/vList2"/>
    <dgm:cxn modelId="{FC9B0AE7-1367-43A0-81D6-4ECD076C9ED0}" srcId="{057442BC-3B51-4604-808C-5262B4357289}" destId="{A34C6AB4-6671-486F-BC7D-AF48334F978F}" srcOrd="2" destOrd="0" parTransId="{8E3E6CA0-437C-455D-85E3-C0EAEAA313F4}" sibTransId="{EADBCEA7-9D37-4189-9756-BDFC1D930EBD}"/>
    <dgm:cxn modelId="{909AE4FD-2212-46F7-977E-19CF185972B8}" type="presParOf" srcId="{A7AE726B-3A06-4C7E-9D4C-156D4F258ADD}" destId="{8A37192D-A76B-41CB-8DB4-97AAD3142BF3}" srcOrd="0" destOrd="0" presId="urn:microsoft.com/office/officeart/2005/8/layout/vList2"/>
    <dgm:cxn modelId="{F4702B62-8882-4DBB-A232-1A4CB4FE05FF}" type="presParOf" srcId="{A7AE726B-3A06-4C7E-9D4C-156D4F258ADD}" destId="{2DE6DCFE-0216-4615-A00E-9EB371BF5F64}" srcOrd="1" destOrd="0" presId="urn:microsoft.com/office/officeart/2005/8/layout/vList2"/>
    <dgm:cxn modelId="{246B330A-EAEB-4BE9-9046-B966A7FD31C4}" type="presParOf" srcId="{A7AE726B-3A06-4C7E-9D4C-156D4F258ADD}" destId="{D69916D4-2A0B-424E-A479-D6AF227EA7DF}" srcOrd="2" destOrd="0" presId="urn:microsoft.com/office/officeart/2005/8/layout/vList2"/>
    <dgm:cxn modelId="{A64B4550-0437-4FFF-AB31-DE6A619DA946}" type="presParOf" srcId="{A7AE726B-3A06-4C7E-9D4C-156D4F258ADD}" destId="{AA02460E-A665-4A24-B4A7-28E4B0A36A68}" srcOrd="3" destOrd="0" presId="urn:microsoft.com/office/officeart/2005/8/layout/vList2"/>
    <dgm:cxn modelId="{AFB5B197-8274-4F2D-B0B9-ED4FF43AF941}" type="presParOf" srcId="{A7AE726B-3A06-4C7E-9D4C-156D4F258ADD}" destId="{835E51A3-E584-460C-9B4E-715CEBB35584}" srcOrd="4" destOrd="0" presId="urn:microsoft.com/office/officeart/2005/8/layout/vList2"/>
    <dgm:cxn modelId="{6C458C9C-B0DE-4253-A275-95E8624B797B}" type="presParOf" srcId="{A7AE726B-3A06-4C7E-9D4C-156D4F258ADD}" destId="{48E0CAE0-D5C6-4225-9FAE-3EC603DA7FBC}" srcOrd="5" destOrd="0" presId="urn:microsoft.com/office/officeart/2005/8/layout/vList2"/>
    <dgm:cxn modelId="{B051E23B-9BF2-4854-9A2A-BC09A7BEE9C6}" type="presParOf" srcId="{A7AE726B-3A06-4C7E-9D4C-156D4F258ADD}" destId="{0ADA7261-47DE-4AFE-AFE7-BF78D715389B}" srcOrd="6" destOrd="0" presId="urn:microsoft.com/office/officeart/2005/8/layout/vList2"/>
    <dgm:cxn modelId="{0EE5DF3B-A5A1-405C-9D42-ACE3A1AC8389}" type="presParOf" srcId="{A7AE726B-3A06-4C7E-9D4C-156D4F258ADD}" destId="{1D9242D9-7168-4F11-99E9-2AFD86A1C72C}" srcOrd="7" destOrd="0" presId="urn:microsoft.com/office/officeart/2005/8/layout/vList2"/>
    <dgm:cxn modelId="{7419E424-F613-42A0-AF72-B97A44F0DB81}" type="presParOf" srcId="{A7AE726B-3A06-4C7E-9D4C-156D4F258ADD}" destId="{C4460BEB-C819-4124-AAB0-5FACA03B8E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4418-C4BA-4ECD-AAC1-F52905EFD7FD}">
      <dsp:nvSpPr>
        <dsp:cNvPr id="0" name=""/>
        <dsp:cNvSpPr/>
      </dsp:nvSpPr>
      <dsp:spPr>
        <a:xfrm>
          <a:off x="564387" y="33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DF1AE-3CC0-4EA9-984F-9F5051C63E07}">
      <dsp:nvSpPr>
        <dsp:cNvPr id="0" name=""/>
        <dsp:cNvSpPr/>
      </dsp:nvSpPr>
      <dsp:spPr>
        <a:xfrm>
          <a:off x="544707" y="1511663"/>
          <a:ext cx="4315781" cy="68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200" b="0" kern="1200" dirty="0"/>
            <a:t>Offenes Tabellenformat zur Leistungssteigerung des Data Lakes</a:t>
          </a:r>
          <a:endParaRPr lang="en-US" sz="2200" b="0" kern="1200" dirty="0"/>
        </a:p>
      </dsp:txBody>
      <dsp:txXfrm>
        <a:off x="544707" y="1511663"/>
        <a:ext cx="4315781" cy="687827"/>
      </dsp:txXfrm>
    </dsp:sp>
    <dsp:sp modelId="{8C311775-A886-4E53-BCB8-485145379E1A}">
      <dsp:nvSpPr>
        <dsp:cNvPr id="0" name=""/>
        <dsp:cNvSpPr/>
      </dsp:nvSpPr>
      <dsp:spPr>
        <a:xfrm>
          <a:off x="564387" y="2386520"/>
          <a:ext cx="4315781" cy="5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5DD5F-1776-4931-9E8D-E8779C3C85E9}">
      <dsp:nvSpPr>
        <dsp:cNvPr id="0" name=""/>
        <dsp:cNvSpPr/>
      </dsp:nvSpPr>
      <dsp:spPr>
        <a:xfrm>
          <a:off x="5635430" y="33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C01B-C3D1-4CB9-907C-CC8B4F6A69EC}">
      <dsp:nvSpPr>
        <dsp:cNvPr id="0" name=""/>
        <dsp:cNvSpPr/>
      </dsp:nvSpPr>
      <dsp:spPr>
        <a:xfrm>
          <a:off x="5615750" y="1511663"/>
          <a:ext cx="4315781" cy="68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200" b="0" kern="1200" dirty="0"/>
            <a:t>Daten werden in Parquet-Dateien gespeichert</a:t>
          </a:r>
          <a:endParaRPr lang="en-US" sz="2200" b="0" kern="1200" dirty="0"/>
        </a:p>
      </dsp:txBody>
      <dsp:txXfrm>
        <a:off x="5615750" y="1511663"/>
        <a:ext cx="4315781" cy="687827"/>
      </dsp:txXfrm>
    </dsp:sp>
    <dsp:sp modelId="{B984ADCD-ABEE-4AB1-966B-A0EA8B4FBB33}">
      <dsp:nvSpPr>
        <dsp:cNvPr id="0" name=""/>
        <dsp:cNvSpPr/>
      </dsp:nvSpPr>
      <dsp:spPr>
        <a:xfrm>
          <a:off x="5635430" y="2386520"/>
          <a:ext cx="4315781" cy="59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7192D-A76B-41CB-8DB4-97AAD3142BF3}">
      <dsp:nvSpPr>
        <dsp:cNvPr id="0" name=""/>
        <dsp:cNvSpPr/>
      </dsp:nvSpPr>
      <dsp:spPr>
        <a:xfrm>
          <a:off x="0" y="136058"/>
          <a:ext cx="10515600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fortschrittliches., spaltenorientiertes Datenformat</a:t>
          </a:r>
          <a:endParaRPr lang="en-US" sz="2700" kern="1200"/>
        </a:p>
      </dsp:txBody>
      <dsp:txXfrm>
        <a:off x="32384" y="168442"/>
        <a:ext cx="10450832" cy="598621"/>
      </dsp:txXfrm>
    </dsp:sp>
    <dsp:sp modelId="{D69916D4-2A0B-424E-A479-D6AF227EA7DF}">
      <dsp:nvSpPr>
        <dsp:cNvPr id="0" name=""/>
        <dsp:cNvSpPr/>
      </dsp:nvSpPr>
      <dsp:spPr>
        <a:xfrm>
          <a:off x="0" y="877208"/>
          <a:ext cx="10515600" cy="663389"/>
        </a:xfrm>
        <a:prstGeom prst="roundRect">
          <a:avLst/>
        </a:prstGeom>
        <a:solidFill>
          <a:schemeClr val="accent2">
            <a:hueOff val="-1060020"/>
            <a:satOff val="-2515"/>
            <a:lumOff val="-9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Open-Source und Sprachunabhängig</a:t>
          </a:r>
          <a:endParaRPr lang="en-US" sz="2700" kern="1200"/>
        </a:p>
      </dsp:txBody>
      <dsp:txXfrm>
        <a:off x="32384" y="909592"/>
        <a:ext cx="10450832" cy="598621"/>
      </dsp:txXfrm>
    </dsp:sp>
    <dsp:sp modelId="{835E51A3-E584-460C-9B4E-715CEBB35584}">
      <dsp:nvSpPr>
        <dsp:cNvPr id="0" name=""/>
        <dsp:cNvSpPr/>
      </dsp:nvSpPr>
      <dsp:spPr>
        <a:xfrm>
          <a:off x="0" y="1618358"/>
          <a:ext cx="10515600" cy="663389"/>
        </a:xfrm>
        <a:prstGeom prst="roundRect">
          <a:avLst/>
        </a:prstGeom>
        <a:solidFill>
          <a:schemeClr val="accent2">
            <a:hueOff val="-2120039"/>
            <a:satOff val="-5029"/>
            <a:lumOff val="-18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Effiziente Komprimierung und Dekomprimierung der Daten</a:t>
          </a:r>
          <a:endParaRPr lang="en-US" sz="2700" kern="1200" dirty="0"/>
        </a:p>
      </dsp:txBody>
      <dsp:txXfrm>
        <a:off x="32384" y="1650742"/>
        <a:ext cx="10450832" cy="598621"/>
      </dsp:txXfrm>
    </dsp:sp>
    <dsp:sp modelId="{0ADA7261-47DE-4AFE-AFE7-BF78D715389B}">
      <dsp:nvSpPr>
        <dsp:cNvPr id="0" name=""/>
        <dsp:cNvSpPr/>
      </dsp:nvSpPr>
      <dsp:spPr>
        <a:xfrm>
          <a:off x="0" y="2359508"/>
          <a:ext cx="10515600" cy="663389"/>
        </a:xfrm>
        <a:prstGeom prst="roundRect">
          <a:avLst/>
        </a:prstGeom>
        <a:solidFill>
          <a:schemeClr val="accent2">
            <a:hueOff val="-3180059"/>
            <a:satOff val="-7544"/>
            <a:lumOff val="-27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Unterstützung komplexer Datentypen und verschachtelter Strukturen</a:t>
          </a:r>
          <a:endParaRPr lang="en-US" sz="2700" kern="1200"/>
        </a:p>
      </dsp:txBody>
      <dsp:txXfrm>
        <a:off x="32384" y="2391892"/>
        <a:ext cx="10450832" cy="598621"/>
      </dsp:txXfrm>
    </dsp:sp>
    <dsp:sp modelId="{C4460BEB-C819-4124-AAB0-5FACA03B8E9C}">
      <dsp:nvSpPr>
        <dsp:cNvPr id="0" name=""/>
        <dsp:cNvSpPr/>
      </dsp:nvSpPr>
      <dsp:spPr>
        <a:xfrm>
          <a:off x="0" y="3100658"/>
          <a:ext cx="10515600" cy="663389"/>
        </a:xfrm>
        <a:prstGeom prst="roundRect">
          <a:avLst/>
        </a:prstGeom>
        <a:solidFill>
          <a:schemeClr val="accent2">
            <a:hueOff val="-4240078"/>
            <a:satOff val="-10059"/>
            <a:lumOff val="-3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Geeignet für Batch- und interaktive Workloads</a:t>
          </a:r>
          <a:endParaRPr lang="en-US" sz="2700" kern="1200"/>
        </a:p>
      </dsp:txBody>
      <dsp:txXfrm>
        <a:off x="32384" y="3133042"/>
        <a:ext cx="10450832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E11AC-DBF3-4C48-BC8B-EDCD1A8775A1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6413-9ABB-4A2A-ABE9-43D34FF7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„Bevor Details einsteigen, kurz die Agenda vorstellen.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Zunächst beginnen kurzen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Unternehmensvorstellung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Umfeld zeigen, Projektarbeit entstanden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Danach werfen Blick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Problemstellung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im Projekt angegangen wurde.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 Anschluss erläutere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Zielsetzung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also, welche konkreten Ziele gesetzt, Problem zu lösen.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 nächsten Punkt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Vorgehensweise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Schritte und Methoden, um vorgegebenen Ziele zu erreichen.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Daraufhin präsentiere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Ergebnisse,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stelle wichtigsten Erkenntnisse vor.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Abschließend folgt kurzer 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Ausblick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aufzeigt, zukünftige Projekte und Aufgaben ergeben.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8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3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94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Empfehlung zur Verwendung eines </a:t>
            </a:r>
            <a:r>
              <a:rPr lang="de-DE" sz="1200" err="1"/>
              <a:t>Lakehouses</a:t>
            </a:r>
            <a:r>
              <a:rPr lang="de-DE" sz="1200"/>
              <a:t>, organisiert nach der Medallion-Architektur</a:t>
            </a:r>
            <a:br>
              <a:rPr lang="de-DE" sz="1200"/>
            </a:br>
            <a:br>
              <a:rPr lang="de-DE" sz="1200"/>
            </a:br>
            <a:r>
              <a:rPr lang="de-DE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Business </a:t>
            </a:r>
            <a:r>
              <a:rPr lang="de-DE" sz="18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Intelligence</a:t>
            </a:r>
            <a:r>
              <a:rPr lang="de-DE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(BI) bezeichnet die systematische Nutzung von Daten zur Unterstützung fundierter Entscheidungsfindungen. </a:t>
            </a:r>
            <a:br>
              <a:rPr lang="de-DE" sz="1200"/>
            </a:br>
            <a:br>
              <a:rPr lang="de-DE" sz="1200"/>
            </a:br>
            <a:r>
              <a:rPr lang="de-DE" sz="1200"/>
              <a:t>Nachfolgend sehen Sie drei Architekturen, wie ein Lakehouse in der Microsoft Umgebung umgesetzt werden kann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52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Empfehlung zur Verwendung eines </a:t>
            </a:r>
            <a:r>
              <a:rPr lang="de-DE" sz="1200" err="1"/>
              <a:t>Lakehouses</a:t>
            </a:r>
            <a:r>
              <a:rPr lang="de-DE" sz="1200"/>
              <a:t>, organisiert nach der </a:t>
            </a:r>
            <a:r>
              <a:rPr lang="de-DE" sz="1200" err="1"/>
              <a:t>Medallion</a:t>
            </a:r>
            <a:r>
              <a:rPr lang="de-DE" sz="1200"/>
              <a:t>-Architektur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6413-9ABB-4A2A-ABE9-43D34FF762B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981BF-5BA2-4E65-E5C7-161F77A2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405FD5-B98F-9E32-210B-DA5B7D11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9BB5F-A4E6-1FA5-784D-8BAEDE97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29EC-E830-402C-9143-265CDD5D8B9B}" type="datetime1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E60E2-A330-EEC2-CAEA-09CD6B2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5F138-3657-8B14-3524-9DBBD5D5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8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91D7-4275-0C1A-8DAA-D76AD667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C1075D-5285-870C-7D6F-860462B0F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2D09A-D289-DC11-2BDE-D1FBB1AD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78A-F543-45D7-AD16-9236E3AC3EFC}" type="datetime1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68378-5946-2590-78B0-F93FC22F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D994C-E970-BD74-D19B-3838102F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23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E344E-9EE5-8127-373A-1FA0B7A9F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B4CEF-AE9E-6A3E-A2A3-BF0F8DA0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86308-2315-2452-02FE-C22E98BB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BF7A-3C49-4FA5-AE87-D1D6488045C0}" type="datetime1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F7E2E-51D8-8D76-9D0E-12E3A2C2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F99CF-BC85-9873-8D2A-B344EDB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3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EDBBA-FD4E-9BFE-C975-525E490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0CF7B-3D6C-F439-F87F-7CB47A71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A0EB9-E41F-543D-BDD6-448DF6CF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4C1-1BDB-4537-ADA2-16BB227EE11E}" type="datetime1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D16B5-47B9-162C-BFB0-567D5028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30789-3C57-1FC3-1C47-69F16C88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CA8C7-48E8-969D-E9DC-3E24176C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62437-F84E-E0EF-B21E-4742B7E3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E150C-CF25-2AB0-CFB1-6D5CDAA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E68D-6FEE-4CB7-A58D-10E8F590C538}" type="datetime1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2B5C75-3B83-A55E-E3BD-09292C7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73775-4820-0F45-0AB6-C68967F1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6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DF033-0C6D-E1F9-E2C2-80CFF7D3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96E79-162E-AFB4-B258-0813AA8C7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56B40B-98BB-9695-A4E9-CFE8ACAB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08A592-1E2D-9228-08A0-4C22343E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F94B-7E2E-4668-A43D-119FE36C3483}" type="datetime1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BB4FE-4E3E-A915-137A-EE85DFBF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E31AE-C2FA-25A7-F639-34E22B6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12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91FEC-8A4B-2558-0D7C-C7975A34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5CAD1D-DB76-3646-F487-08BAF10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7C583-05B1-CB4A-3557-EACB0C1E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6B6C5F-A226-C6EB-613D-16C4A7B4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8644C-3D6A-CB2F-E977-0AB24B50A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CE64AD-D796-D845-424D-ECE36B3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EDCB-EFE2-4E98-B89D-DE9142A3AFFD}" type="datetime1">
              <a:rPr lang="de-DE" smtClean="0"/>
              <a:t>22.11.2024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DD035E-140D-CAB3-84E0-C940EBB1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166D1-DC68-1F64-7D8C-5D9BC76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47BCF-5EAA-D848-9616-FD48BDA9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500919-1BB6-E0D4-47E1-FE903880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BD54-47D4-4B26-B9F6-42D5CE3E19EB}" type="datetime1">
              <a:rPr lang="de-DE" smtClean="0"/>
              <a:t>22.11.2024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832D42-9D11-76DA-B34F-7CEA79D6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F6059A-311A-1853-2A1A-83473754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F9D70-ED19-DD93-F0BE-64FB2470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5161-7E6C-414B-8396-5BCAB2D24204}" type="datetime1">
              <a:rPr lang="de-DE" smtClean="0"/>
              <a:t>22.11.2024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8C2B71-3A3F-B708-1F6E-BF3B5EA5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8D4796-77DA-133E-505C-3E849395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3290-EFB1-82A2-CD16-5168529D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6D2CD-5C6E-8CBA-BCCB-6BC418B9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40C12-3D92-360D-C0CE-C00FA213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C8D23-96A6-4988-3F65-2F0B495C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F3F4-FD94-4BE7-BFC1-82F8AF907D5C}" type="datetime1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40729-8CC8-8770-48DF-F296D17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680E1D-7354-02E8-C995-ED1E343F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3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81C-BC8A-493F-2548-957C7D62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5D47EF-AA42-0EBC-52F2-AF8BE285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5CD92-5149-B824-406F-812BC2BF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2968C-08B1-1D77-FAF6-F02A06B6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51D-D559-4535-A520-58439F945D07}" type="datetime1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C6BDB3-1A5A-6D23-BE36-DEB2B126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2071C6-DCF3-16FF-00C3-FD764103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6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A6ACB6-2173-9BF2-6912-84E0D823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D4AAD-47CA-079E-44E4-51C1BB3C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9F40A-53C4-03D6-B8FB-B7985A6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E94D9-7031-4E23-8333-394D4C1F12B8}" type="datetime1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B3FEE-DF5C-BCA8-0AA5-C6B415395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9D7A3-7FBE-F74B-F7A1-7D4BA8F9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0AE9F-6FD2-4270-BB45-197A9244E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5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rxver7/Big-Data-Exa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ather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atherer.w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databricks.com/de/glossary/what-is-parque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agicthegathe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icTheGathering/mtg-sdk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2BD58-F0FF-1120-8CEB-03F349B1A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de-DE" sz="8000" dirty="0"/>
              <a:t>Big Data </a:t>
            </a:r>
            <a:r>
              <a:rPr lang="de-DE" sz="8000" dirty="0" err="1"/>
              <a:t>Exam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E682AC-0C3C-81CB-56EB-14BF4C576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423163"/>
            <a:ext cx="7437121" cy="1038225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Create MTG Trading Card Database By API</a:t>
            </a:r>
          </a:p>
          <a:p>
            <a:pPr algn="l"/>
            <a:r>
              <a:rPr lang="de-DE" sz="1400" dirty="0">
                <a:hlinkClick r:id="rId2"/>
              </a:rPr>
              <a:t>https://github.com/grxver7/Big-Data-Exam</a:t>
            </a:r>
            <a:r>
              <a:rPr lang="de-DE" sz="1600" dirty="0"/>
              <a:t> 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0F956A-9CA6-1A9E-E3FA-1E64FBA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15E949-9EFC-4A7F-B30A-07511AFE227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1B56B2B-242D-8940-B7A0-A089FB9D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A25C87-C5A3-AA56-E860-7B65D60D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Grafik 41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46E8A78-12AA-E15C-EBC9-00E12DD3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0" y="610701"/>
            <a:ext cx="2127236" cy="892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10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AA21F-2F67-B2F7-6633-1600E21EB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35A129-0854-07F2-DDBF-BF268FF34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2B093-CFE7-EEE4-9705-A7AB8CA6F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3EAF5D-40F8-9F26-6765-8F1836D6F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0C35B5-E684-FA06-4052-0F6D10A1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BDF5D-06B1-DA69-5F8B-64B13E84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0B9CE-3FD1-7637-A2A1-0CEE59D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FA9D4-9E4D-D3CF-BC0A-1CA14A38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CA3073-149C-79D1-A40B-EFB5B97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48" r="32847" b="11404"/>
          <a:stretch/>
        </p:blipFill>
        <p:spPr>
          <a:xfrm>
            <a:off x="1064768" y="2161046"/>
            <a:ext cx="10262616" cy="37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1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5028A-D556-244E-0475-B84A80CA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5F4600-92F0-7F95-06B1-B331E9DD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9F65B8-E1B7-B765-DB15-F168F51B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6958DD-44A5-75C2-D81E-CAF7FBE4B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7259-AF14-37D8-8800-272A501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DAG Dauer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B1EF3-D05B-3360-6D37-89E9C84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CE7F-D1CE-F139-9667-E62D6959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0936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EA153-BCBB-5A07-BA0F-1279023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C54C1AC-5CD0-36C1-9E89-4B3A0F5EBE56}"/>
              </a:ext>
            </a:extLst>
          </p:cNvPr>
          <p:cNvGrpSpPr/>
          <p:nvPr/>
        </p:nvGrpSpPr>
        <p:grpSpPr>
          <a:xfrm>
            <a:off x="797155" y="2733076"/>
            <a:ext cx="10804953" cy="2497684"/>
            <a:chOff x="685921" y="2467606"/>
            <a:chExt cx="10804953" cy="249768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029AE4D-50A5-A9B4-2015-FEC9A11A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2584" t="38897" r="79583" b="10727"/>
            <a:stretch/>
          </p:blipFill>
          <p:spPr>
            <a:xfrm>
              <a:off x="685921" y="2467606"/>
              <a:ext cx="1330463" cy="2151387"/>
            </a:xfrm>
            <a:prstGeom prst="rect">
              <a:avLst/>
            </a:prstGeom>
          </p:spPr>
        </p:pic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A7217D44-5DA9-782F-0338-FF0472132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0"/>
            <a:stretch/>
          </p:blipFill>
          <p:spPr bwMode="auto">
            <a:xfrm>
              <a:off x="2016384" y="2467606"/>
              <a:ext cx="9474490" cy="249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73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EAA4A7-F225-20FD-94D2-6E253D3AB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6D13-DED4-FD94-7699-546FFCCDF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D16450-156F-F94C-A3A4-489249719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D8F21D-DE08-8398-33AA-9DBBEB301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B32D53-0BF0-0CAE-EC8D-622F9304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Job Beschreibung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D9E46-D303-8698-2290-CA52B94B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1697C-4B2E-1B02-7AD0-AD9E99F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EC939-5406-F855-D6AA-03839F01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E45F964-1BE2-B094-D5BF-935DEF54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49206"/>
              </p:ext>
            </p:extLst>
          </p:nvPr>
        </p:nvGraphicFramePr>
        <p:xfrm>
          <a:off x="626851" y="2221992"/>
          <a:ext cx="11095758" cy="3486656"/>
        </p:xfrm>
        <a:graphic>
          <a:graphicData uri="http://schemas.openxmlformats.org/drawingml/2006/table">
            <a:tbl>
              <a:tblPr/>
              <a:tblGrid>
                <a:gridCol w="2433999">
                  <a:extLst>
                    <a:ext uri="{9D8B030D-6E8A-4147-A177-3AD203B41FA5}">
                      <a16:colId xmlns:a16="http://schemas.microsoft.com/office/drawing/2014/main" val="3200166917"/>
                    </a:ext>
                  </a:extLst>
                </a:gridCol>
                <a:gridCol w="8661759">
                  <a:extLst>
                    <a:ext uri="{9D8B030D-6E8A-4147-A177-3AD203B41FA5}">
                      <a16:colId xmlns:a16="http://schemas.microsoft.com/office/drawing/2014/main" val="1464237327"/>
                    </a:ext>
                  </a:extLst>
                </a:gridCol>
              </a:tblGrid>
              <a:tr h="262211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Job Name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Beschreibung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0711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create_hdfs_bronze_directory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das Verzeichnis für die Bronze-Schicht im HDFS.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85521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create_hdfs_silver_directory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das Verzeichnis für die Silver-Schicht im HDFS.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39601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create_raw_directory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 lokales Verzeichnis für die temporäre Speicherung der Rohdaten.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50905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create_hdfs_raw_directory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das HDFS-Verzeichnis für die temporäre Speicherung der Rohdaten.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00118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clear_local_raw_dir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Löscht das lokale Verzeichnis für Rohdaten, um Platz für neue Daten zu schaffen.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74816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upload_to_hdfs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Simuliert das Hochladen von Daten in HDFS (DummyOperator).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88994"/>
                  </a:ext>
                </a:extLst>
              </a:tr>
              <a:tr h="4169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Sammelt Magic: The Gathering-Daten von der API, speichert sie als JSON-Datei lokal und lädt sie in HDFS hoch.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52313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bronze_job_mtg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Wandelt die Rohdaten im JSON-Format in Parquet für die Bronze-Schicht in HDFS um.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2267"/>
                  </a:ext>
                </a:extLst>
              </a:tr>
              <a:tr h="41690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Transformiert die Bronze-Schicht-Daten in eine 3NF-Struktur, um Redundanzen und Anomalien zu reduzieren.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43872"/>
                  </a:ext>
                </a:extLst>
              </a:tr>
              <a:tr h="262211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ingestDB_job_mtg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Lädt die bereinigten Daten in eine PostgreSQL-Datenbank.</a:t>
                      </a:r>
                    </a:p>
                  </a:txBody>
                  <a:tcPr marL="71208" marR="71208" marT="32865" marB="3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5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D3536-7329-6644-3FCE-E5CC94DB5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49FEBF-3697-0D82-C0E6-ADEAD688C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7C335CC-C6A8-94D6-ADFE-FBE7FCC2E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3BB36-E111-43A2-E7F8-6A05C83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06AE6-F348-6342-E520-61AF3CF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54B58-9417-BA9A-39E6-B056B589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Graphic 18" descr="Programmierer mit einfarbiger Füllung">
            <a:extLst>
              <a:ext uri="{FF2B5EF4-FFF2-40B4-BE49-F238E27FC236}">
                <a16:creationId xmlns:a16="http://schemas.microsoft.com/office/drawing/2014/main" id="{4B8A090E-C50F-12BD-6877-F8165AE4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" name="Titel 6">
            <a:extLst>
              <a:ext uri="{FF2B5EF4-FFF2-40B4-BE49-F238E27FC236}">
                <a16:creationId xmlns:a16="http://schemas.microsoft.com/office/drawing/2014/main" id="{77C4E02D-2825-D2C4-B191-53A4C3AB69C8}"/>
              </a:ext>
            </a:extLst>
          </p:cNvPr>
          <p:cNvSpPr txBox="1">
            <a:spLocks/>
          </p:cNvSpPr>
          <p:nvPr/>
        </p:nvSpPr>
        <p:spPr>
          <a:xfrm>
            <a:off x="4853987" y="502399"/>
            <a:ext cx="6748078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/>
              <a:t>D</a:t>
            </a:r>
            <a:r>
              <a:rPr lang="en-US" sz="6600" dirty="0"/>
              <a:t>emo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33593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0F172-D5FB-B6F4-2C61-A51066DE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E66033-9BD9-33E4-B175-CED77111F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8631B5-D02C-8D47-85F4-93A611AC7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7EAB46-86ED-6298-2D50-8123B7294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033B9-3B25-961D-6D88-41713AD1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Webseite (Frontend)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18F2C5-F0A4-0A23-A6BF-E203AB9C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8DC31-D91B-5EA6-D78A-26E8034B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45E4D-5696-3F83-363D-855F82E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65C167-3080-70CC-626C-3FD03565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1" y="2189510"/>
            <a:ext cx="8528495" cy="41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558A5-EDBB-B9C0-7267-65481724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3422E9-2902-A13A-0D5D-7D32FEC6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603C15-879E-F071-604C-18EE084B2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B9335-3313-625E-B25C-16F1838B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41239A-1A7D-8727-3736-59FC556B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Webseite (Frontend)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0BDA8-697C-EC92-EBC7-1AC392003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E0459-57A3-006D-4C6D-8B245FA7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9F04A-F61C-9572-DA39-B9F6B8B1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B593EB-3A6E-6750-2022-9814DA34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41" y="2118272"/>
            <a:ext cx="8006118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97F31F0-9729-5E26-566C-DDE8A504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Dank für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C7925-2B89-3DF5-D79A-29F832E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2E8AF-6339-9093-9BDE-F4686B89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3E09F-4E6E-9156-EA15-B0D2E94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97F31F0-9729-5E26-566C-DDE8A504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Backup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Folien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Graphic 18" descr="Rucksack mit einfarbiger Füllung">
            <a:extLst>
              <a:ext uri="{FF2B5EF4-FFF2-40B4-BE49-F238E27FC236}">
                <a16:creationId xmlns:a16="http://schemas.microsoft.com/office/drawing/2014/main" id="{E63E6D06-9018-549D-261B-B32DB4B9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C7925-2B89-3DF5-D79A-29F832E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2E8AF-6339-9093-9BDE-F4686B89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3E09F-4E6E-9156-EA15-B0D2E94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6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E08A3-86AB-FA9C-42A5-2664A1C2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2D68AE-6F7B-F870-E8EF-ED3279395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4BA1E2-3896-DE60-8788-BA1F74AC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21B93-02CB-69BB-1CD8-14E4D3DDA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D3AD7-28A1-4183-17F6-D3075736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Silber-Layer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5B445-9149-E565-C31F-78EB7C5C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918CF-6DC7-D088-6247-16CC6656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09682-096F-2972-9B5B-28B142DB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411F2-B457-14FE-1754-1E7CE1FD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8" y="2428745"/>
            <a:ext cx="7890564" cy="30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7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E4679-CECD-C1EF-FAF6-4C875D28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DE04DB-3280-3280-C386-0BB55FCA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CBFD7D-6044-93FD-1C07-FA0028578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7E1D8D-A726-24A9-17C4-6DD2ED5CA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BD6891-7D3F-4E55-B5AA-A189ECBB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Tabelle „</a:t>
            </a:r>
            <a:r>
              <a:rPr lang="de-DE" sz="4000" dirty="0" err="1"/>
              <a:t>cards</a:t>
            </a:r>
            <a:r>
              <a:rPr lang="de-DE" sz="4000" dirty="0"/>
              <a:t>“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729EB9-DEE4-BCD9-0394-E3B92CAB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03963-A649-F099-996F-A0E1CEF7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5DAA4-FFA0-BAA3-FB37-7055B9AB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F6164595-5093-A7CB-C557-F247DC7A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26170"/>
              </p:ext>
            </p:extLst>
          </p:nvPr>
        </p:nvGraphicFramePr>
        <p:xfrm>
          <a:off x="707567" y="2384995"/>
          <a:ext cx="10984129" cy="3425115"/>
        </p:xfrm>
        <a:graphic>
          <a:graphicData uri="http://schemas.openxmlformats.org/drawingml/2006/table">
            <a:tbl>
              <a:tblPr/>
              <a:tblGrid>
                <a:gridCol w="844933">
                  <a:extLst>
                    <a:ext uri="{9D8B030D-6E8A-4147-A177-3AD203B41FA5}">
                      <a16:colId xmlns:a16="http://schemas.microsoft.com/office/drawing/2014/main" val="2404487863"/>
                    </a:ext>
                  </a:extLst>
                </a:gridCol>
                <a:gridCol w="757068">
                  <a:extLst>
                    <a:ext uri="{9D8B030D-6E8A-4147-A177-3AD203B41FA5}">
                      <a16:colId xmlns:a16="http://schemas.microsoft.com/office/drawing/2014/main" val="62498426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536029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652889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1220062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1592149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4150034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0533557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393772608"/>
                    </a:ext>
                  </a:extLst>
                </a:gridCol>
                <a:gridCol w="1027554">
                  <a:extLst>
                    <a:ext uri="{9D8B030D-6E8A-4147-A177-3AD203B41FA5}">
                      <a16:colId xmlns:a16="http://schemas.microsoft.com/office/drawing/2014/main" val="1211369173"/>
                    </a:ext>
                  </a:extLst>
                </a:gridCol>
                <a:gridCol w="982221">
                  <a:extLst>
                    <a:ext uri="{9D8B030D-6E8A-4147-A177-3AD203B41FA5}">
                      <a16:colId xmlns:a16="http://schemas.microsoft.com/office/drawing/2014/main" val="10034825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71575254"/>
                    </a:ext>
                  </a:extLst>
                </a:gridCol>
                <a:gridCol w="1019178">
                  <a:extLst>
                    <a:ext uri="{9D8B030D-6E8A-4147-A177-3AD203B41FA5}">
                      <a16:colId xmlns:a16="http://schemas.microsoft.com/office/drawing/2014/main" val="2155697230"/>
                    </a:ext>
                  </a:extLst>
                </a:gridCol>
              </a:tblGrid>
              <a:tr h="349329">
                <a:tc>
                  <a:txBody>
                    <a:bodyPr/>
                    <a:lstStyle/>
                    <a:p>
                      <a:r>
                        <a:rPr lang="en-US" sz="1400" b="1" i="1" dirty="0" err="1">
                          <a:effectLst/>
                        </a:rPr>
                        <a:t>card_id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name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mana_cost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cmc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type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rarity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text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power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toughness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artist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effectLst/>
                        </a:rPr>
                        <a:t>image_url</a:t>
                      </a:r>
                      <a:endParaRPr lang="en-US" sz="1400" b="1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</a:rPr>
                        <a:t>set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 err="1">
                          <a:effectLst/>
                        </a:rPr>
                        <a:t>set_name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39230"/>
                  </a:ext>
                </a:extLst>
              </a:tr>
              <a:tr h="65605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72290bcf-54c4-594...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Llanowar Elves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{G}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Creature — Elf Druid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Common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{T}: Add {G}.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Victor Adame Minguez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PANA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MTG Arena Promos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6762"/>
                  </a:ext>
                </a:extLst>
              </a:tr>
              <a:tr h="65605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331efc27-0224-5da...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Vessel of Volatility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{1}{R}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Enchantment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Common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{1}{R}, Sacrifice...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Kieran Yanner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effectLst/>
                          <a:hlinkClick r:id="rId2"/>
                        </a:rPr>
                        <a:t>http://gatherer</a:t>
                      </a:r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SOI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Shadows over Innistrad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59947"/>
                  </a:ext>
                </a:extLst>
              </a:tr>
              <a:tr h="65605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06d0520e-9ecf-592...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Taii Wakeen, Perf...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{R}{W}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Legendary Creature — Elf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Rare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Whenever a source...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David Auden Nash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POTJ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Outlaws of Thunder...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99216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c6dfe188-fe59-589...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Swamp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Basic Land — Swamp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Common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({T}: Add {B}.)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Svetlin Velinov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effectLst/>
                          <a:hlinkClick r:id="rId2"/>
                        </a:rPr>
                        <a:t>http://gatherer</a:t>
                      </a:r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ELD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Throne of Eldraine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48113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0d57455f-8257-50c...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Ingenious Mastery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{X}{2}{U}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3.0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Sorcery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Rare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You may pay {2}{U}...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Cristi Balanescu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null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PSTX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Strixhaven</a:t>
                      </a:r>
                      <a:r>
                        <a:rPr lang="en-US" sz="1100" dirty="0">
                          <a:effectLst/>
                        </a:rPr>
                        <a:t>: School...</a:t>
                      </a:r>
                    </a:p>
                  </a:txBody>
                  <a:tcPr marL="58631" marR="5863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8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4549A-E858-9A3F-E20E-9077F796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63B259-B845-414D-8013-D79FB6515A6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E0432-08E6-CA32-1A91-10819B5A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A519F-96FE-2E84-2035-6BF42F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C64875-2B8B-B21E-742F-259AB653D1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4611" y="2762773"/>
            <a:ext cx="2104905" cy="1179513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91940BEF-9D9A-82F8-CE2E-E39C9622DAC3}"/>
              </a:ext>
            </a:extLst>
          </p:cNvPr>
          <p:cNvGrpSpPr/>
          <p:nvPr/>
        </p:nvGrpSpPr>
        <p:grpSpPr>
          <a:xfrm>
            <a:off x="-1159728" y="405363"/>
            <a:ext cx="6289290" cy="5950987"/>
            <a:chOff x="-1198339" y="587924"/>
            <a:chExt cx="6289290" cy="595098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EF9FFE0-133F-C080-94AF-7556B0E229BA}"/>
                </a:ext>
              </a:extLst>
            </p:cNvPr>
            <p:cNvSpPr/>
            <p:nvPr/>
          </p:nvSpPr>
          <p:spPr>
            <a:xfrm rot="16200000">
              <a:off x="384215" y="1581107"/>
              <a:ext cx="3900486" cy="3907969"/>
            </a:xfrm>
            <a:prstGeom prst="ellipse">
              <a:avLst/>
            </a:prstGeom>
            <a:noFill/>
            <a:ln w="136525">
              <a:gradFill>
                <a:gsLst>
                  <a:gs pos="0">
                    <a:schemeClr val="bg1"/>
                  </a:gs>
                  <a:gs pos="38000">
                    <a:srgbClr val="71ADA3"/>
                  </a:gs>
                  <a:gs pos="61000">
                    <a:srgbClr val="2E8487"/>
                  </a:gs>
                  <a:gs pos="83000">
                    <a:srgbClr val="16757D"/>
                  </a:gs>
                  <a:gs pos="100000">
                    <a:srgbClr val="15608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698E3B4-EE77-06D1-B824-20D811807C7B}"/>
                </a:ext>
              </a:extLst>
            </p:cNvPr>
            <p:cNvSpPr/>
            <p:nvPr/>
          </p:nvSpPr>
          <p:spPr>
            <a:xfrm rot="16200000">
              <a:off x="-874953" y="390447"/>
              <a:ext cx="5642517" cy="6289290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chemeClr val="bg1"/>
                  </a:gs>
                  <a:gs pos="73000">
                    <a:srgbClr val="177773"/>
                  </a:gs>
                  <a:gs pos="52000">
                    <a:schemeClr val="bg1"/>
                  </a:gs>
                  <a:gs pos="81000">
                    <a:srgbClr val="16757D"/>
                  </a:gs>
                  <a:gs pos="100000">
                    <a:srgbClr val="156082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0394191-F510-9C1E-4ABF-B816C62268F5}"/>
                </a:ext>
              </a:extLst>
            </p:cNvPr>
            <p:cNvSpPr/>
            <p:nvPr/>
          </p:nvSpPr>
          <p:spPr>
            <a:xfrm>
              <a:off x="2150463" y="587924"/>
              <a:ext cx="367990" cy="365125"/>
            </a:xfrm>
            <a:prstGeom prst="ellipse">
              <a:avLst/>
            </a:prstGeom>
            <a:solidFill>
              <a:srgbClr val="90BEBC"/>
            </a:solidFill>
            <a:ln w="76200">
              <a:solidFill>
                <a:srgbClr val="90BEB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51AA999-75F2-590F-4ACA-A8A96D5E5CFA}"/>
                </a:ext>
              </a:extLst>
            </p:cNvPr>
            <p:cNvSpPr/>
            <p:nvPr/>
          </p:nvSpPr>
          <p:spPr>
            <a:xfrm>
              <a:off x="2136945" y="6173786"/>
              <a:ext cx="367990" cy="365125"/>
            </a:xfrm>
            <a:prstGeom prst="ellipse">
              <a:avLst/>
            </a:prstGeom>
            <a:solidFill>
              <a:srgbClr val="90BEBC"/>
            </a:solidFill>
            <a:ln w="76200">
              <a:solidFill>
                <a:srgbClr val="90BEB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CE0258A-2759-9E6E-8813-64AB38EB7A59}"/>
              </a:ext>
            </a:extLst>
          </p:cNvPr>
          <p:cNvGrpSpPr/>
          <p:nvPr/>
        </p:nvGrpSpPr>
        <p:grpSpPr>
          <a:xfrm>
            <a:off x="4172495" y="1223198"/>
            <a:ext cx="6839057" cy="461665"/>
            <a:chOff x="3868272" y="940622"/>
            <a:chExt cx="6839057" cy="461665"/>
          </a:xfrm>
        </p:grpSpPr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86CDA7FF-7B69-AC8F-4585-056D27B57175}"/>
                </a:ext>
              </a:extLst>
            </p:cNvPr>
            <p:cNvGrpSpPr/>
            <p:nvPr/>
          </p:nvGrpSpPr>
          <p:grpSpPr>
            <a:xfrm>
              <a:off x="3868272" y="940622"/>
              <a:ext cx="6839057" cy="461665"/>
              <a:chOff x="3818748" y="1131858"/>
              <a:chExt cx="6839057" cy="461665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32F5B09-9D9B-66CB-63BE-6F70B3628C1E}"/>
                  </a:ext>
                </a:extLst>
              </p:cNvPr>
              <p:cNvSpPr/>
              <p:nvPr/>
            </p:nvSpPr>
            <p:spPr>
              <a:xfrm>
                <a:off x="3818748" y="1182146"/>
                <a:ext cx="367990" cy="365125"/>
              </a:xfrm>
              <a:prstGeom prst="ellipse">
                <a:avLst/>
              </a:prstGeom>
              <a:ln w="76200">
                <a:solidFill>
                  <a:srgbClr val="166D7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6C2E3FA-6086-286D-DAD3-5391ACAD9084}"/>
                  </a:ext>
                </a:extLst>
              </p:cNvPr>
              <p:cNvSpPr txBox="1"/>
              <p:nvPr/>
            </p:nvSpPr>
            <p:spPr>
              <a:xfrm>
                <a:off x="6099717" y="1131858"/>
                <a:ext cx="4558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Data Source</a:t>
                </a:r>
              </a:p>
            </p:txBody>
          </p:sp>
        </p:grp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8561EE7-9AEE-C3B5-1896-28BDEC992349}"/>
                </a:ext>
              </a:extLst>
            </p:cNvPr>
            <p:cNvCxnSpPr>
              <a:cxnSpLocks/>
              <a:stCxn id="10" idx="6"/>
              <a:endCxn id="16" idx="1"/>
            </p:cNvCxnSpPr>
            <p:nvPr/>
          </p:nvCxnSpPr>
          <p:spPr>
            <a:xfrm flipV="1">
              <a:off x="4236262" y="1171455"/>
              <a:ext cx="1912979" cy="2018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F143073-4AF8-EB3F-CE80-B830A0B0DFAA}"/>
              </a:ext>
            </a:extLst>
          </p:cNvPr>
          <p:cNvGrpSpPr/>
          <p:nvPr/>
        </p:nvGrpSpPr>
        <p:grpSpPr>
          <a:xfrm>
            <a:off x="4827078" y="2415245"/>
            <a:ext cx="6249980" cy="461665"/>
            <a:chOff x="4740994" y="2029941"/>
            <a:chExt cx="6249980" cy="461665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6705374B-B464-5666-65BC-ED1197B1BAFD}"/>
                </a:ext>
              </a:extLst>
            </p:cNvPr>
            <p:cNvGrpSpPr/>
            <p:nvPr/>
          </p:nvGrpSpPr>
          <p:grpSpPr>
            <a:xfrm>
              <a:off x="4740994" y="2029941"/>
              <a:ext cx="6249980" cy="461665"/>
              <a:chOff x="4653072" y="2220138"/>
              <a:chExt cx="6249980" cy="461665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FE33ED6-9BD8-EF27-1650-4202FF7125BB}"/>
                  </a:ext>
                </a:extLst>
              </p:cNvPr>
              <p:cNvSpPr/>
              <p:nvPr/>
            </p:nvSpPr>
            <p:spPr>
              <a:xfrm>
                <a:off x="4653072" y="2268407"/>
                <a:ext cx="367990" cy="365125"/>
              </a:xfrm>
              <a:prstGeom prst="ellipse">
                <a:avLst/>
              </a:prstGeom>
              <a:ln w="76200">
                <a:solidFill>
                  <a:srgbClr val="15638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090A5B1-D796-06E5-6D6C-D02E7F8942C3}"/>
                  </a:ext>
                </a:extLst>
              </p:cNvPr>
              <p:cNvSpPr txBox="1"/>
              <p:nvPr/>
            </p:nvSpPr>
            <p:spPr>
              <a:xfrm>
                <a:off x="7112833" y="2220138"/>
                <a:ext cx="3790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ETL-Workflow</a:t>
                </a:r>
              </a:p>
            </p:txBody>
          </p:sp>
        </p:grp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334EF162-412E-7B56-625C-030D7C8B7D1F}"/>
                </a:ext>
              </a:extLst>
            </p:cNvPr>
            <p:cNvCxnSpPr>
              <a:cxnSpLocks/>
              <a:stCxn id="19" idx="6"/>
              <a:endCxn id="21" idx="1"/>
            </p:cNvCxnSpPr>
            <p:nvPr/>
          </p:nvCxnSpPr>
          <p:spPr>
            <a:xfrm>
              <a:off x="5108984" y="2260773"/>
              <a:ext cx="2091771" cy="1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92F7DD3-270B-726B-B8EB-C806AA253427}"/>
              </a:ext>
            </a:extLst>
          </p:cNvPr>
          <p:cNvGrpSpPr/>
          <p:nvPr/>
        </p:nvGrpSpPr>
        <p:grpSpPr>
          <a:xfrm>
            <a:off x="4236262" y="4903982"/>
            <a:ext cx="5883476" cy="461665"/>
            <a:chOff x="3732402" y="5380078"/>
            <a:chExt cx="5883476" cy="461665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5928395C-EA18-C105-BBE1-B8A640C62ABC}"/>
                </a:ext>
              </a:extLst>
            </p:cNvPr>
            <p:cNvGrpSpPr/>
            <p:nvPr/>
          </p:nvGrpSpPr>
          <p:grpSpPr>
            <a:xfrm>
              <a:off x="3732402" y="5380078"/>
              <a:ext cx="5883476" cy="461665"/>
              <a:chOff x="4002743" y="5254501"/>
              <a:chExt cx="5883476" cy="461665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024867FC-08BC-0073-82D4-25F13DF826FB}"/>
                  </a:ext>
                </a:extLst>
              </p:cNvPr>
              <p:cNvSpPr/>
              <p:nvPr/>
            </p:nvSpPr>
            <p:spPr>
              <a:xfrm>
                <a:off x="4002743" y="5302772"/>
                <a:ext cx="367990" cy="365125"/>
              </a:xfrm>
              <a:prstGeom prst="ellipse">
                <a:avLst/>
              </a:prstGeom>
              <a:ln w="76200">
                <a:solidFill>
                  <a:srgbClr val="166B7F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C03921B-1165-F869-2794-3162494DCBAF}"/>
                  </a:ext>
                </a:extLst>
              </p:cNvPr>
              <p:cNvSpPr txBox="1"/>
              <p:nvPr/>
            </p:nvSpPr>
            <p:spPr>
              <a:xfrm>
                <a:off x="6096000" y="5254501"/>
                <a:ext cx="3790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Demo</a:t>
                </a:r>
              </a:p>
            </p:txBody>
          </p:sp>
        </p:grp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6D2B868C-6E4E-AC81-47BF-B7AB8E1AC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392" y="5610911"/>
              <a:ext cx="1725267" cy="1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43F3C8B-5484-413B-0BF6-BD27B08C4511}"/>
              </a:ext>
            </a:extLst>
          </p:cNvPr>
          <p:cNvGrpSpPr/>
          <p:nvPr/>
        </p:nvGrpSpPr>
        <p:grpSpPr>
          <a:xfrm>
            <a:off x="4827078" y="3711453"/>
            <a:ext cx="7258521" cy="461665"/>
            <a:chOff x="4933478" y="3610705"/>
            <a:chExt cx="7258521" cy="461665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692E719-1B05-74E2-59CE-7EC0E8563F30}"/>
                </a:ext>
              </a:extLst>
            </p:cNvPr>
            <p:cNvGrpSpPr/>
            <p:nvPr/>
          </p:nvGrpSpPr>
          <p:grpSpPr>
            <a:xfrm>
              <a:off x="4933478" y="3610705"/>
              <a:ext cx="7258521" cy="461665"/>
              <a:chOff x="4708291" y="4248671"/>
              <a:chExt cx="7258521" cy="461665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2B29F35F-508E-D69E-D749-92ADB9F5C5B4}"/>
                  </a:ext>
                </a:extLst>
              </p:cNvPr>
              <p:cNvSpPr/>
              <p:nvPr/>
            </p:nvSpPr>
            <p:spPr>
              <a:xfrm>
                <a:off x="4708291" y="4296942"/>
                <a:ext cx="367990" cy="365125"/>
              </a:xfrm>
              <a:prstGeom prst="ellipse">
                <a:avLst/>
              </a:prstGeom>
              <a:ln w="76200">
                <a:solidFill>
                  <a:srgbClr val="15608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75005C0-E24F-5088-A171-DB8A2F9DCFDB}"/>
                  </a:ext>
                </a:extLst>
              </p:cNvPr>
              <p:cNvSpPr txBox="1"/>
              <p:nvPr/>
            </p:nvSpPr>
            <p:spPr>
              <a:xfrm>
                <a:off x="7165449" y="4248671"/>
                <a:ext cx="48013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DAG</a:t>
                </a:r>
              </a:p>
            </p:txBody>
          </p:sp>
        </p:grp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A777FDE-B57C-EF1A-4E04-89F64DB43039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 flipV="1">
              <a:off x="5301468" y="3841538"/>
              <a:ext cx="2089168" cy="1"/>
            </a:xfrm>
            <a:prstGeom prst="line">
              <a:avLst/>
            </a:prstGeom>
            <a:ln w="38100"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72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923D8-5E48-3E7B-758A-D31AEBF3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E16C38-DFD1-489F-FC63-2B35D12C4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2CB8A5-DE1C-4598-1476-3E0C6CF0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3A5B27-13EB-B506-30C0-7B98FBA9E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30D8A-3742-33F9-B50A-70869EA7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Tabelle „</a:t>
            </a:r>
            <a:r>
              <a:rPr lang="en-US" sz="4000" dirty="0" err="1"/>
              <a:t>foreign_names</a:t>
            </a:r>
            <a:r>
              <a:rPr lang="en-US" sz="4000" dirty="0"/>
              <a:t>”</a:t>
            </a:r>
            <a:r>
              <a:rPr lang="de-DE" sz="4000" dirty="0"/>
              <a:t>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60B71-0426-EBD0-CAA6-1A66160C3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63F5D-B1BE-91AB-8286-0222AE01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E50AC7-1D3F-2E2B-02C9-6E84C42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E421EF3-93F9-5478-252E-18EAFD7D6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8123"/>
              </p:ext>
            </p:extLst>
          </p:nvPr>
        </p:nvGraphicFramePr>
        <p:xfrm>
          <a:off x="739282" y="2018806"/>
          <a:ext cx="10805300" cy="4007150"/>
        </p:xfrm>
        <a:graphic>
          <a:graphicData uri="http://schemas.openxmlformats.org/drawingml/2006/table">
            <a:tbl>
              <a:tblPr/>
              <a:tblGrid>
                <a:gridCol w="1594625">
                  <a:extLst>
                    <a:ext uri="{9D8B030D-6E8A-4147-A177-3AD203B41FA5}">
                      <a16:colId xmlns:a16="http://schemas.microsoft.com/office/drawing/2014/main" val="14380119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5354691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830648867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530687009"/>
                    </a:ext>
                  </a:extLst>
                </a:gridCol>
                <a:gridCol w="1759735">
                  <a:extLst>
                    <a:ext uri="{9D8B030D-6E8A-4147-A177-3AD203B41FA5}">
                      <a16:colId xmlns:a16="http://schemas.microsoft.com/office/drawing/2014/main" val="966605233"/>
                    </a:ext>
                  </a:extLst>
                </a:gridCol>
                <a:gridCol w="1522407">
                  <a:extLst>
                    <a:ext uri="{9D8B030D-6E8A-4147-A177-3AD203B41FA5}">
                      <a16:colId xmlns:a16="http://schemas.microsoft.com/office/drawing/2014/main" val="3514339315"/>
                    </a:ext>
                  </a:extLst>
                </a:gridCol>
                <a:gridCol w="1670858">
                  <a:extLst>
                    <a:ext uri="{9D8B030D-6E8A-4147-A177-3AD203B41FA5}">
                      <a16:colId xmlns:a16="http://schemas.microsoft.com/office/drawing/2014/main" val="1470717818"/>
                    </a:ext>
                  </a:extLst>
                </a:gridCol>
              </a:tblGrid>
              <a:tr h="449635"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card_id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effectLst/>
                        </a:rPr>
                        <a:t>language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foreign_text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foreign_type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effectLst/>
                        </a:rPr>
                        <a:t>flavor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effectLst/>
                        </a:rPr>
                        <a:t>foreign_image_url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33597"/>
                  </a:ext>
                </a:extLst>
              </a:tr>
              <a:tr h="63585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41007287-4046-58f...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Tirapúas trasgo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Spanish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{R}, {T}: El Tirapúa...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Criatura — Chamán Goblin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La senda de un chamán...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61379"/>
                  </a:ext>
                </a:extLst>
              </a:tr>
              <a:tr h="8220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84efda29-4924-5aa...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effectLst/>
                        </a:rPr>
                        <a:t>石の予見者、デネソール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Japanese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石の予見者、デネソールが戦場に出た</a:t>
                      </a:r>
                      <a:r>
                        <a:rPr lang="en-US" altLang="ja-JP" sz="140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伝説のクリーチャー </a:t>
                      </a:r>
                      <a:r>
                        <a:rPr lang="en-US" altLang="ja-JP" sz="1400">
                          <a:effectLst/>
                        </a:rPr>
                        <a:t>— </a:t>
                      </a:r>
                      <a:r>
                        <a:rPr lang="ja-JP" altLang="en-US" sz="1400">
                          <a:effectLst/>
                        </a:rPr>
                        <a:t>人間・貴族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「おぬしは戦場で一日は勝利を得るか</a:t>
                      </a:r>
                      <a:r>
                        <a:rPr lang="en-US" altLang="ja-JP" sz="140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31954"/>
                  </a:ext>
                </a:extLst>
              </a:tr>
              <a:tr h="82207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7643e6ce-358e-5c9...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震惧军将莉莲娜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Chinese Simplified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每当一个由你操控的生物死去时，抓一</a:t>
                      </a:r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传奇鹏洛客 </a:t>
                      </a:r>
                      <a:r>
                        <a:rPr lang="en-US" altLang="zh-CN" sz="1400">
                          <a:effectLst/>
                        </a:rPr>
                        <a:t>— </a:t>
                      </a:r>
                      <a:r>
                        <a:rPr lang="zh-CN" altLang="en-US" sz="1400">
                          <a:effectLst/>
                        </a:rPr>
                        <a:t>莉莲娜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null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01864"/>
                  </a:ext>
                </a:extLst>
              </a:tr>
              <a:tr h="6358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7f32d840-982c-566...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Duelliste de l'es...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French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Vol, vigilance La...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Créature — humain...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Nathan Steuer, ch...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7041"/>
                  </a:ext>
                </a:extLst>
              </a:tr>
              <a:tr h="44963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48a6fc46-d0f4-51d...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Technicien de gad...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French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Quand le Technici...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Créature</a:t>
                      </a:r>
                      <a:r>
                        <a:rPr lang="en-US" sz="1400" dirty="0">
                          <a:effectLst/>
                        </a:rPr>
                        <a:t> — </a:t>
                      </a:r>
                      <a:r>
                        <a:rPr lang="en-US" sz="1400" dirty="0" err="1">
                          <a:effectLst/>
                        </a:rPr>
                        <a:t>gobelin</a:t>
                      </a:r>
                      <a:endParaRPr lang="en-US" sz="1400" dirty="0">
                        <a:effectLst/>
                      </a:endParaRP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  <a:hlinkClick r:id="rId2"/>
                        </a:rPr>
                        <a:t>http://gatherer.w</a:t>
                      </a:r>
                      <a:r>
                        <a:rPr lang="en-US" sz="1400" dirty="0">
                          <a:effectLst/>
                        </a:rPr>
                        <a:t>...</a:t>
                      </a:r>
                    </a:p>
                  </a:txBody>
                  <a:tcPr marL="95812" marR="95812" marT="44221" marB="442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6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58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7C45C-3D2F-3283-CBCC-682CEA16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97AF4D-8EE1-163B-E55F-343A808BA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C6BB63-66F6-F07D-6C84-8E95D1B92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EAE7F7-B561-E00F-643F-E1E4D65E0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AAB0D8-2204-EF52-773E-79896658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Tabelle „</a:t>
            </a:r>
            <a:r>
              <a:rPr lang="de-DE" sz="4000" dirty="0" err="1"/>
              <a:t>legalities</a:t>
            </a:r>
            <a:r>
              <a:rPr lang="de-DE" sz="4000" dirty="0"/>
              <a:t>“ &amp; „</a:t>
            </a:r>
            <a:r>
              <a:rPr lang="de-DE" sz="4000" dirty="0" err="1"/>
              <a:t>printings</a:t>
            </a:r>
            <a:r>
              <a:rPr lang="de-DE" sz="4000" dirty="0"/>
              <a:t>“ (3NF)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AE0286-7B7D-96D1-3D0B-40BEE6EC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2AEBD-8F87-35F1-295E-0211DB6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EFB47-1128-B187-D8A9-2CD9C0A0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7FEE18C-CCA1-1BCB-0320-43C3DB89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6733"/>
              </p:ext>
            </p:extLst>
          </p:nvPr>
        </p:nvGraphicFramePr>
        <p:xfrm>
          <a:off x="769725" y="2640395"/>
          <a:ext cx="9529765" cy="2650964"/>
        </p:xfrm>
        <a:graphic>
          <a:graphicData uri="http://schemas.openxmlformats.org/drawingml/2006/table">
            <a:tbl>
              <a:tblPr/>
              <a:tblGrid>
                <a:gridCol w="2297019">
                  <a:extLst>
                    <a:ext uri="{9D8B030D-6E8A-4147-A177-3AD203B41FA5}">
                      <a16:colId xmlns:a16="http://schemas.microsoft.com/office/drawing/2014/main" val="335724567"/>
                    </a:ext>
                  </a:extLst>
                </a:gridCol>
                <a:gridCol w="1379163">
                  <a:extLst>
                    <a:ext uri="{9D8B030D-6E8A-4147-A177-3AD203B41FA5}">
                      <a16:colId xmlns:a16="http://schemas.microsoft.com/office/drawing/2014/main" val="2182162028"/>
                    </a:ext>
                  </a:extLst>
                </a:gridCol>
                <a:gridCol w="5853583">
                  <a:extLst>
                    <a:ext uri="{9D8B030D-6E8A-4147-A177-3AD203B41FA5}">
                      <a16:colId xmlns:a16="http://schemas.microsoft.com/office/drawing/2014/main" val="1141655431"/>
                    </a:ext>
                  </a:extLst>
                </a:gridCol>
              </a:tblGrid>
              <a:tr h="478494">
                <a:tc>
                  <a:txBody>
                    <a:bodyPr/>
                    <a:lstStyle/>
                    <a:p>
                      <a:r>
                        <a:rPr lang="en-US" b="1" i="1" dirty="0" err="1">
                          <a:effectLst/>
                        </a:rPr>
                        <a:t>card_id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effectLst/>
                        </a:rPr>
                        <a:t>format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effectLst/>
                        </a:rPr>
                        <a:t>legality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233308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24fa27de-5f37-5b6...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Oathbreaker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343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81bfed24-7596-57f...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Alchemy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71330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ce3fd22d-f477-568...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Predh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90648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a3599f7e-e36b-5bf...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Legacy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23104"/>
                  </a:ext>
                </a:extLst>
              </a:tr>
              <a:tr h="43449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ab2f6dcd-8ed0-561...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Vintage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Legal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34668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0FF20C-2CBA-5F59-4B56-F6199B495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49439"/>
              </p:ext>
            </p:extLst>
          </p:nvPr>
        </p:nvGraphicFramePr>
        <p:xfrm>
          <a:off x="6550502" y="2640395"/>
          <a:ext cx="7212226" cy="2331720"/>
        </p:xfrm>
        <a:graphic>
          <a:graphicData uri="http://schemas.openxmlformats.org/drawingml/2006/table">
            <a:tbl>
              <a:tblPr/>
              <a:tblGrid>
                <a:gridCol w="3606113">
                  <a:extLst>
                    <a:ext uri="{9D8B030D-6E8A-4147-A177-3AD203B41FA5}">
                      <a16:colId xmlns:a16="http://schemas.microsoft.com/office/drawing/2014/main" val="3301030992"/>
                    </a:ext>
                  </a:extLst>
                </a:gridCol>
                <a:gridCol w="3606113">
                  <a:extLst>
                    <a:ext uri="{9D8B030D-6E8A-4147-A177-3AD203B41FA5}">
                      <a16:colId xmlns:a16="http://schemas.microsoft.com/office/drawing/2014/main" val="3439262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>
                          <a:effectLst/>
                        </a:rPr>
                        <a:t>card_id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err="1">
                          <a:effectLst/>
                        </a:rPr>
                        <a:t>set_code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1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96cf6577-a58f-5c4...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9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3d416628-6961-537...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PRM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6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a4f7d689-45d9-568...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AKH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5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9ac9bceb-4766-5de...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HBG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1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5bf11981-a6f8-534...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RNA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43986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EBD61627-D5C3-3D74-F874-8B024FB6F32F}"/>
              </a:ext>
            </a:extLst>
          </p:cNvPr>
          <p:cNvSpPr txBox="1"/>
          <p:nvPr/>
        </p:nvSpPr>
        <p:spPr>
          <a:xfrm>
            <a:off x="769725" y="2286762"/>
            <a:ext cx="22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legalities</a:t>
            </a:r>
            <a:r>
              <a:rPr lang="de-DE" b="1" u="sng" dirty="0"/>
              <a:t>:</a:t>
            </a:r>
            <a:endParaRPr lang="en-US" b="1" u="sng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FA00DC-0E4D-3ECE-9107-532F9280BF78}"/>
              </a:ext>
            </a:extLst>
          </p:cNvPr>
          <p:cNvSpPr txBox="1"/>
          <p:nvPr/>
        </p:nvSpPr>
        <p:spPr>
          <a:xfrm>
            <a:off x="6550502" y="223354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printings</a:t>
            </a:r>
            <a:r>
              <a:rPr lang="de-DE" b="1" u="sng" dirty="0"/>
              <a:t>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4506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365D76-CC3B-6E81-8612-8A9B18E1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Medallion-Architektur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91B23-0BCD-BEDF-4F19-301AC95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8A532B-D830-4561-BFA7-42ED721A81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EFB58-DF59-CFB7-EDA7-8591A88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C6D9B-97F3-1D53-E4C9-2BC25F16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5440A-D717-2006-7184-BB3EBA08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105794"/>
            <a:ext cx="9506413" cy="4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7622063-BEA0-821C-51A0-37C438532B6A}"/>
              </a:ext>
            </a:extLst>
          </p:cNvPr>
          <p:cNvSpPr txBox="1"/>
          <p:nvPr/>
        </p:nvSpPr>
        <p:spPr>
          <a:xfrm>
            <a:off x="1323607" y="5840515"/>
            <a:ext cx="5791158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sz="1100" dirty="0">
                <a:latin typeface="Arial" panose="020B0604020202020204" pitchFamily="34" charset="0"/>
              </a:rPr>
              <a:t>Eigene Abbildung, Medallion-Architektur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98C0F0-6E16-DCEB-39DB-A549CD0834E3}"/>
              </a:ext>
            </a:extLst>
          </p:cNvPr>
          <p:cNvSpPr txBox="1"/>
          <p:nvPr/>
        </p:nvSpPr>
        <p:spPr>
          <a:xfrm>
            <a:off x="9171411" y="5875471"/>
            <a:ext cx="241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 dirty="0"/>
              <a:t>1</a:t>
            </a:r>
            <a:r>
              <a:rPr lang="de-DE" sz="1400" dirty="0"/>
              <a:t>Business </a:t>
            </a:r>
            <a:r>
              <a:rPr lang="de-DE" sz="1400" dirty="0" err="1"/>
              <a:t>Intelligence</a:t>
            </a:r>
            <a:r>
              <a:rPr lang="de-DE" sz="1400" dirty="0"/>
              <a:t> (BI)</a:t>
            </a: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29D7FC-0BC8-34F9-7DE2-393F892A0474}"/>
              </a:ext>
            </a:extLst>
          </p:cNvPr>
          <p:cNvSpPr txBox="1"/>
          <p:nvPr/>
        </p:nvSpPr>
        <p:spPr>
          <a:xfrm>
            <a:off x="10171228" y="4901257"/>
            <a:ext cx="253939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30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163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FD002E-B50B-0D5B-03CA-39D41D6D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Lakehouse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2A088-649F-E02D-9B49-EB6937F6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0E3608-2E42-B344-2F92-323D67D3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B96F5E-A43E-3827-1A2F-798EFE3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>
            <a:noAutofit/>
          </a:bodyPr>
          <a:lstStyle/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fortschrittliches Datenmanagementsystem</a:t>
            </a:r>
          </a:p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Vereint Vorteile von Data Lakes und Data </a:t>
            </a:r>
            <a:r>
              <a:rPr lang="de-DE" sz="24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Warehouses</a:t>
            </a:r>
            <a:endParaRPr lang="de-DE" sz="24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Kosteneffizienz (Data Lake)</a:t>
            </a:r>
          </a:p>
          <a:p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direkter Zugriff und Flexibilität bezüglich unterschiedlicher Datenformate (Data Lake) </a:t>
            </a:r>
          </a:p>
          <a:p>
            <a:r>
              <a:rPr lang="de-DE" sz="2400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lang="de-DE" sz="2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ortschrittliche Funktionen zur Datenverwaltung und Leistungsoptimierung (Data Warehouse)</a:t>
            </a:r>
          </a:p>
          <a:p>
            <a:pPr lvl="1"/>
            <a:r>
              <a:rPr lang="de-DE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ACID-Transaktionen</a:t>
            </a:r>
          </a:p>
          <a:p>
            <a:pPr lvl="1"/>
            <a:r>
              <a:rPr lang="de-DE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Metadatenmanagement</a:t>
            </a:r>
          </a:p>
          <a:p>
            <a:pPr lvl="1"/>
            <a:r>
              <a:rPr lang="de-DE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Indizierung und Schemavalidierung</a:t>
            </a:r>
            <a:endParaRPr lang="de-DE" sz="200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365D76-CC3B-6E81-8612-8A9B18E1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Lakehouse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91B23-0BCD-BEDF-4F19-301AC95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8A532B-D830-4561-BFA7-42ED721A81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EFB58-DF59-CFB7-EDA7-8591A880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Luca Holder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C6D9B-97F3-1D53-E4C9-2BC25F16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 descr="Ein Bild, das Text, Diagramm, Screenshot, Design enthält.&#10;&#10;Automatisch generierte Beschreibung">
            <a:extLst>
              <a:ext uri="{FF2B5EF4-FFF2-40B4-BE49-F238E27FC236}">
                <a16:creationId xmlns:a16="http://schemas.microsoft.com/office/drawing/2014/main" id="{96B026D1-0151-18EA-9A8B-E087AF10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37" y="2363734"/>
            <a:ext cx="9524125" cy="343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50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E1554-EDFA-4A6A-8EA5-4110AB01F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0120A0-804F-3528-BF48-AE2B823BB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7AC40D-3067-66A1-2AA8-03F7C7567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307D47F-C6BB-C6D9-8DCB-A3353D1E1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91234-C00F-DD47-CCC5-5B86A5CC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Delta Lake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99D91-1FF6-59A9-2985-425413189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2E08C-3FBB-3958-E9A6-B47D2EE9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256AD-0493-1888-4956-9FEAB634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B1149F23-D7F0-37B4-F2E5-36E24D53C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701162"/>
              </p:ext>
            </p:extLst>
          </p:nvPr>
        </p:nvGraphicFramePr>
        <p:xfrm>
          <a:off x="768096" y="2527515"/>
          <a:ext cx="10515600" cy="298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405CD36-A99A-1D73-53F3-4CBDCDEDA24C}"/>
              </a:ext>
            </a:extLst>
          </p:cNvPr>
          <p:cNvSpPr txBox="1"/>
          <p:nvPr/>
        </p:nvSpPr>
        <p:spPr>
          <a:xfrm>
            <a:off x="7620000" y="5573494"/>
            <a:ext cx="4365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effectLst/>
              </a:rPr>
              <a:t>Haelen</a:t>
            </a:r>
            <a:r>
              <a:rPr lang="en-US" sz="1200" dirty="0">
                <a:effectLst/>
              </a:rPr>
              <a:t>, Bennie, and Dan Davis. </a:t>
            </a:r>
            <a:r>
              <a:rPr lang="en-US" sz="1200" i="1" dirty="0">
                <a:effectLst/>
              </a:rPr>
              <a:t>Delta Lake: Up and Running: Modern Data Lakehouse Architectures with Delta Lake</a:t>
            </a:r>
            <a:r>
              <a:rPr lang="en-US" sz="1200" dirty="0">
                <a:effectLst/>
              </a:rPr>
              <a:t>. First edition. Sebastopol, CA: O’Reilly Media, Inc, 2023. S.18-20</a:t>
            </a:r>
          </a:p>
        </p:txBody>
      </p:sp>
    </p:spTree>
    <p:extLst>
      <p:ext uri="{BB962C8B-B14F-4D97-AF65-F5344CB8AC3E}">
        <p14:creationId xmlns:p14="http://schemas.microsoft.com/office/powerpoint/2010/main" val="36842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9D0A3-52BC-C0C4-054E-3941AD04E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5ACE57-2F0D-603A-413C-34109BFC6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4DC481-4B0B-0DDF-9982-131EF411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70F7F9-A673-052B-B0AC-25BF638C0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56D9A-C43C-735E-4F05-EF023F50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Apache Parquet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8B75E-4B92-BA7A-DA6C-B86322AEF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A2B2C-A870-3A16-09A7-29B34526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D2CE2-FE7F-DF37-8EAA-A8DC3C5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Inhaltsplatzhalter 5">
            <a:extLst>
              <a:ext uri="{FF2B5EF4-FFF2-40B4-BE49-F238E27FC236}">
                <a16:creationId xmlns:a16="http://schemas.microsoft.com/office/drawing/2014/main" id="{194FB5B6-F0AD-B4A7-69BA-4442C485D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48593"/>
              </p:ext>
            </p:extLst>
          </p:nvPr>
        </p:nvGraphicFramePr>
        <p:xfrm>
          <a:off x="838200" y="2227985"/>
          <a:ext cx="10515600" cy="390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AAB06F5-4D0B-2CE4-E148-070A0F422E27}"/>
              </a:ext>
            </a:extLst>
          </p:cNvPr>
          <p:cNvSpPr txBox="1"/>
          <p:nvPr/>
        </p:nvSpPr>
        <p:spPr>
          <a:xfrm>
            <a:off x="6795958" y="6169066"/>
            <a:ext cx="4061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Databricks. ‘Was </a:t>
            </a:r>
            <a:r>
              <a:rPr lang="en-US" sz="1200" dirty="0" err="1">
                <a:effectLst/>
              </a:rPr>
              <a:t>ist</a:t>
            </a:r>
            <a:r>
              <a:rPr lang="en-US" sz="1200" dirty="0">
                <a:effectLst/>
              </a:rPr>
              <a:t> Apache Parquet?’, 30 October 2018. </a:t>
            </a:r>
            <a:r>
              <a:rPr lang="en-US" sz="1200" dirty="0">
                <a:effectLst/>
                <a:hlinkClick r:id="rId7"/>
              </a:rPr>
              <a:t>https://www.databricks.com/de/glossary/what-is-parquet</a:t>
            </a:r>
            <a:r>
              <a:rPr lang="en-US" sz="12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8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747404-8E26-F111-08F8-8719C7F3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0DC2BB-292E-A7D6-4249-7236115FE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6F44CD6-29EE-E1A8-7F68-85660F66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5572712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71D1D28-4672-B9BD-EDB9-17D9D7A1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7104F-171E-6686-AFB6-55513F7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10E39-396B-9F5E-42A0-C605AC86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83401-F7A3-AEA1-C3F5-A6859968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38B3C0DF-E243-A30F-BEF1-81E05B9F9EBE}"/>
              </a:ext>
            </a:extLst>
          </p:cNvPr>
          <p:cNvSpPr txBox="1">
            <a:spLocks/>
          </p:cNvSpPr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pic>
        <p:nvPicPr>
          <p:cNvPr id="11" name="Graphic 18" descr="USB-Stick mit einfarbiger Füllung">
            <a:extLst>
              <a:ext uri="{FF2B5EF4-FFF2-40B4-BE49-F238E27FC236}">
                <a16:creationId xmlns:a16="http://schemas.microsoft.com/office/drawing/2014/main" id="{D53567FE-BC67-E277-1C61-A7BB929C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1E237-4F44-7B12-27B8-D4194C57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A88342-4A19-7D33-B9C3-DE3274D9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089DD2-0F4B-C8AD-AFC2-C1E7F908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D294C6-9DAF-1DAF-5FA0-FBCE64A1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03D79-B97C-2BE8-817F-45E5A181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MTG API &amp; SDK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6305E-9460-64C5-2A53-A42CB6A1C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F2029-0097-7043-DF2F-26CA8390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A182A4-716A-5BF6-8C3B-D480E84C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18C137-7C72-8A7B-B751-D8E4C99A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>
            <a:noAutofit/>
          </a:bodyPr>
          <a:lstStyle/>
          <a:p>
            <a:r>
              <a:rPr lang="de-DE" sz="2000" dirty="0">
                <a:effectLst/>
                <a:ea typeface="Times New Roman" panose="02020603050405020304" pitchFamily="18" charset="0"/>
              </a:rPr>
              <a:t>API liefert die Daten von </a:t>
            </a:r>
            <a:r>
              <a:rPr lang="de-DE" sz="2000" dirty="0"/>
              <a:t>der </a:t>
            </a:r>
            <a:r>
              <a:rPr lang="de-DE" sz="2000" dirty="0" err="1"/>
              <a:t>domain</a:t>
            </a:r>
            <a:r>
              <a:rPr lang="de-DE" sz="2000" dirty="0"/>
              <a:t>: </a:t>
            </a:r>
            <a:r>
              <a:rPr lang="en-US" sz="1400" dirty="0">
                <a:hlinkClick r:id="rId2"/>
              </a:rPr>
              <a:t>https://api.magicthegathering.io</a:t>
            </a:r>
            <a:r>
              <a:rPr lang="en-US" sz="1400" dirty="0"/>
              <a:t> </a:t>
            </a:r>
            <a:endParaRPr lang="en-US" sz="2000" dirty="0"/>
          </a:p>
          <a:p>
            <a:r>
              <a:rPr lang="en-US" sz="2000" dirty="0" err="1"/>
              <a:t>Abfrage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HTTPS</a:t>
            </a:r>
          </a:p>
          <a:p>
            <a:r>
              <a:rPr lang="de-DE" sz="2000" dirty="0">
                <a:effectLst/>
                <a:ea typeface="Times New Roman" panose="02020603050405020304" pitchFamily="18" charset="0"/>
              </a:rPr>
              <a:t>Datensatz: </a:t>
            </a:r>
            <a:r>
              <a:rPr lang="de-DE" sz="2000" dirty="0">
                <a:ea typeface="Times New Roman" panose="02020603050405020304" pitchFamily="18" charset="0"/>
                <a:sym typeface="Wingdings" panose="05000000000000000000" pitchFamily="2" charset="2"/>
              </a:rPr>
              <a:t>Informationen über Karten und Sets</a:t>
            </a:r>
          </a:p>
          <a:p>
            <a:r>
              <a:rPr lang="de-DE" sz="2000" dirty="0">
                <a:ea typeface="Times New Roman" panose="02020603050405020304" pitchFamily="18" charset="0"/>
              </a:rPr>
              <a:t>Umfassendes Angebot an SDKs für die API</a:t>
            </a:r>
          </a:p>
        </p:txBody>
      </p:sp>
    </p:spTree>
    <p:extLst>
      <p:ext uri="{BB962C8B-B14F-4D97-AF65-F5344CB8AC3E}">
        <p14:creationId xmlns:p14="http://schemas.microsoft.com/office/powerpoint/2010/main" val="559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144C0F-3353-0830-835F-01216DC6E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2064AD-298E-3275-605E-9EB01143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5B98F7-83E8-78EE-D638-131B340B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B4565B-9B53-D593-DE47-FFE0FA679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674B8F-67D3-5A1B-3B65-DE0A15FF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Datenstruktur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817A0-CE9E-65CF-0B9B-A3B111E6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ACAA6-3061-40DA-5F92-F51D9D73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46A19-F74B-8071-0DF4-C4CE143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E0C2AB-3A4F-A998-452F-63E5F8CE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4857750" cy="3900107"/>
          </a:xfrm>
        </p:spPr>
        <p:txBody>
          <a:bodyPr>
            <a:noAutofit/>
          </a:bodyPr>
          <a:lstStyle/>
          <a:p>
            <a:r>
              <a:rPr lang="de-DE" sz="2000" dirty="0">
                <a:effectLst/>
                <a:ea typeface="Times New Roman" panose="02020603050405020304" pitchFamily="18" charset="0"/>
              </a:rPr>
              <a:t>JSON-Datei </a:t>
            </a:r>
            <a:r>
              <a:rPr lang="de-DE" sz="2000" dirty="0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semi-strukturiert</a:t>
            </a:r>
          </a:p>
          <a:p>
            <a:r>
              <a:rPr lang="de-DE" sz="2000" dirty="0">
                <a:ea typeface="Times New Roman" panose="02020603050405020304" pitchFamily="18" charset="0"/>
                <a:sym typeface="Wingdings" panose="05000000000000000000" pitchFamily="2" charset="2"/>
              </a:rPr>
              <a:t>Es gibt auch Karten, in denen nicht alle Attribute belegt sind  null-Werte</a:t>
            </a:r>
          </a:p>
          <a:p>
            <a:r>
              <a:rPr lang="de-DE" sz="2000" dirty="0" err="1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Insgeamt</a:t>
            </a:r>
            <a:r>
              <a:rPr lang="de-DE" sz="2000" dirty="0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93.643 </a:t>
            </a:r>
            <a:r>
              <a:rPr lang="de-D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Karten</a:t>
            </a:r>
            <a:endParaRPr lang="de-DE" sz="2000" dirty="0"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FC830E-5C50-BA28-7AE4-E490668EB8D0}"/>
              </a:ext>
            </a:extLst>
          </p:cNvPr>
          <p:cNvSpPr txBox="1"/>
          <p:nvPr/>
        </p:nvSpPr>
        <p:spPr>
          <a:xfrm>
            <a:off x="5780488" y="681038"/>
            <a:ext cx="5582031" cy="5494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de-DE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de-DE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de-DE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"Ankh of Mishra"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manaCost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"{2}"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cmc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"Artifact"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"types"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"Artifact"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],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"rarity"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"Rare"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"LEA"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"Limited Edition Alpha"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"Whenever a land enters the battlefield, Ankh of Mishra deals 2 damage to that land's controller."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"artist"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"Amy Weber"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"230"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"layout"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"normal"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multiverseid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imageUrl</a:t>
            </a:r>
            <a:r>
              <a:rPr lang="en-US" sz="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"http://gatherer.wizards.com/Handlers/</a:t>
            </a:r>
            <a:r>
              <a:rPr lang="en-US" sz="80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Image.ashx?multiverseid</a:t>
            </a:r>
            <a:r>
              <a:rPr lang="en-US" sz="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=1&amp;type=card"</a:t>
            </a:r>
            <a:r>
              <a:rPr lang="en-US" sz="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90170" algn="l"/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…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5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31319-B31D-EEA1-B446-C046A04A4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47B432-60C6-9557-1529-86F62E4C5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6BE73A-0252-E6FE-9E2D-A15B38E50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E4ADC3-7CF1-56A7-CA63-130C223C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2FC44C-BE1C-8F3F-5552-1D337743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Datenabfrage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7F8F3-840E-6375-FA04-749A483BF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7E832-3F49-D617-3FC8-D81D0ED3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DC426-6035-A173-4699-ABA46340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4AD3AE-F740-B218-1AFC-B4423F7D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>
            <a:noAutofit/>
          </a:bodyPr>
          <a:lstStyle/>
          <a:p>
            <a:r>
              <a:rPr lang="de-DE" sz="2000" dirty="0">
                <a:effectLst/>
                <a:ea typeface="Times New Roman" panose="02020603050405020304" pitchFamily="18" charset="0"/>
              </a:rPr>
              <a:t>Daten werden mit der Python SDK geladen: </a:t>
            </a:r>
            <a:r>
              <a:rPr lang="de-DE" sz="1400" dirty="0">
                <a:effectLst/>
                <a:ea typeface="Times New Roman" panose="02020603050405020304" pitchFamily="18" charset="0"/>
                <a:hlinkClick r:id="rId2"/>
              </a:rPr>
              <a:t>https://github.com/MagicTheGathering/mtg-sdk-python</a:t>
            </a:r>
            <a:endParaRPr lang="de-DE" sz="1000" dirty="0">
              <a:effectLst/>
              <a:ea typeface="Times New Roman" panose="02020603050405020304" pitchFamily="18" charset="0"/>
            </a:endParaRPr>
          </a:p>
          <a:p>
            <a:r>
              <a:rPr lang="de-DE" sz="2000" dirty="0">
                <a:ea typeface="Times New Roman" panose="02020603050405020304" pitchFamily="18" charset="0"/>
              </a:rPr>
              <a:t>Library installieren:</a:t>
            </a:r>
            <a:endParaRPr lang="de-DE" sz="20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de-DE" sz="1600" dirty="0" err="1">
                <a:ea typeface="Times New Roman" panose="02020603050405020304" pitchFamily="18" charset="0"/>
              </a:rPr>
              <a:t>pip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install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mtgsdk</a:t>
            </a:r>
            <a:endParaRPr lang="de-DE" sz="1600" dirty="0">
              <a:ea typeface="Times New Roman" panose="02020603050405020304" pitchFamily="18" charset="0"/>
            </a:endParaRPr>
          </a:p>
          <a:p>
            <a:r>
              <a:rPr lang="de-DE" sz="2000" dirty="0">
                <a:ea typeface="Times New Roman" panose="02020603050405020304" pitchFamily="18" charset="0"/>
              </a:rPr>
              <a:t>Library nutzen:</a:t>
            </a:r>
          </a:p>
          <a:p>
            <a:pPr lvl="1"/>
            <a:r>
              <a:rPr lang="de-DE" sz="1600" dirty="0" err="1">
                <a:ea typeface="Times New Roman" panose="02020603050405020304" pitchFamily="18" charset="0"/>
              </a:rPr>
              <a:t>from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mtgsdk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import</a:t>
            </a:r>
            <a:r>
              <a:rPr lang="de-DE" sz="1600" dirty="0">
                <a:ea typeface="Times New Roman" panose="02020603050405020304" pitchFamily="18" charset="0"/>
              </a:rPr>
              <a:t> </a:t>
            </a:r>
            <a:r>
              <a:rPr lang="de-DE" sz="1600" dirty="0" err="1">
                <a:ea typeface="Times New Roman" panose="02020603050405020304" pitchFamily="18" charset="0"/>
              </a:rPr>
              <a:t>cards</a:t>
            </a:r>
            <a:endParaRPr lang="de-DE" sz="1600" dirty="0">
              <a:ea typeface="Times New Roman" panose="02020603050405020304" pitchFamily="18" charset="0"/>
            </a:endParaRPr>
          </a:p>
          <a:p>
            <a:pPr lvl="1"/>
            <a:r>
              <a:rPr lang="en-US" sz="1600" dirty="0"/>
              <a:t>cards = </a:t>
            </a:r>
            <a:r>
              <a:rPr lang="en-US" sz="1600" dirty="0" err="1"/>
              <a:t>Card.all</a:t>
            </a:r>
            <a:r>
              <a:rPr lang="en-US" sz="1600" dirty="0"/>
              <a:t>()  # Retrieve all cards</a:t>
            </a:r>
          </a:p>
          <a:p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anschließend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JSON-</a:t>
            </a:r>
            <a:r>
              <a:rPr lang="en-US" sz="2000" dirty="0" err="1"/>
              <a:t>Datei</a:t>
            </a:r>
            <a:r>
              <a:rPr lang="en-US" sz="2000" dirty="0"/>
              <a:t> </a:t>
            </a:r>
            <a:r>
              <a:rPr lang="en-US" sz="2000" dirty="0" err="1"/>
              <a:t>lokal</a:t>
            </a:r>
            <a:r>
              <a:rPr lang="en-US" sz="2000" dirty="0"/>
              <a:t> </a:t>
            </a:r>
            <a:r>
              <a:rPr lang="en-US" sz="2000" dirty="0" err="1"/>
              <a:t>temporär</a:t>
            </a:r>
            <a:r>
              <a:rPr lang="en-US" sz="2000" dirty="0"/>
              <a:t> </a:t>
            </a:r>
            <a:r>
              <a:rPr lang="en-US" sz="2000" dirty="0" err="1"/>
              <a:t>gespeichert</a:t>
            </a:r>
            <a:endParaRPr lang="en-US" sz="2000" dirty="0"/>
          </a:p>
          <a:p>
            <a:r>
              <a:rPr lang="en-US" sz="2000" dirty="0" err="1"/>
              <a:t>Lokale</a:t>
            </a:r>
            <a:r>
              <a:rPr lang="en-US" sz="2000" dirty="0"/>
              <a:t> </a:t>
            </a:r>
            <a:r>
              <a:rPr lang="en-US" sz="2000" dirty="0" err="1"/>
              <a:t>Datei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temporär</a:t>
            </a:r>
            <a:r>
              <a:rPr lang="en-US" sz="2000" dirty="0"/>
              <a:t> in das HDFS-</a:t>
            </a:r>
            <a:r>
              <a:rPr lang="en-US" sz="2000" dirty="0" err="1"/>
              <a:t>Verzeichnis</a:t>
            </a:r>
            <a:r>
              <a:rPr lang="en-US" sz="2000" dirty="0"/>
              <a:t> “raw” </a:t>
            </a:r>
            <a:r>
              <a:rPr lang="en-US" sz="2000" dirty="0" err="1"/>
              <a:t>geladen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70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26569-F70D-BBC0-5300-E8B4E526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9BCF34-59E8-189A-334E-7F15FE4C2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A1DA537-5970-BF34-57D2-525AC024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875896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ETL-Workflow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985A278F-CC7C-2426-1135-B5DB14539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7F3CD-4AAF-58CE-CA32-C77E2C5C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B5D90-9497-7C43-770B-F291D259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319B-2199-1A6A-90C5-4F2CD308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63F6B20F-3DB4-663D-B666-9252D2C09306}"/>
              </a:ext>
            </a:extLst>
          </p:cNvPr>
          <p:cNvSpPr txBox="1">
            <a:spLocks/>
          </p:cNvSpPr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pic>
        <p:nvPicPr>
          <p:cNvPr id="11" name="Graphic 18" descr="Zahnräder mit einfarbiger Füllung">
            <a:extLst>
              <a:ext uri="{FF2B5EF4-FFF2-40B4-BE49-F238E27FC236}">
                <a16:creationId xmlns:a16="http://schemas.microsoft.com/office/drawing/2014/main" id="{D411D7D6-E811-9367-9116-3EE0BA86C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892B9-C423-A8DB-11F8-67224355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11A459-C0CE-553C-BC33-EBA18FDD1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E620D4-24B4-A9A4-397E-E4891DFB6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6C719C-CC22-2E3F-CDE2-B1DE94E1C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438A73-36D0-0A1F-24F6-7E2EA2D9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ETL-Workflow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C8CCF-CC21-E47E-9268-0FD50B15D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45C3F-64F9-F425-A0A7-5C693EC7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BEF3BF-B1A9-425A-936C-4803702D7BEF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22.11.2024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582A76-1840-AA0F-50E1-3AA3606D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CA79C-9985-4CA7-F8E2-40E9EC08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2" y="2148205"/>
            <a:ext cx="10900020" cy="420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7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1897-1AFE-A563-B190-64B7C222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9CD7CA-7FC8-CB32-93ED-F2F2A806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8FA9740B-47B8-C982-7E66-FBDC51FAA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C0FBE-AB93-2264-53DF-51576F1F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F344C1-1BDB-4537-ADA2-16BB227EE11E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11/22/2024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B7176-E863-EEAC-EBF8-15BAB721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Luca Holder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28DA8-3F7F-EB78-095A-8C3F594F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90AE9F-6FD2-4270-BB45-197A9244E38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Graphic 18" descr="Programmierer mit einfarbiger Füllung">
            <a:extLst>
              <a:ext uri="{FF2B5EF4-FFF2-40B4-BE49-F238E27FC236}">
                <a16:creationId xmlns:a16="http://schemas.microsoft.com/office/drawing/2014/main" id="{C4F15121-39D1-59D8-E1BA-AC40B6E1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" name="Titel 6">
            <a:extLst>
              <a:ext uri="{FF2B5EF4-FFF2-40B4-BE49-F238E27FC236}">
                <a16:creationId xmlns:a16="http://schemas.microsoft.com/office/drawing/2014/main" id="{8D225BD6-7E94-8A36-5DEF-64E0402D2C30}"/>
              </a:ext>
            </a:extLst>
          </p:cNvPr>
          <p:cNvSpPr txBox="1">
            <a:spLocks/>
          </p:cNvSpPr>
          <p:nvPr/>
        </p:nvSpPr>
        <p:spPr>
          <a:xfrm>
            <a:off x="4853987" y="502399"/>
            <a:ext cx="6748078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52958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9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E97132"/>
      </a:accent1>
      <a:accent2>
        <a:srgbClr val="15608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d66492-098a-43f0-90e2-715ac41169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D2FC58B8B69A4EA15BDDF73928E1B2" ma:contentTypeVersion="14" ma:contentTypeDescription="Ein neues Dokument erstellen." ma:contentTypeScope="" ma:versionID="8151648de613faf6d648826876e7f8c5">
  <xsd:schema xmlns:xsd="http://www.w3.org/2001/XMLSchema" xmlns:xs="http://www.w3.org/2001/XMLSchema" xmlns:p="http://schemas.microsoft.com/office/2006/metadata/properties" xmlns:ns3="b9d66492-098a-43f0-90e2-715ac41169c8" xmlns:ns4="6f4fc464-da37-4b30-a2a8-d1e97d915e8d" targetNamespace="http://schemas.microsoft.com/office/2006/metadata/properties" ma:root="true" ma:fieldsID="9036812c04fc537efdace2504267c3e8" ns3:_="" ns4:_="">
    <xsd:import namespace="b9d66492-098a-43f0-90e2-715ac41169c8"/>
    <xsd:import namespace="6f4fc464-da37-4b30-a2a8-d1e97d915e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66492-098a-43f0-90e2-715ac4116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fc464-da37-4b30-a2a8-d1e97d915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9D66B6-B179-4E3C-AAE4-BC4602C97CE5}">
  <ds:schemaRefs>
    <ds:schemaRef ds:uri="http://schemas.microsoft.com/office/2006/metadata/properties"/>
    <ds:schemaRef ds:uri="b9d66492-098a-43f0-90e2-715ac41169c8"/>
    <ds:schemaRef ds:uri="http://schemas.microsoft.com/office/2006/documentManagement/types"/>
    <ds:schemaRef ds:uri="http://purl.org/dc/dcmitype/"/>
    <ds:schemaRef ds:uri="6f4fc464-da37-4b30-a2a8-d1e97d915e8d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7979F2-40D4-4CE5-8549-57C04D6B8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11B407-EF0E-45F6-A8D2-D284DD67FDCD}">
  <ds:schemaRefs>
    <ds:schemaRef ds:uri="6f4fc464-da37-4b30-a2a8-d1e97d915e8d"/>
    <ds:schemaRef ds:uri="b9d66492-098a-43f0-90e2-715ac41169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Fabric</Template>
  <TotalTime>0</TotalTime>
  <Words>1350</Words>
  <Application>Microsoft Office PowerPoint</Application>
  <PresentationFormat>Breitbild</PresentationFormat>
  <Paragraphs>337</Paragraphs>
  <Slides>26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Consolas</vt:lpstr>
      <vt:lpstr>Times New Roman</vt:lpstr>
      <vt:lpstr>Office</vt:lpstr>
      <vt:lpstr>Big Data Exam</vt:lpstr>
      <vt:lpstr>Agenda</vt:lpstr>
      <vt:lpstr>Data Source</vt:lpstr>
      <vt:lpstr>MTG API &amp; SDK</vt:lpstr>
      <vt:lpstr>Datenstruktur</vt:lpstr>
      <vt:lpstr>Datenabfrage</vt:lpstr>
      <vt:lpstr>ETL-Workflow</vt:lpstr>
      <vt:lpstr>ETL-Workflow</vt:lpstr>
      <vt:lpstr>PowerPoint-Präsentation</vt:lpstr>
      <vt:lpstr>DAG</vt:lpstr>
      <vt:lpstr>DAG Dauer</vt:lpstr>
      <vt:lpstr>Job Beschreibung</vt:lpstr>
      <vt:lpstr>PowerPoint-Präsentation</vt:lpstr>
      <vt:lpstr>Webseite (Frontend)</vt:lpstr>
      <vt:lpstr>Webseite (Frontend)</vt:lpstr>
      <vt:lpstr>Vielen Dank für Ihre Aufmerksamkeit</vt:lpstr>
      <vt:lpstr>Backup Folien</vt:lpstr>
      <vt:lpstr>Silber-Layer (3NF)</vt:lpstr>
      <vt:lpstr>Tabelle „cards“ (3NF)</vt:lpstr>
      <vt:lpstr>Tabelle „foreign_names” (3NF)</vt:lpstr>
      <vt:lpstr>Tabelle „legalities“ &amp; „printings“ (3NF)</vt:lpstr>
      <vt:lpstr>Medallion-Architektur</vt:lpstr>
      <vt:lpstr>Lakehouse</vt:lpstr>
      <vt:lpstr>Lakehouse</vt:lpstr>
      <vt:lpstr>Delta Lake</vt:lpstr>
      <vt:lpstr>Apache Parquet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 Luca (inf22084)</dc:creator>
  <cp:lastModifiedBy>Holder Luca (inf22084)</cp:lastModifiedBy>
  <cp:revision>4</cp:revision>
  <dcterms:created xsi:type="dcterms:W3CDTF">2024-11-21T08:08:36Z</dcterms:created>
  <dcterms:modified xsi:type="dcterms:W3CDTF">2024-11-22T08:45:28Z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0x010100C4D2FC58B8B69A4EA15BDDF73928E1B2</vt:lpwstr>
  </property>
</Properties>
</file>