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3" r:id="rId2"/>
  </p:sldMasterIdLst>
  <p:notesMasterIdLst>
    <p:notesMasterId r:id="rId38"/>
  </p:notesMasterIdLst>
  <p:handoutMasterIdLst>
    <p:handoutMasterId r:id="rId39"/>
  </p:handoutMasterIdLst>
  <p:sldIdLst>
    <p:sldId id="314" r:id="rId3"/>
    <p:sldId id="299" r:id="rId4"/>
    <p:sldId id="289" r:id="rId5"/>
    <p:sldId id="300" r:id="rId6"/>
    <p:sldId id="301" r:id="rId7"/>
    <p:sldId id="256" r:id="rId8"/>
    <p:sldId id="286" r:id="rId9"/>
    <p:sldId id="257" r:id="rId10"/>
    <p:sldId id="258" r:id="rId11"/>
    <p:sldId id="303" r:id="rId12"/>
    <p:sldId id="297" r:id="rId13"/>
    <p:sldId id="304" r:id="rId14"/>
    <p:sldId id="259" r:id="rId15"/>
    <p:sldId id="306" r:id="rId16"/>
    <p:sldId id="308" r:id="rId17"/>
    <p:sldId id="309" r:id="rId18"/>
    <p:sldId id="310" r:id="rId19"/>
    <p:sldId id="276" r:id="rId20"/>
    <p:sldId id="291" r:id="rId21"/>
    <p:sldId id="261" r:id="rId22"/>
    <p:sldId id="262" r:id="rId23"/>
    <p:sldId id="293" r:id="rId24"/>
    <p:sldId id="263" r:id="rId25"/>
    <p:sldId id="311" r:id="rId26"/>
    <p:sldId id="280" r:id="rId27"/>
    <p:sldId id="281" r:id="rId28"/>
    <p:sldId id="264" r:id="rId29"/>
    <p:sldId id="313" r:id="rId30"/>
    <p:sldId id="266" r:id="rId31"/>
    <p:sldId id="265" r:id="rId32"/>
    <p:sldId id="268" r:id="rId33"/>
    <p:sldId id="270" r:id="rId34"/>
    <p:sldId id="271" r:id="rId35"/>
    <p:sldId id="312" r:id="rId36"/>
    <p:sldId id="295" r:id="rId37"/>
  </p:sldIdLst>
  <p:sldSz cx="9144000" cy="6858000" type="screen4x3"/>
  <p:notesSz cx="7099300" cy="10234613"/>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A5D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5" d="100"/>
          <a:sy n="105" d="100"/>
        </p:scale>
        <p:origin x="23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1" y="0"/>
            <a:ext cx="3076575"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
          </a:p>
        </p:txBody>
      </p:sp>
      <p:sp>
        <p:nvSpPr>
          <p:cNvPr id="137219" name="Rectangle 3"/>
          <p:cNvSpPr>
            <a:spLocks noGrp="1" noChangeArrowheads="1"/>
          </p:cNvSpPr>
          <p:nvPr>
            <p:ph type="dt" sz="quarter" idx="1"/>
          </p:nvPr>
        </p:nvSpPr>
        <p:spPr bwMode="auto">
          <a:xfrm>
            <a:off x="4021139" y="0"/>
            <a:ext cx="3076575"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
          </a:p>
        </p:txBody>
      </p:sp>
      <p:sp>
        <p:nvSpPr>
          <p:cNvPr id="137220" name="Rectangle 4"/>
          <p:cNvSpPr>
            <a:spLocks noGrp="1" noChangeArrowheads="1"/>
          </p:cNvSpPr>
          <p:nvPr>
            <p:ph type="ftr" sz="quarter" idx="2"/>
          </p:nvPr>
        </p:nvSpPr>
        <p:spPr bwMode="auto">
          <a:xfrm>
            <a:off x="1" y="9721294"/>
            <a:ext cx="3076575"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
          </a:p>
        </p:txBody>
      </p:sp>
      <p:sp>
        <p:nvSpPr>
          <p:cNvPr id="137221" name="Rectangle 5"/>
          <p:cNvSpPr>
            <a:spLocks noGrp="1" noChangeArrowheads="1"/>
          </p:cNvSpPr>
          <p:nvPr>
            <p:ph type="sldNum" sz="quarter" idx="3"/>
          </p:nvPr>
        </p:nvSpPr>
        <p:spPr bwMode="auto">
          <a:xfrm>
            <a:off x="4021139" y="9721294"/>
            <a:ext cx="3076575"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7D60CBC4-4D75-4624-B5DF-210FA507EBDB}" type="slidenum">
              <a:rPr lang="es-ES"/>
              <a:pPr>
                <a:defRPr/>
              </a:pPr>
              <a:t>‹Nº›</a:t>
            </a:fld>
            <a:endParaRPr lang="es-ES"/>
          </a:p>
        </p:txBody>
      </p:sp>
    </p:spTree>
    <p:extLst>
      <p:ext uri="{BB962C8B-B14F-4D97-AF65-F5344CB8AC3E}">
        <p14:creationId xmlns:p14="http://schemas.microsoft.com/office/powerpoint/2010/main" val="200822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76575"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GB"/>
          </a:p>
        </p:txBody>
      </p:sp>
      <p:sp>
        <p:nvSpPr>
          <p:cNvPr id="4099" name="Rectangle 3"/>
          <p:cNvSpPr>
            <a:spLocks noGrp="1" noChangeArrowheads="1"/>
          </p:cNvSpPr>
          <p:nvPr>
            <p:ph type="dt" idx="1"/>
          </p:nvPr>
        </p:nvSpPr>
        <p:spPr bwMode="auto">
          <a:xfrm>
            <a:off x="4022726" y="0"/>
            <a:ext cx="3076575"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GB"/>
          </a:p>
        </p:txBody>
      </p:sp>
      <p:sp>
        <p:nvSpPr>
          <p:cNvPr id="327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150" y="4861442"/>
            <a:ext cx="520700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a:t>Haga clic para modificar el estilo de texto del patrón</a:t>
            </a:r>
          </a:p>
          <a:p>
            <a:pPr lvl="1"/>
            <a:r>
              <a:rPr lang="en-GB" noProof="0"/>
              <a:t>Segundo nivel</a:t>
            </a:r>
          </a:p>
          <a:p>
            <a:pPr lvl="2"/>
            <a:r>
              <a:rPr lang="en-GB" noProof="0"/>
              <a:t>Tercer nivel</a:t>
            </a:r>
          </a:p>
          <a:p>
            <a:pPr lvl="3"/>
            <a:r>
              <a:rPr lang="en-GB" noProof="0"/>
              <a:t>Cuarto nivel</a:t>
            </a:r>
          </a:p>
          <a:p>
            <a:pPr lvl="4"/>
            <a:r>
              <a:rPr lang="en-GB" noProof="0"/>
              <a:t>Quinto nivel</a:t>
            </a:r>
          </a:p>
        </p:txBody>
      </p:sp>
      <p:sp>
        <p:nvSpPr>
          <p:cNvPr id="4102" name="Rectangle 6"/>
          <p:cNvSpPr>
            <a:spLocks noGrp="1" noChangeArrowheads="1"/>
          </p:cNvSpPr>
          <p:nvPr>
            <p:ph type="ftr" sz="quarter" idx="4"/>
          </p:nvPr>
        </p:nvSpPr>
        <p:spPr bwMode="auto">
          <a:xfrm>
            <a:off x="1" y="9722883"/>
            <a:ext cx="3076575"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GB"/>
          </a:p>
        </p:txBody>
      </p:sp>
      <p:sp>
        <p:nvSpPr>
          <p:cNvPr id="4103" name="Rectangle 7"/>
          <p:cNvSpPr>
            <a:spLocks noGrp="1" noChangeArrowheads="1"/>
          </p:cNvSpPr>
          <p:nvPr>
            <p:ph type="sldNum" sz="quarter" idx="5"/>
          </p:nvPr>
        </p:nvSpPr>
        <p:spPr bwMode="auto">
          <a:xfrm>
            <a:off x="4022726" y="9722883"/>
            <a:ext cx="3076575"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E11E2C55-73A3-48D8-96AC-8D1382630321}" type="slidenum">
              <a:rPr lang="en-GB"/>
              <a:pPr>
                <a:defRPr/>
              </a:pPr>
              <a:t>‹Nº›</a:t>
            </a:fld>
            <a:endParaRPr lang="en-GB"/>
          </a:p>
        </p:txBody>
      </p:sp>
    </p:spTree>
    <p:extLst>
      <p:ext uri="{BB962C8B-B14F-4D97-AF65-F5344CB8AC3E}">
        <p14:creationId xmlns:p14="http://schemas.microsoft.com/office/powerpoint/2010/main" val="7781653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F1B4891-252A-456A-A0B3-A999D185FD20}" type="slidenum">
              <a:rPr lang="en-GB" smtClean="0"/>
              <a:pPr/>
              <a:t>6</a:t>
            </a:fld>
            <a:endParaRPr lang="en-GB"/>
          </a:p>
        </p:txBody>
      </p:sp>
      <p:sp>
        <p:nvSpPr>
          <p:cNvPr id="33795" name="Rectangle 2"/>
          <p:cNvSpPr>
            <a:spLocks noGrp="1" noRot="1" noChangeAspect="1" noChangeArrowheads="1" noTextEdit="1"/>
          </p:cNvSpPr>
          <p:nvPr>
            <p:ph type="sldImg"/>
          </p:nvPr>
        </p:nvSpPr>
        <p:spPr>
          <a:xfrm>
            <a:off x="1001713" y="774700"/>
            <a:ext cx="5099050" cy="3825875"/>
          </a:xfrm>
          <a:ln w="12700" cap="flat">
            <a:solidFill>
              <a:schemeClr val="tx1"/>
            </a:solidFill>
          </a:ln>
        </p:spPr>
      </p:sp>
      <p:sp>
        <p:nvSpPr>
          <p:cNvPr id="33796" name="Rectangle 3"/>
          <p:cNvSpPr>
            <a:spLocks noGrp="1" noChangeArrowheads="1"/>
          </p:cNvSpPr>
          <p:nvPr>
            <p:ph type="body" idx="1"/>
          </p:nvPr>
        </p:nvSpPr>
        <p:spPr>
          <a:xfrm>
            <a:off x="946151" y="4863030"/>
            <a:ext cx="5205413" cy="4603987"/>
          </a:xfrm>
          <a:noFill/>
          <a:ln/>
        </p:spPr>
        <p:txBody>
          <a:bodyPr lIns="96984" tIns="48493" rIns="96984" bIns="48493"/>
          <a:lstStyle/>
          <a:p>
            <a:pPr eaLnBrk="1" hangingPunct="1">
              <a:spcBef>
                <a:spcPct val="0"/>
              </a:spcBef>
            </a:pPr>
            <a:endParaRPr lang="es-ES"/>
          </a:p>
        </p:txBody>
      </p:sp>
    </p:spTree>
    <p:extLst>
      <p:ext uri="{BB962C8B-B14F-4D97-AF65-F5344CB8AC3E}">
        <p14:creationId xmlns:p14="http://schemas.microsoft.com/office/powerpoint/2010/main" val="69368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67A475-728E-414C-9310-FD4578B8E37F}" type="slidenum">
              <a:rPr lang="en-GB" smtClean="0"/>
              <a:pPr/>
              <a:t>35</a:t>
            </a:fld>
            <a:endParaRPr lang="en-GB"/>
          </a:p>
        </p:txBody>
      </p:sp>
      <p:sp>
        <p:nvSpPr>
          <p:cNvPr id="34819" name="Rectangle 2"/>
          <p:cNvSpPr>
            <a:spLocks noGrp="1" noRot="1" noChangeAspect="1" noChangeArrowheads="1" noTextEdit="1"/>
          </p:cNvSpPr>
          <p:nvPr>
            <p:ph type="sldImg"/>
          </p:nvPr>
        </p:nvSpPr>
        <p:spPr>
          <a:xfrm>
            <a:off x="1001713" y="774700"/>
            <a:ext cx="5099050" cy="3825875"/>
          </a:xfrm>
          <a:ln w="12700" cap="flat">
            <a:solidFill>
              <a:schemeClr val="tx1"/>
            </a:solidFill>
          </a:ln>
        </p:spPr>
      </p:sp>
      <p:sp>
        <p:nvSpPr>
          <p:cNvPr id="34820" name="Rectangle 3"/>
          <p:cNvSpPr>
            <a:spLocks noGrp="1" noChangeArrowheads="1"/>
          </p:cNvSpPr>
          <p:nvPr>
            <p:ph type="body" idx="1"/>
          </p:nvPr>
        </p:nvSpPr>
        <p:spPr>
          <a:xfrm>
            <a:off x="946151" y="4863030"/>
            <a:ext cx="5205413" cy="4603987"/>
          </a:xfrm>
          <a:noFill/>
          <a:ln/>
        </p:spPr>
        <p:txBody>
          <a:bodyPr lIns="96984" tIns="48493" rIns="96984" bIns="48493"/>
          <a:lstStyle/>
          <a:p>
            <a:pPr eaLnBrk="1" hangingPunct="1">
              <a:spcBef>
                <a:spcPct val="0"/>
              </a:spcBef>
            </a:pPr>
            <a:endParaRPr lang="es-ES"/>
          </a:p>
        </p:txBody>
      </p:sp>
    </p:spTree>
    <p:extLst>
      <p:ext uri="{BB962C8B-B14F-4D97-AF65-F5344CB8AC3E}">
        <p14:creationId xmlns:p14="http://schemas.microsoft.com/office/powerpoint/2010/main" val="258944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aphicFrame>
        <p:nvGraphicFramePr>
          <p:cNvPr id="4" name="Object 7"/>
          <p:cNvGraphicFramePr>
            <a:graphicFrameLocks/>
          </p:cNvGraphicFramePr>
          <p:nvPr/>
        </p:nvGraphicFramePr>
        <p:xfrm>
          <a:off x="457200" y="1625600"/>
          <a:ext cx="3886200" cy="4394200"/>
        </p:xfrm>
        <a:graphic>
          <a:graphicData uri="http://schemas.openxmlformats.org/presentationml/2006/ole">
            <mc:AlternateContent xmlns:mc="http://schemas.openxmlformats.org/markup-compatibility/2006">
              <mc:Choice xmlns:v="urn:schemas-microsoft-com:vml" Requires="v">
                <p:oleObj spid="_x0000_s48245" name="Imagen de mapa de bits" r:id="rId3" imgW="3950511" imgH="3798654" progId="PBrush">
                  <p:embed/>
                </p:oleObj>
              </mc:Choice>
              <mc:Fallback>
                <p:oleObj name="Imagen de mapa de bits" r:id="rId3" imgW="3950511" imgH="3798654" progId="PBrush">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l="14999"/>
                      <a:stretch>
                        <a:fillRect/>
                      </a:stretch>
                    </p:blipFill>
                    <p:spPr bwMode="auto">
                      <a:xfrm>
                        <a:off x="457200" y="1625600"/>
                        <a:ext cx="38862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8"/>
          <p:cNvSpPr>
            <a:spLocks noChangeArrowheads="1"/>
          </p:cNvSpPr>
          <p:nvPr userDrawn="1"/>
        </p:nvSpPr>
        <p:spPr bwMode="auto">
          <a:xfrm>
            <a:off x="0" y="0"/>
            <a:ext cx="838200" cy="6858000"/>
          </a:xfrm>
          <a:prstGeom prst="rect">
            <a:avLst/>
          </a:prstGeom>
          <a:solidFill>
            <a:srgbClr val="FFCC00"/>
          </a:solidFill>
          <a:ln w="9525">
            <a:noFill/>
            <a:miter lim="800000"/>
            <a:headEnd/>
            <a:tailEnd/>
          </a:ln>
          <a:effectLst/>
        </p:spPr>
        <p:txBody>
          <a:bodyPr wrap="none" anchor="ctr"/>
          <a:lstStyle/>
          <a:p>
            <a:pPr>
              <a:defRPr/>
            </a:pPr>
            <a:endParaRPr lang="es-ES"/>
          </a:p>
        </p:txBody>
      </p:sp>
      <p:sp>
        <p:nvSpPr>
          <p:cNvPr id="6" name="WordArt 9"/>
          <p:cNvSpPr>
            <a:spLocks noChangeArrowheads="1" noChangeShapeType="1" noTextEdit="1"/>
          </p:cNvSpPr>
          <p:nvPr userDrawn="1"/>
        </p:nvSpPr>
        <p:spPr bwMode="auto">
          <a:xfrm rot="16200000">
            <a:off x="-2624931" y="3234531"/>
            <a:ext cx="6172200" cy="465138"/>
          </a:xfrm>
          <a:prstGeom prst="rect">
            <a:avLst/>
          </a:prstGeom>
        </p:spPr>
        <p:txBody>
          <a:bodyPr wrap="none" fromWordArt="1">
            <a:prstTxWarp prst="textPlain">
              <a:avLst>
                <a:gd name="adj" fmla="val 50000"/>
              </a:avLst>
            </a:prstTxWarp>
          </a:bodyPr>
          <a:lstStyle/>
          <a:p>
            <a:pPr algn="ctr"/>
            <a:r>
              <a:rPr lang="es-ES" sz="3600" b="1" kern="10">
                <a:ln w="9525">
                  <a:noFill/>
                  <a:round/>
                  <a:headEnd/>
                  <a:tailEnd/>
                </a:ln>
                <a:solidFill>
                  <a:srgbClr val="FFDC45"/>
                </a:solidFill>
                <a:latin typeface="Arial Black"/>
              </a:rPr>
              <a:t>FINF</a:t>
            </a:r>
          </a:p>
        </p:txBody>
      </p:sp>
      <p:sp>
        <p:nvSpPr>
          <p:cNvPr id="2058" name="Rectangle 10"/>
          <p:cNvSpPr>
            <a:spLocks noGrp="1" noChangeArrowheads="1"/>
          </p:cNvSpPr>
          <p:nvPr>
            <p:ph type="ctrTitle" sz="quarter"/>
          </p:nvPr>
        </p:nvSpPr>
        <p:spPr bwMode="auto">
          <a:xfrm>
            <a:off x="1143000" y="1219200"/>
            <a:ext cx="7772400" cy="1143000"/>
          </a:xfrm>
          <a:noFill/>
        </p:spPr>
        <p:txBody>
          <a:bodyPr wrap="square" lIns="92075" tIns="46038" rIns="92075" bIns="46038"/>
          <a:lstStyle>
            <a:lvl1pPr>
              <a:defRPr sz="5400">
                <a:solidFill>
                  <a:schemeClr val="tx1"/>
                </a:solidFill>
                <a:latin typeface="Tahoma" pitchFamily="34" charset="0"/>
              </a:defRPr>
            </a:lvl1pPr>
          </a:lstStyle>
          <a:p>
            <a:r>
              <a:rPr lang="es-ES_tradnl"/>
              <a:t>Haga clic para modificar el estilo de título patrón</a:t>
            </a:r>
          </a:p>
        </p:txBody>
      </p:sp>
      <p:sp>
        <p:nvSpPr>
          <p:cNvPr id="2059" name="Rectangle 11"/>
          <p:cNvSpPr>
            <a:spLocks noGrp="1" noChangeArrowheads="1"/>
          </p:cNvSpPr>
          <p:nvPr>
            <p:ph type="subTitle" sz="quarter" idx="1"/>
          </p:nvPr>
        </p:nvSpPr>
        <p:spPr>
          <a:xfrm>
            <a:off x="1908175" y="3141663"/>
            <a:ext cx="6400800" cy="1752600"/>
          </a:xfrm>
        </p:spPr>
        <p:txBody>
          <a:bodyPr/>
          <a:lstStyle>
            <a:lvl1pPr marL="0" indent="0" algn="ctr">
              <a:buFontTx/>
              <a:buNone/>
              <a:defRPr sz="4000">
                <a:solidFill>
                  <a:srgbClr val="BA5D00"/>
                </a:solidFill>
                <a:latin typeface="Tahoma" pitchFamily="34" charset="0"/>
              </a:defRPr>
            </a:lvl1pPr>
          </a:lstStyle>
          <a:p>
            <a:r>
              <a:rPr lang="es-ES_tradnl"/>
              <a:t> Haga clic para modificar el estilo de subtítulo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86600" y="123825"/>
            <a:ext cx="2057400" cy="64389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914400" y="123825"/>
            <a:ext cx="6019800" cy="64389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1600" y="123825"/>
            <a:ext cx="7543800" cy="8001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914400" y="1076325"/>
            <a:ext cx="40386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105400" y="1076325"/>
            <a:ext cx="40386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n-U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02866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alphaModFix amt="9000"/>
            <a:lum/>
          </a:blip>
          <a:srcRect/>
          <a:stretch>
            <a:fillRect l="-2000" t="2000" r="49000" b="7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n-U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cxnSp>
        <p:nvCxnSpPr>
          <p:cNvPr id="8" name="7 Conector recto"/>
          <p:cNvCxnSpPr/>
          <p:nvPr userDrawn="1"/>
        </p:nvCxnSpPr>
        <p:spPr>
          <a:xfrm>
            <a:off x="467544" y="1124744"/>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9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n-U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4154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n-U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87167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n-US">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15203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n-US">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8142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n-US">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12843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n-U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43035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n-U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70805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n-U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294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ECF87955-4D6B-461C-9565-0B7DDFA0886B}" type="datetimeFigureOut">
              <a:rPr lang="en-US" smtClean="0">
                <a:solidFill>
                  <a:prstClr val="black">
                    <a:tint val="75000"/>
                  </a:prstClr>
                </a:solidFill>
              </a:rPr>
              <a:pPr/>
              <a:t>2/12/2020</a:t>
            </a:fld>
            <a:endParaRPr lang="en-U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n-U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D621EC2-AB90-475E-B8DF-B56162F1A56A}"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96415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914400" y="1076325"/>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105400" y="1076325"/>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
          <p:cNvGraphicFramePr>
            <a:graphicFrameLocks/>
          </p:cNvGraphicFramePr>
          <p:nvPr/>
        </p:nvGraphicFramePr>
        <p:xfrm>
          <a:off x="381000" y="1685925"/>
          <a:ext cx="3886200" cy="4394200"/>
        </p:xfrm>
        <a:graphic>
          <a:graphicData uri="http://schemas.openxmlformats.org/presentationml/2006/ole">
            <mc:AlternateContent xmlns:mc="http://schemas.openxmlformats.org/markup-compatibility/2006">
              <mc:Choice xmlns:v="urn:schemas-microsoft-com:vml" Requires="v">
                <p:oleObj spid="_x0000_s1141" name="Imagen de mapa de bits" r:id="rId15" imgW="3950511" imgH="3798654" progId="PBrush">
                  <p:embed/>
                </p:oleObj>
              </mc:Choice>
              <mc:Fallback>
                <p:oleObj name="Imagen de mapa de bits" r:id="rId15" imgW="3950511" imgH="3798654" progId="PBrush">
                  <p:embed/>
                  <p:pic>
                    <p:nvPicPr>
                      <p:cNvPr id="0" name="Object 7"/>
                      <p:cNvPicPr>
                        <a:picLocks noChangeArrowheads="1"/>
                      </p:cNvPicPr>
                      <p:nvPr/>
                    </p:nvPicPr>
                    <p:blipFill>
                      <a:blip r:embed="rId16">
                        <a:lum bright="30000" contrast="-18000"/>
                        <a:extLst>
                          <a:ext uri="{28A0092B-C50C-407E-A947-70E740481C1C}">
                            <a14:useLocalDpi xmlns:a14="http://schemas.microsoft.com/office/drawing/2010/main" val="0"/>
                          </a:ext>
                        </a:extLst>
                      </a:blip>
                      <a:srcRect l="14999"/>
                      <a:stretch>
                        <a:fillRect/>
                      </a:stretch>
                    </p:blipFill>
                    <p:spPr bwMode="auto">
                      <a:xfrm>
                        <a:off x="381000" y="1685925"/>
                        <a:ext cx="3886200" cy="43942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8"/>
          <p:cNvSpPr>
            <a:spLocks noGrp="1" noChangeArrowheads="1"/>
          </p:cNvSpPr>
          <p:nvPr>
            <p:ph type="title"/>
          </p:nvPr>
        </p:nvSpPr>
        <p:spPr bwMode="ltGray">
          <a:xfrm>
            <a:off x="1371600" y="123825"/>
            <a:ext cx="7543800" cy="800100"/>
          </a:xfrm>
          <a:prstGeom prst="rect">
            <a:avLst/>
          </a:prstGeom>
          <a:solidFill>
            <a:srgbClr val="CC9900"/>
          </a:solidFill>
          <a:ln w="9525">
            <a:noFill/>
            <a:miter lim="800000"/>
            <a:headEnd/>
            <a:tailEnd/>
          </a:ln>
        </p:spPr>
        <p:txBody>
          <a:bodyPr vert="horz" wrap="none" lIns="91440" tIns="45720" rIns="91440" bIns="45720" numCol="1" anchor="ctr" anchorCtr="0" compatLnSpc="1">
            <a:prstTxWarp prst="textNoShape">
              <a:avLst/>
            </a:prstTxWarp>
          </a:bodyPr>
          <a:lstStyle/>
          <a:p>
            <a:pPr lvl="0"/>
            <a:r>
              <a:rPr lang="es-ES_tradnl"/>
              <a:t>Haga clic para modificar el estilo de título patrón</a:t>
            </a:r>
          </a:p>
        </p:txBody>
      </p:sp>
      <p:sp>
        <p:nvSpPr>
          <p:cNvPr id="1029" name="Rectangle 9"/>
          <p:cNvSpPr>
            <a:spLocks noGrp="1" noChangeArrowheads="1"/>
          </p:cNvSpPr>
          <p:nvPr>
            <p:ph type="body" idx="1"/>
          </p:nvPr>
        </p:nvSpPr>
        <p:spPr bwMode="auto">
          <a:xfrm>
            <a:off x="914400" y="1076325"/>
            <a:ext cx="8229600" cy="5486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ES_tradnl"/>
              <a:t>Haga clic para modificar el estilo de texto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034" name="Rectangle 10"/>
          <p:cNvSpPr>
            <a:spLocks noChangeArrowheads="1"/>
          </p:cNvSpPr>
          <p:nvPr userDrawn="1"/>
        </p:nvSpPr>
        <p:spPr bwMode="auto">
          <a:xfrm>
            <a:off x="0" y="9525"/>
            <a:ext cx="838200" cy="6858000"/>
          </a:xfrm>
          <a:prstGeom prst="rect">
            <a:avLst/>
          </a:prstGeom>
          <a:solidFill>
            <a:srgbClr val="FFCC00"/>
          </a:solidFill>
          <a:ln w="9525">
            <a:noFill/>
            <a:miter lim="800000"/>
            <a:headEnd/>
            <a:tailEnd/>
          </a:ln>
          <a:effectLst/>
        </p:spPr>
        <p:txBody>
          <a:bodyPr wrap="none" anchor="ctr"/>
          <a:lstStyle/>
          <a:p>
            <a:pPr>
              <a:defRPr/>
            </a:pPr>
            <a:endParaRPr lang="es-ES"/>
          </a:p>
        </p:txBody>
      </p:sp>
      <p:sp>
        <p:nvSpPr>
          <p:cNvPr id="1031" name="WordArt 11"/>
          <p:cNvSpPr>
            <a:spLocks noChangeArrowheads="1" noChangeShapeType="1" noTextEdit="1"/>
          </p:cNvSpPr>
          <p:nvPr userDrawn="1"/>
        </p:nvSpPr>
        <p:spPr bwMode="auto">
          <a:xfrm rot="-5400000">
            <a:off x="-2628900" y="3171825"/>
            <a:ext cx="6172200" cy="609600"/>
          </a:xfrm>
          <a:prstGeom prst="rect">
            <a:avLst/>
          </a:prstGeom>
        </p:spPr>
        <p:txBody>
          <a:bodyPr wrap="none" fromWordArt="1">
            <a:prstTxWarp prst="textPlain">
              <a:avLst>
                <a:gd name="adj" fmla="val 50000"/>
              </a:avLst>
            </a:prstTxWarp>
          </a:bodyPr>
          <a:lstStyle/>
          <a:p>
            <a:pPr algn="ctr"/>
            <a:r>
              <a:rPr lang="es-ES" sz="3600" kern="10">
                <a:ln w="9525">
                  <a:noFill/>
                  <a:round/>
                  <a:headEnd/>
                  <a:tailEnd/>
                </a:ln>
                <a:solidFill>
                  <a:srgbClr val="FFDC45"/>
                </a:solidFill>
                <a:latin typeface="Arial Black"/>
              </a:rPr>
              <a:t>FINF</a:t>
            </a:r>
          </a:p>
        </p:txBody>
      </p:sp>
      <p:sp>
        <p:nvSpPr>
          <p:cNvPr id="1036" name="Freeform 12"/>
          <p:cNvSpPr>
            <a:spLocks/>
          </p:cNvSpPr>
          <p:nvPr userDrawn="1"/>
        </p:nvSpPr>
        <p:spPr bwMode="white">
          <a:xfrm>
            <a:off x="1109663" y="6384925"/>
            <a:ext cx="261937" cy="355600"/>
          </a:xfrm>
          <a:custGeom>
            <a:avLst/>
            <a:gdLst/>
            <a:ahLst/>
            <a:cxnLst>
              <a:cxn ang="0">
                <a:pos x="0" y="336"/>
              </a:cxn>
              <a:cxn ang="0">
                <a:pos x="624" y="0"/>
              </a:cxn>
              <a:cxn ang="0">
                <a:pos x="624" y="624"/>
              </a:cxn>
              <a:cxn ang="0">
                <a:pos x="0" y="336"/>
              </a:cxn>
            </a:cxnLst>
            <a:rect l="0" t="0" r="r" b="b"/>
            <a:pathLst>
              <a:path w="624" h="624">
                <a:moveTo>
                  <a:pt x="0" y="336"/>
                </a:moveTo>
                <a:lnTo>
                  <a:pt x="624" y="0"/>
                </a:lnTo>
                <a:lnTo>
                  <a:pt x="624" y="624"/>
                </a:lnTo>
                <a:lnTo>
                  <a:pt x="0" y="336"/>
                </a:lnTo>
                <a:close/>
              </a:path>
            </a:pathLst>
          </a:custGeom>
          <a:solidFill>
            <a:srgbClr val="FFFFFF"/>
          </a:solidFill>
          <a:ln w="9525" cap="flat" cmpd="sng">
            <a:noFill/>
            <a:prstDash val="solid"/>
            <a:round/>
            <a:headEnd/>
            <a:tailEnd/>
          </a:ln>
          <a:effectLst/>
        </p:spPr>
        <p:txBody>
          <a:bodyPr wrap="none" anchor="ctr"/>
          <a:lstStyle/>
          <a:p>
            <a:pPr>
              <a:defRPr/>
            </a:pPr>
            <a:endParaRPr lang="es-ES"/>
          </a:p>
        </p:txBody>
      </p:sp>
      <p:grpSp>
        <p:nvGrpSpPr>
          <p:cNvPr id="1033" name="Group 13"/>
          <p:cNvGrpSpPr>
            <a:grpSpLocks/>
          </p:cNvGrpSpPr>
          <p:nvPr userDrawn="1"/>
        </p:nvGrpSpPr>
        <p:grpSpPr bwMode="auto">
          <a:xfrm>
            <a:off x="609600" y="0"/>
            <a:ext cx="762000" cy="1047750"/>
            <a:chOff x="384" y="72"/>
            <a:chExt cx="480" cy="627"/>
          </a:xfrm>
        </p:grpSpPr>
        <p:sp>
          <p:nvSpPr>
            <p:cNvPr id="1038" name="Freeform 14"/>
            <p:cNvSpPr>
              <a:spLocks/>
            </p:cNvSpPr>
            <p:nvPr/>
          </p:nvSpPr>
          <p:spPr bwMode="white">
            <a:xfrm>
              <a:off x="384" y="72"/>
              <a:ext cx="480" cy="627"/>
            </a:xfrm>
            <a:custGeom>
              <a:avLst/>
              <a:gdLst/>
              <a:ahLst/>
              <a:cxnLst>
                <a:cxn ang="0">
                  <a:pos x="0" y="336"/>
                </a:cxn>
                <a:cxn ang="0">
                  <a:pos x="624" y="0"/>
                </a:cxn>
                <a:cxn ang="0">
                  <a:pos x="624" y="624"/>
                </a:cxn>
                <a:cxn ang="0">
                  <a:pos x="0" y="336"/>
                </a:cxn>
              </a:cxnLst>
              <a:rect l="0" t="0" r="r" b="b"/>
              <a:pathLst>
                <a:path w="624" h="624">
                  <a:moveTo>
                    <a:pt x="0" y="336"/>
                  </a:moveTo>
                  <a:lnTo>
                    <a:pt x="624" y="0"/>
                  </a:lnTo>
                  <a:lnTo>
                    <a:pt x="624" y="624"/>
                  </a:lnTo>
                  <a:lnTo>
                    <a:pt x="0" y="336"/>
                  </a:lnTo>
                  <a:close/>
                </a:path>
              </a:pathLst>
            </a:custGeom>
            <a:solidFill>
              <a:srgbClr val="FFFFFF"/>
            </a:solidFill>
            <a:ln w="9525" cap="flat" cmpd="sng">
              <a:noFill/>
              <a:prstDash val="solid"/>
              <a:round/>
              <a:headEnd/>
              <a:tailEnd/>
            </a:ln>
            <a:effectLst/>
          </p:spPr>
          <p:txBody>
            <a:bodyPr anchor="ctr"/>
            <a:lstStyle/>
            <a:p>
              <a:pPr>
                <a:defRPr/>
              </a:pPr>
              <a:endParaRPr lang="es-ES"/>
            </a:p>
          </p:txBody>
        </p:sp>
        <p:sp>
          <p:nvSpPr>
            <p:cNvPr id="1039" name="Freeform 15"/>
            <p:cNvSpPr>
              <a:spLocks/>
            </p:cNvSpPr>
            <p:nvPr/>
          </p:nvSpPr>
          <p:spPr bwMode="ltGray">
            <a:xfrm>
              <a:off x="480" y="144"/>
              <a:ext cx="384" cy="480"/>
            </a:xfrm>
            <a:custGeom>
              <a:avLst/>
              <a:gdLst/>
              <a:ahLst/>
              <a:cxnLst>
                <a:cxn ang="0">
                  <a:pos x="0" y="336"/>
                </a:cxn>
                <a:cxn ang="0">
                  <a:pos x="624" y="0"/>
                </a:cxn>
                <a:cxn ang="0">
                  <a:pos x="624" y="624"/>
                </a:cxn>
                <a:cxn ang="0">
                  <a:pos x="0" y="336"/>
                </a:cxn>
              </a:cxnLst>
              <a:rect l="0" t="0" r="r" b="b"/>
              <a:pathLst>
                <a:path w="624" h="624">
                  <a:moveTo>
                    <a:pt x="0" y="336"/>
                  </a:moveTo>
                  <a:lnTo>
                    <a:pt x="624" y="0"/>
                  </a:lnTo>
                  <a:lnTo>
                    <a:pt x="624" y="624"/>
                  </a:lnTo>
                  <a:lnTo>
                    <a:pt x="0" y="336"/>
                  </a:lnTo>
                  <a:close/>
                </a:path>
              </a:pathLst>
            </a:custGeom>
            <a:solidFill>
              <a:srgbClr val="CC9900"/>
            </a:solidFill>
            <a:ln w="9525" cap="flat" cmpd="sng">
              <a:noFill/>
              <a:prstDash val="solid"/>
              <a:round/>
              <a:headEnd/>
              <a:tailEnd/>
            </a:ln>
            <a:effectLst/>
          </p:spPr>
          <p:txBody>
            <a:bodyPr wrap="none" anchor="ctr"/>
            <a:lstStyle/>
            <a:p>
              <a:pPr>
                <a:defRPr/>
              </a:pPr>
              <a:endParaRPr lang="es-ES"/>
            </a:p>
          </p:txBody>
        </p:sp>
      </p:grpSp>
      <p:sp>
        <p:nvSpPr>
          <p:cNvPr id="1040" name="Text Box 16"/>
          <p:cNvSpPr txBox="1">
            <a:spLocks noChangeArrowheads="1"/>
          </p:cNvSpPr>
          <p:nvPr userDrawn="1"/>
        </p:nvSpPr>
        <p:spPr bwMode="auto">
          <a:xfrm>
            <a:off x="8305800" y="6461125"/>
            <a:ext cx="838200" cy="396875"/>
          </a:xfrm>
          <a:prstGeom prst="rect">
            <a:avLst/>
          </a:prstGeom>
          <a:noFill/>
          <a:ln w="9525">
            <a:noFill/>
            <a:miter lim="800000"/>
            <a:headEnd/>
            <a:tailEnd/>
          </a:ln>
          <a:effectLst/>
        </p:spPr>
        <p:txBody>
          <a:bodyPr>
            <a:spAutoFit/>
          </a:bodyPr>
          <a:lstStyle/>
          <a:p>
            <a:pPr algn="r">
              <a:spcBef>
                <a:spcPct val="50000"/>
              </a:spcBef>
              <a:defRPr/>
            </a:pPr>
            <a:fld id="{94EC2C70-02E0-4EBA-9B62-F3EA8A7BC675}" type="slidenum">
              <a:rPr lang="es-ES" sz="2000">
                <a:solidFill>
                  <a:srgbClr val="582C00"/>
                </a:solidFill>
                <a:latin typeface="Arial Narrow" pitchFamily="34" charset="0"/>
              </a:rPr>
              <a:pPr algn="r">
                <a:spcBef>
                  <a:spcPct val="50000"/>
                </a:spcBef>
                <a:defRPr/>
              </a:pPr>
              <a:t>‹Nº›</a:t>
            </a:fld>
            <a:endParaRPr lang="en-GB" sz="2000">
              <a:solidFill>
                <a:srgbClr val="582C00"/>
              </a:solidFill>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ctr" rtl="0" eaLnBrk="0" fontAlgn="base" hangingPunct="0">
        <a:spcBef>
          <a:spcPct val="0"/>
        </a:spcBef>
        <a:spcAft>
          <a:spcPct val="0"/>
        </a:spcAft>
        <a:defRPr sz="3200" b="1" i="1">
          <a:solidFill>
            <a:srgbClr val="FFFF99"/>
          </a:solidFill>
          <a:latin typeface="+mj-lt"/>
          <a:ea typeface="+mj-ea"/>
          <a:cs typeface="+mj-cs"/>
        </a:defRPr>
      </a:lvl1pPr>
      <a:lvl2pPr algn="ctr" rtl="0" eaLnBrk="0" fontAlgn="base" hangingPunct="0">
        <a:spcBef>
          <a:spcPct val="0"/>
        </a:spcBef>
        <a:spcAft>
          <a:spcPct val="0"/>
        </a:spcAft>
        <a:defRPr sz="3200" b="1" i="1">
          <a:solidFill>
            <a:srgbClr val="FFFF99"/>
          </a:solidFill>
          <a:latin typeface="Arial" charset="0"/>
        </a:defRPr>
      </a:lvl2pPr>
      <a:lvl3pPr algn="ctr" rtl="0" eaLnBrk="0" fontAlgn="base" hangingPunct="0">
        <a:spcBef>
          <a:spcPct val="0"/>
        </a:spcBef>
        <a:spcAft>
          <a:spcPct val="0"/>
        </a:spcAft>
        <a:defRPr sz="3200" b="1" i="1">
          <a:solidFill>
            <a:srgbClr val="FFFF99"/>
          </a:solidFill>
          <a:latin typeface="Arial" charset="0"/>
        </a:defRPr>
      </a:lvl3pPr>
      <a:lvl4pPr algn="ctr" rtl="0" eaLnBrk="0" fontAlgn="base" hangingPunct="0">
        <a:spcBef>
          <a:spcPct val="0"/>
        </a:spcBef>
        <a:spcAft>
          <a:spcPct val="0"/>
        </a:spcAft>
        <a:defRPr sz="3200" b="1" i="1">
          <a:solidFill>
            <a:srgbClr val="FFFF99"/>
          </a:solidFill>
          <a:latin typeface="Arial" charset="0"/>
        </a:defRPr>
      </a:lvl4pPr>
      <a:lvl5pPr algn="ctr" rtl="0" eaLnBrk="0" fontAlgn="base" hangingPunct="0">
        <a:spcBef>
          <a:spcPct val="0"/>
        </a:spcBef>
        <a:spcAft>
          <a:spcPct val="0"/>
        </a:spcAft>
        <a:defRPr sz="3200" b="1" i="1">
          <a:solidFill>
            <a:srgbClr val="FFFF99"/>
          </a:solidFill>
          <a:latin typeface="Arial" charset="0"/>
        </a:defRPr>
      </a:lvl5pPr>
      <a:lvl6pPr marL="457200" algn="ctr" rtl="0" fontAlgn="base">
        <a:spcBef>
          <a:spcPct val="0"/>
        </a:spcBef>
        <a:spcAft>
          <a:spcPct val="0"/>
        </a:spcAft>
        <a:defRPr sz="3200" b="1" i="1">
          <a:solidFill>
            <a:srgbClr val="FFFF99"/>
          </a:solidFill>
          <a:latin typeface="Arial" charset="0"/>
        </a:defRPr>
      </a:lvl6pPr>
      <a:lvl7pPr marL="914400" algn="ctr" rtl="0" fontAlgn="base">
        <a:spcBef>
          <a:spcPct val="0"/>
        </a:spcBef>
        <a:spcAft>
          <a:spcPct val="0"/>
        </a:spcAft>
        <a:defRPr sz="3200" b="1" i="1">
          <a:solidFill>
            <a:srgbClr val="FFFF99"/>
          </a:solidFill>
          <a:latin typeface="Arial" charset="0"/>
        </a:defRPr>
      </a:lvl7pPr>
      <a:lvl8pPr marL="1371600" algn="ctr" rtl="0" fontAlgn="base">
        <a:spcBef>
          <a:spcPct val="0"/>
        </a:spcBef>
        <a:spcAft>
          <a:spcPct val="0"/>
        </a:spcAft>
        <a:defRPr sz="3200" b="1" i="1">
          <a:solidFill>
            <a:srgbClr val="FFFF99"/>
          </a:solidFill>
          <a:latin typeface="Arial" charset="0"/>
        </a:defRPr>
      </a:lvl8pPr>
      <a:lvl9pPr marL="1828800" algn="ctr" rtl="0" fontAlgn="base">
        <a:spcBef>
          <a:spcPct val="0"/>
        </a:spcBef>
        <a:spcAft>
          <a:spcPct val="0"/>
        </a:spcAft>
        <a:defRPr sz="3200" b="1" i="1">
          <a:solidFill>
            <a:srgbClr val="FFFF99"/>
          </a:solidFill>
          <a:latin typeface="Arial" charset="0"/>
        </a:defRPr>
      </a:lvl9pPr>
    </p:titleStyle>
    <p:bodyStyle>
      <a:lvl1pPr marL="342900" indent="-342900" algn="l" rtl="0" eaLnBrk="0" fontAlgn="base" hangingPunct="0">
        <a:spcBef>
          <a:spcPct val="20000"/>
        </a:spcBef>
        <a:spcAft>
          <a:spcPct val="0"/>
        </a:spcAft>
        <a:buSzPct val="70000"/>
        <a:buBlip>
          <a:blip r:embed="rId17"/>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18"/>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19"/>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CF87955-4D6B-461C-9565-0B7DDFA0886B}" type="datetimeFigureOut">
              <a:rPr lang="en-US" smtClean="0">
                <a:solidFill>
                  <a:prstClr val="black">
                    <a:tint val="75000"/>
                  </a:prstClr>
                </a:solidFill>
                <a:latin typeface="Calibri"/>
              </a:rPr>
              <a:pPr fontAlgn="auto">
                <a:spcBef>
                  <a:spcPts val="0"/>
                </a:spcBef>
                <a:spcAft>
                  <a:spcPts val="0"/>
                </a:spcAft>
              </a:pPr>
              <a:t>2/12/2020</a:t>
            </a:fld>
            <a:endParaRPr lang="en-US">
              <a:solidFill>
                <a:prstClr val="black">
                  <a:tint val="75000"/>
                </a:prstClr>
              </a:solidFill>
              <a:latin typeface="Calibri"/>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D621EC2-AB90-475E-B8DF-B56162F1A56A}" type="slidenum">
              <a:rPr lang="en-US" smtClean="0">
                <a:solidFill>
                  <a:prstClr val="black">
                    <a:tint val="75000"/>
                  </a:prstClr>
                </a:solidFill>
                <a:latin typeface="Calibri"/>
              </a:rPr>
              <a:pPr fontAlgn="auto">
                <a:spcBef>
                  <a:spcPts val="0"/>
                </a:spcBef>
                <a:spcAft>
                  <a:spcPts val="0"/>
                </a:spcAft>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135053266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Review</a:t>
            </a:r>
            <a:endParaRPr lang="es-ES"/>
          </a:p>
        </p:txBody>
      </p:sp>
      <p:sp>
        <p:nvSpPr>
          <p:cNvPr id="4099" name="Rectangle 3"/>
          <p:cNvSpPr>
            <a:spLocks noGrp="1" noChangeArrowheads="1"/>
          </p:cNvSpPr>
          <p:nvPr>
            <p:ph type="body" idx="1"/>
          </p:nvPr>
        </p:nvSpPr>
        <p:spPr>
          <a:xfrm>
            <a:off x="914400" y="1076325"/>
            <a:ext cx="8001000" cy="5486400"/>
          </a:xfrm>
        </p:spPr>
        <p:txBody>
          <a:bodyPr/>
          <a:lstStyle/>
          <a:p>
            <a:pPr algn="just" eaLnBrk="1" hangingPunct="1"/>
            <a:endParaRPr lang="es-ES_tradnl" sz="3600" dirty="0"/>
          </a:p>
          <a:p>
            <a:pPr eaLnBrk="1" hangingPunct="1">
              <a:buFontTx/>
              <a:buNone/>
            </a:pPr>
            <a:endParaRPr lang="es-ES" dirty="0"/>
          </a:p>
        </p:txBody>
      </p:sp>
      <p:sp>
        <p:nvSpPr>
          <p:cNvPr id="5" name="Rectangle 3"/>
          <p:cNvSpPr txBox="1">
            <a:spLocks noChangeArrowheads="1"/>
          </p:cNvSpPr>
          <p:nvPr/>
        </p:nvSpPr>
        <p:spPr bwMode="auto">
          <a:xfrm>
            <a:off x="914400" y="1556569"/>
            <a:ext cx="8001000" cy="381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a:defRPr/>
            </a:pPr>
            <a:r>
              <a:rPr lang="en-US" sz="3600" dirty="0"/>
              <a:t>Lesson 1. Introduction</a:t>
            </a:r>
          </a:p>
          <a:p>
            <a:pPr lvl="1">
              <a:lnSpc>
                <a:spcPct val="90000"/>
              </a:lnSpc>
              <a:defRPr/>
            </a:pPr>
            <a:r>
              <a:rPr lang="en-GB" sz="2800" kern="0" dirty="0"/>
              <a:t>Basic Concepts (</a:t>
            </a:r>
            <a:r>
              <a:rPr lang="en-GB" sz="2400" kern="0" dirty="0"/>
              <a:t>Computing, Information, Data, Information System)</a:t>
            </a:r>
          </a:p>
          <a:p>
            <a:pPr lvl="1">
              <a:lnSpc>
                <a:spcPct val="90000"/>
              </a:lnSpc>
              <a:defRPr/>
            </a:pPr>
            <a:r>
              <a:rPr lang="en-GB" sz="2800" kern="0" dirty="0"/>
              <a:t>Basic parts of computer hardware to given functions (</a:t>
            </a:r>
            <a:r>
              <a:rPr lang="en-GB" sz="2400" kern="0" dirty="0"/>
              <a:t>CPU</a:t>
            </a:r>
            <a:r>
              <a:rPr lang="en-GB" kern="0" dirty="0"/>
              <a:t>, </a:t>
            </a:r>
            <a:r>
              <a:rPr lang="en-GB" sz="2400" kern="0" dirty="0"/>
              <a:t>Central memory, Peripherals, Interconnection bus)</a:t>
            </a:r>
          </a:p>
          <a:p>
            <a:pPr lvl="1">
              <a:lnSpc>
                <a:spcPct val="90000"/>
              </a:lnSpc>
              <a:defRPr/>
            </a:pPr>
            <a:r>
              <a:rPr lang="en-GB" sz="2800" kern="0" dirty="0"/>
              <a:t>Binary system</a:t>
            </a:r>
          </a:p>
          <a:p>
            <a:pPr lvl="1">
              <a:lnSpc>
                <a:spcPct val="90000"/>
              </a:lnSpc>
              <a:defRPr/>
            </a:pPr>
            <a:r>
              <a:rPr lang="en-GB" sz="2800" kern="0" dirty="0"/>
              <a:t>Programming language and its main features.</a:t>
            </a:r>
          </a:p>
          <a:p>
            <a:pPr>
              <a:defRPr/>
            </a:pPr>
            <a:endParaRPr lang="en-US" sz="3600" kern="0" dirty="0"/>
          </a:p>
        </p:txBody>
      </p:sp>
    </p:spTree>
    <p:extLst>
      <p:ext uri="{BB962C8B-B14F-4D97-AF65-F5344CB8AC3E}">
        <p14:creationId xmlns:p14="http://schemas.microsoft.com/office/powerpoint/2010/main" val="183064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a:t>Contents</a:t>
            </a:r>
          </a:p>
        </p:txBody>
      </p:sp>
      <p:sp>
        <p:nvSpPr>
          <p:cNvPr id="10243" name="Rectangle 3"/>
          <p:cNvSpPr>
            <a:spLocks noGrp="1" noChangeArrowheads="1"/>
          </p:cNvSpPr>
          <p:nvPr>
            <p:ph type="body" idx="1"/>
          </p:nvPr>
        </p:nvSpPr>
        <p:spPr>
          <a:xfrm>
            <a:off x="971550" y="1125538"/>
            <a:ext cx="7416800" cy="5111750"/>
          </a:xfrm>
        </p:spPr>
        <p:txBody>
          <a:bodyPr/>
          <a:lstStyle/>
          <a:p>
            <a:pPr marL="609600" indent="-609600" eaLnBrk="1" hangingPunct="1">
              <a:lnSpc>
                <a:spcPct val="90000"/>
              </a:lnSpc>
              <a:buSzTx/>
              <a:buFontTx/>
              <a:buNone/>
            </a:pPr>
            <a:r>
              <a:rPr lang="es-ES_tradnl" b="0" dirty="0"/>
              <a:t>1. </a:t>
            </a:r>
            <a:r>
              <a:rPr lang="en-US" b="0" dirty="0"/>
              <a:t>Basic Concepts</a:t>
            </a:r>
          </a:p>
          <a:p>
            <a:pPr marL="609600" indent="-609600" eaLnBrk="1" hangingPunct="1">
              <a:lnSpc>
                <a:spcPct val="90000"/>
              </a:lnSpc>
              <a:buSzTx/>
              <a:buFontTx/>
              <a:buNone/>
            </a:pPr>
            <a:r>
              <a:rPr lang="es-ES_tradnl" dirty="0"/>
              <a:t>2. </a:t>
            </a:r>
            <a:r>
              <a:rPr lang="en-US" dirty="0"/>
              <a:t>Operator Types</a:t>
            </a:r>
          </a:p>
          <a:p>
            <a:pPr marL="609600" indent="-609600" eaLnBrk="1" hangingPunct="1">
              <a:lnSpc>
                <a:spcPct val="90000"/>
              </a:lnSpc>
              <a:buSzTx/>
              <a:buFontTx/>
              <a:buNone/>
            </a:pPr>
            <a:r>
              <a:rPr lang="es-ES_tradnl" b="0" dirty="0"/>
              <a:t>3. </a:t>
            </a:r>
            <a:r>
              <a:rPr lang="en-US" b="0" dirty="0"/>
              <a:t>Operators</a:t>
            </a:r>
            <a:r>
              <a:rPr lang="es-ES_tradnl" b="0" dirty="0"/>
              <a:t> in C </a:t>
            </a:r>
            <a:r>
              <a:rPr lang="en-US" b="0" dirty="0"/>
              <a:t>Language</a:t>
            </a:r>
          </a:p>
          <a:p>
            <a:pPr marL="609600" indent="-609600" eaLnBrk="1" hangingPunct="1">
              <a:lnSpc>
                <a:spcPct val="90000"/>
              </a:lnSpc>
              <a:buSzTx/>
              <a:buFontTx/>
              <a:buNone/>
            </a:pPr>
            <a:r>
              <a:rPr lang="es-ES_tradnl" b="0" dirty="0"/>
              <a:t>	</a:t>
            </a:r>
            <a:r>
              <a:rPr lang="es-ES_tradnl" sz="2400" b="0" dirty="0"/>
              <a:t>3.1. </a:t>
            </a:r>
            <a:r>
              <a:rPr lang="en-US" sz="2400" b="0" dirty="0"/>
              <a:t>Arithmetic Operators</a:t>
            </a:r>
          </a:p>
          <a:p>
            <a:pPr marL="609600" indent="-609600" eaLnBrk="1" hangingPunct="1">
              <a:lnSpc>
                <a:spcPct val="90000"/>
              </a:lnSpc>
              <a:buSzTx/>
              <a:buFontTx/>
              <a:buNone/>
            </a:pPr>
            <a:r>
              <a:rPr lang="en-US" sz="2400" b="0" dirty="0"/>
              <a:t>	3.2. Relational Operators</a:t>
            </a:r>
          </a:p>
          <a:p>
            <a:pPr marL="609600" indent="-609600" eaLnBrk="1" hangingPunct="1">
              <a:lnSpc>
                <a:spcPct val="90000"/>
              </a:lnSpc>
              <a:buSzTx/>
              <a:buFontTx/>
              <a:buNone/>
            </a:pPr>
            <a:r>
              <a:rPr lang="en-US" sz="2400" b="0" dirty="0"/>
              <a:t>	3.3. Logical Operators</a:t>
            </a:r>
          </a:p>
          <a:p>
            <a:pPr marL="609600" indent="-609600" eaLnBrk="1" hangingPunct="1">
              <a:lnSpc>
                <a:spcPct val="90000"/>
              </a:lnSpc>
              <a:buSzTx/>
              <a:buFontTx/>
              <a:buNone/>
            </a:pPr>
            <a:r>
              <a:rPr lang="en-US" sz="2400" b="0" dirty="0"/>
              <a:t>	3.4. Assignment Operator</a:t>
            </a:r>
          </a:p>
          <a:p>
            <a:pPr marL="609600" indent="-609600" eaLnBrk="1" hangingPunct="1">
              <a:lnSpc>
                <a:spcPct val="90000"/>
              </a:lnSpc>
              <a:buSzTx/>
              <a:buFontTx/>
              <a:buNone/>
            </a:pPr>
            <a:r>
              <a:rPr lang="en-US" sz="2400" b="0" dirty="0"/>
              <a:t>	3.5. Increment and Decrement Operators</a:t>
            </a:r>
          </a:p>
          <a:p>
            <a:pPr marL="609600" indent="-609600" eaLnBrk="1" hangingPunct="1">
              <a:lnSpc>
                <a:spcPct val="90000"/>
              </a:lnSpc>
              <a:buSzTx/>
              <a:buFontTx/>
              <a:buNone/>
            </a:pPr>
            <a:r>
              <a:rPr lang="en-US" sz="2400" b="0" dirty="0"/>
              <a:t>	3.6. Precedence and Order of Evaluation.</a:t>
            </a:r>
          </a:p>
          <a:p>
            <a:pPr marL="609600" indent="-609600" eaLnBrk="1" hangingPunct="1">
              <a:lnSpc>
                <a:spcPct val="125000"/>
              </a:lnSpc>
              <a:buSzTx/>
              <a:buFontTx/>
              <a:buNone/>
            </a:pPr>
            <a:r>
              <a:rPr lang="es-ES_tradnl" b="0" dirty="0"/>
              <a:t>4. </a:t>
            </a:r>
            <a:r>
              <a:rPr lang="en-US" b="0" dirty="0"/>
              <a:t>Type Conversions</a:t>
            </a:r>
          </a:p>
        </p:txBody>
      </p:sp>
    </p:spTree>
    <p:extLst>
      <p:ext uri="{BB962C8B-B14F-4D97-AF65-F5344CB8AC3E}">
        <p14:creationId xmlns:p14="http://schemas.microsoft.com/office/powerpoint/2010/main" val="366719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ES_tradnl" dirty="0"/>
              <a:t>2. </a:t>
            </a:r>
            <a:r>
              <a:rPr lang="en-US" dirty="0"/>
              <a:t>Operator Types</a:t>
            </a:r>
            <a:endParaRPr lang="es-ES" sz="2400" dirty="0"/>
          </a:p>
        </p:txBody>
      </p:sp>
      <p:sp>
        <p:nvSpPr>
          <p:cNvPr id="12291" name="Rectangle 3"/>
          <p:cNvSpPr>
            <a:spLocks noChangeArrowheads="1"/>
          </p:cNvSpPr>
          <p:nvPr/>
        </p:nvSpPr>
        <p:spPr bwMode="auto">
          <a:xfrm>
            <a:off x="827088" y="981075"/>
            <a:ext cx="8316912" cy="5472113"/>
          </a:xfrm>
          <a:prstGeom prst="rect">
            <a:avLst/>
          </a:prstGeom>
          <a:noFill/>
          <a:ln w="9525">
            <a:noFill/>
            <a:miter lim="800000"/>
            <a:headEnd/>
            <a:tailEnd/>
          </a:ln>
        </p:spPr>
        <p:txBody>
          <a:bodyPr lIns="92075" tIns="46038" rIns="92075" bIns="46038"/>
          <a:lstStyle/>
          <a:p>
            <a:pPr marL="342900" indent="-342900">
              <a:spcBef>
                <a:spcPct val="20000"/>
              </a:spcBef>
              <a:buSzPct val="70000"/>
              <a:buFontTx/>
              <a:buBlip>
                <a:blip r:embed="rId2"/>
              </a:buBlip>
            </a:pPr>
            <a:endParaRPr lang="es-ES" sz="2600" b="1">
              <a:solidFill>
                <a:srgbClr val="582C00"/>
              </a:solidFill>
              <a:latin typeface="Arial Narrow" pitchFamily="34" charset="0"/>
              <a:cs typeface="Times New Roman" pitchFamily="18" charset="0"/>
            </a:endParaRPr>
          </a:p>
        </p:txBody>
      </p:sp>
      <p:sp>
        <p:nvSpPr>
          <p:cNvPr id="12292" name="65 Marcador de contenido"/>
          <p:cNvSpPr>
            <a:spLocks noGrp="1"/>
          </p:cNvSpPr>
          <p:nvPr>
            <p:ph idx="1"/>
          </p:nvPr>
        </p:nvSpPr>
        <p:spPr>
          <a:xfrm>
            <a:off x="914400" y="1076325"/>
            <a:ext cx="8229600" cy="5160987"/>
          </a:xfrm>
        </p:spPr>
        <p:txBody>
          <a:bodyPr/>
          <a:lstStyle/>
          <a:p>
            <a:pPr algn="just" eaLnBrk="1" hangingPunct="1">
              <a:lnSpc>
                <a:spcPct val="80000"/>
              </a:lnSpc>
            </a:pPr>
            <a:r>
              <a:rPr lang="en-US" i="1" dirty="0">
                <a:solidFill>
                  <a:srgbClr val="BA5D00"/>
                </a:solidFill>
              </a:rPr>
              <a:t>Arithmetic</a:t>
            </a:r>
            <a:r>
              <a:rPr lang="es-ES" i="1" dirty="0">
                <a:solidFill>
                  <a:srgbClr val="BA5D00"/>
                </a:solidFill>
              </a:rPr>
              <a:t>: </a:t>
            </a:r>
            <a:r>
              <a:rPr lang="en-US" b="0" dirty="0">
                <a:solidFill>
                  <a:schemeClr val="tx1"/>
                </a:solidFill>
              </a:rPr>
              <a:t>The operands are numeric</a:t>
            </a:r>
            <a:r>
              <a:rPr lang="es-ES" b="0" dirty="0">
                <a:solidFill>
                  <a:schemeClr val="tx1"/>
                </a:solidFill>
              </a:rPr>
              <a:t> (Ex. </a:t>
            </a:r>
            <a:r>
              <a:rPr lang="en-US" b="0" dirty="0">
                <a:solidFill>
                  <a:schemeClr val="tx1"/>
                </a:solidFill>
              </a:rPr>
              <a:t>Addition, Subtraction, Division, Multiplication, etc…)</a:t>
            </a:r>
            <a:r>
              <a:rPr lang="es-ES" b="0" dirty="0">
                <a:solidFill>
                  <a:schemeClr val="tx1"/>
                </a:solidFill>
              </a:rPr>
              <a:t>. </a:t>
            </a:r>
            <a:r>
              <a:rPr lang="en-US" b="0" dirty="0">
                <a:solidFill>
                  <a:schemeClr val="tx1"/>
                </a:solidFill>
              </a:rPr>
              <a:t>The result is a number.</a:t>
            </a:r>
          </a:p>
          <a:p>
            <a:pPr algn="just" eaLnBrk="1" hangingPunct="1">
              <a:lnSpc>
                <a:spcPct val="80000"/>
              </a:lnSpc>
            </a:pPr>
            <a:r>
              <a:rPr lang="en-US" i="1" dirty="0">
                <a:solidFill>
                  <a:srgbClr val="BA5D00"/>
                </a:solidFill>
              </a:rPr>
              <a:t>Logical: </a:t>
            </a:r>
            <a:r>
              <a:rPr lang="en-US" b="0" dirty="0">
                <a:solidFill>
                  <a:schemeClr val="tx1"/>
                </a:solidFill>
              </a:rPr>
              <a:t>The Operands are logical </a:t>
            </a:r>
            <a:r>
              <a:rPr lang="es-ES" b="0" dirty="0">
                <a:solidFill>
                  <a:schemeClr val="tx1"/>
                </a:solidFill>
              </a:rPr>
              <a:t>(ex. AND, OR, NOT, etc…). </a:t>
            </a:r>
            <a:r>
              <a:rPr lang="en-US" b="0" dirty="0">
                <a:solidFill>
                  <a:schemeClr val="tx1"/>
                </a:solidFill>
              </a:rPr>
              <a:t>The result is a Boolean value  </a:t>
            </a:r>
            <a:r>
              <a:rPr lang="es-ES" b="0" i="1" dirty="0">
                <a:solidFill>
                  <a:schemeClr val="tx1"/>
                </a:solidFill>
              </a:rPr>
              <a:t>(true/false). </a:t>
            </a:r>
            <a:endParaRPr lang="es-ES" i="1" dirty="0">
              <a:solidFill>
                <a:srgbClr val="BA5D00"/>
              </a:solidFill>
            </a:endParaRPr>
          </a:p>
          <a:p>
            <a:pPr marL="342900" lvl="1" indent="-342900" algn="just" eaLnBrk="1" hangingPunct="1">
              <a:lnSpc>
                <a:spcPct val="80000"/>
              </a:lnSpc>
              <a:buBlip>
                <a:blip r:embed="rId2"/>
              </a:buBlip>
            </a:pPr>
            <a:r>
              <a:rPr lang="en-US" sz="3200" b="1" i="1" dirty="0">
                <a:solidFill>
                  <a:srgbClr val="BA5D00"/>
                </a:solidFill>
                <a:ea typeface="+mn-ea"/>
                <a:cs typeface="+mn-cs"/>
              </a:rPr>
              <a:t>Relational</a:t>
            </a:r>
            <a:r>
              <a:rPr lang="es-ES" sz="3200" b="1" i="1" dirty="0">
                <a:solidFill>
                  <a:srgbClr val="BA5D00"/>
                </a:solidFill>
                <a:ea typeface="+mn-ea"/>
                <a:cs typeface="+mn-cs"/>
              </a:rPr>
              <a:t>:</a:t>
            </a:r>
            <a:r>
              <a:rPr lang="es-ES" i="1" dirty="0">
                <a:solidFill>
                  <a:srgbClr val="BA5D00"/>
                </a:solidFill>
                <a:ea typeface="+mn-ea"/>
                <a:cs typeface="+mn-cs"/>
              </a:rPr>
              <a:t> </a:t>
            </a:r>
            <a:r>
              <a:rPr lang="en-US" sz="3200" dirty="0">
                <a:solidFill>
                  <a:schemeClr val="tx1"/>
                </a:solidFill>
              </a:rPr>
              <a:t>The operands are relational (ex. Greater than, Less than, equal,</a:t>
            </a:r>
            <a:r>
              <a:rPr lang="es-ES" sz="3200" dirty="0">
                <a:solidFill>
                  <a:schemeClr val="tx1"/>
                </a:solidFill>
              </a:rPr>
              <a:t> </a:t>
            </a:r>
            <a:r>
              <a:rPr lang="en-US" sz="3200" dirty="0">
                <a:solidFill>
                  <a:schemeClr val="tx1"/>
                </a:solidFill>
              </a:rPr>
              <a:t>Greater than or equal to</a:t>
            </a:r>
            <a:r>
              <a:rPr lang="es-ES" sz="3200" dirty="0">
                <a:solidFill>
                  <a:schemeClr val="tx1"/>
                </a:solidFill>
              </a:rPr>
              <a:t>, etc..). </a:t>
            </a:r>
            <a:r>
              <a:rPr lang="en-US" sz="3200" dirty="0">
                <a:solidFill>
                  <a:schemeClr val="tx1"/>
                </a:solidFill>
              </a:rPr>
              <a:t>The result is a Boolean value </a:t>
            </a:r>
            <a:r>
              <a:rPr lang="es-ES" sz="3200" dirty="0">
                <a:solidFill>
                  <a:schemeClr val="tx1"/>
                </a:solidFill>
                <a:ea typeface="+mn-ea"/>
                <a:cs typeface="+mn-cs"/>
              </a:rPr>
              <a:t>(true/false)</a:t>
            </a:r>
            <a:r>
              <a:rPr lang="es-ES" i="1" dirty="0">
                <a:solidFill>
                  <a:schemeClr val="tx1"/>
                </a:solidFill>
              </a:rPr>
              <a:t>.</a:t>
            </a:r>
            <a:r>
              <a:rPr lang="es-ES" i="1" dirty="0">
                <a:solidFill>
                  <a:srgbClr val="BA5D00"/>
                </a:solidFill>
              </a:rPr>
              <a:t>  </a:t>
            </a:r>
          </a:p>
          <a:p>
            <a:pPr marL="342900" lvl="1" indent="-342900" algn="just" eaLnBrk="1" hangingPunct="1">
              <a:lnSpc>
                <a:spcPct val="80000"/>
              </a:lnSpc>
              <a:buBlip>
                <a:blip r:embed="rId2"/>
              </a:buBlip>
            </a:pPr>
            <a:r>
              <a:rPr lang="en-US" sz="3200" b="1" i="1" dirty="0">
                <a:solidFill>
                  <a:srgbClr val="BA5D00"/>
                </a:solidFill>
                <a:ea typeface="+mn-ea"/>
                <a:cs typeface="+mn-cs"/>
              </a:rPr>
              <a:t>Assignment: </a:t>
            </a:r>
            <a:r>
              <a:rPr lang="en-US" sz="3200" dirty="0">
                <a:solidFill>
                  <a:schemeClr val="tx1"/>
                </a:solidFill>
              </a:rPr>
              <a:t>This operand evaluates expressions and transfers the result to a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a:t>Contents</a:t>
            </a:r>
          </a:p>
        </p:txBody>
      </p:sp>
      <p:sp>
        <p:nvSpPr>
          <p:cNvPr id="10243" name="Rectangle 3"/>
          <p:cNvSpPr>
            <a:spLocks noGrp="1" noChangeArrowheads="1"/>
          </p:cNvSpPr>
          <p:nvPr>
            <p:ph type="body" idx="1"/>
          </p:nvPr>
        </p:nvSpPr>
        <p:spPr>
          <a:xfrm>
            <a:off x="971550" y="1125538"/>
            <a:ext cx="7416800" cy="5111750"/>
          </a:xfrm>
        </p:spPr>
        <p:txBody>
          <a:bodyPr/>
          <a:lstStyle/>
          <a:p>
            <a:pPr marL="609600" indent="-609600" eaLnBrk="1" hangingPunct="1">
              <a:lnSpc>
                <a:spcPct val="90000"/>
              </a:lnSpc>
              <a:buSzTx/>
              <a:buFontTx/>
              <a:buNone/>
            </a:pPr>
            <a:r>
              <a:rPr lang="es-ES_tradnl" b="0" dirty="0"/>
              <a:t>1. </a:t>
            </a:r>
            <a:r>
              <a:rPr lang="en-US" b="0" dirty="0"/>
              <a:t>Basic Concepts</a:t>
            </a:r>
          </a:p>
          <a:p>
            <a:pPr marL="609600" indent="-609600" eaLnBrk="1" hangingPunct="1">
              <a:lnSpc>
                <a:spcPct val="90000"/>
              </a:lnSpc>
              <a:buSzTx/>
              <a:buFontTx/>
              <a:buNone/>
            </a:pPr>
            <a:r>
              <a:rPr lang="es-ES_tradnl" b="0" dirty="0"/>
              <a:t>2. </a:t>
            </a:r>
            <a:r>
              <a:rPr lang="en-US" b="0" dirty="0"/>
              <a:t>Operator Types</a:t>
            </a:r>
          </a:p>
          <a:p>
            <a:pPr marL="609600" indent="-609600" eaLnBrk="1" hangingPunct="1">
              <a:lnSpc>
                <a:spcPct val="90000"/>
              </a:lnSpc>
              <a:buSzTx/>
              <a:buFontTx/>
              <a:buNone/>
            </a:pPr>
            <a:r>
              <a:rPr lang="es-ES_tradnl" dirty="0"/>
              <a:t>3. </a:t>
            </a:r>
            <a:r>
              <a:rPr lang="en-US" dirty="0"/>
              <a:t>Operators</a:t>
            </a:r>
            <a:r>
              <a:rPr lang="es-ES_tradnl" dirty="0"/>
              <a:t> in C </a:t>
            </a:r>
            <a:r>
              <a:rPr lang="en-US" dirty="0"/>
              <a:t>Language</a:t>
            </a:r>
          </a:p>
          <a:p>
            <a:pPr marL="609600" indent="-609600" eaLnBrk="1" hangingPunct="1">
              <a:lnSpc>
                <a:spcPct val="90000"/>
              </a:lnSpc>
              <a:buSzTx/>
              <a:buFontTx/>
              <a:buNone/>
            </a:pPr>
            <a:r>
              <a:rPr lang="es-ES_tradnl" b="0" dirty="0"/>
              <a:t>	</a:t>
            </a:r>
            <a:r>
              <a:rPr lang="es-ES_tradnl" sz="2400" b="0" dirty="0"/>
              <a:t>3.1. </a:t>
            </a:r>
            <a:r>
              <a:rPr lang="en-US" sz="2400" b="0" dirty="0"/>
              <a:t>Arithmetic Operators</a:t>
            </a:r>
          </a:p>
          <a:p>
            <a:pPr marL="609600" indent="-609600" eaLnBrk="1" hangingPunct="1">
              <a:lnSpc>
                <a:spcPct val="90000"/>
              </a:lnSpc>
              <a:buSzTx/>
              <a:buFontTx/>
              <a:buNone/>
            </a:pPr>
            <a:r>
              <a:rPr lang="en-US" sz="2400" b="0" dirty="0"/>
              <a:t>	3.2. Relational Operators</a:t>
            </a:r>
          </a:p>
          <a:p>
            <a:pPr marL="609600" indent="-609600" eaLnBrk="1" hangingPunct="1">
              <a:lnSpc>
                <a:spcPct val="90000"/>
              </a:lnSpc>
              <a:buSzTx/>
              <a:buFontTx/>
              <a:buNone/>
            </a:pPr>
            <a:r>
              <a:rPr lang="en-US" sz="2400" b="0" dirty="0"/>
              <a:t>	3.3. Logical Operators</a:t>
            </a:r>
          </a:p>
          <a:p>
            <a:pPr marL="609600" indent="-609600" eaLnBrk="1" hangingPunct="1">
              <a:lnSpc>
                <a:spcPct val="90000"/>
              </a:lnSpc>
              <a:buSzTx/>
              <a:buFontTx/>
              <a:buNone/>
            </a:pPr>
            <a:r>
              <a:rPr lang="en-US" sz="2400" b="0" dirty="0"/>
              <a:t>	3.4. Assignment Operator</a:t>
            </a:r>
          </a:p>
          <a:p>
            <a:pPr marL="609600" indent="-609600" eaLnBrk="1" hangingPunct="1">
              <a:lnSpc>
                <a:spcPct val="90000"/>
              </a:lnSpc>
              <a:buSzTx/>
              <a:buFontTx/>
              <a:buNone/>
            </a:pPr>
            <a:r>
              <a:rPr lang="en-US" sz="2400" b="0" dirty="0"/>
              <a:t>	3.5. Increment and Decrement Operators</a:t>
            </a:r>
          </a:p>
          <a:p>
            <a:pPr marL="609600" indent="-609600" eaLnBrk="1" hangingPunct="1">
              <a:lnSpc>
                <a:spcPct val="90000"/>
              </a:lnSpc>
              <a:buSzTx/>
              <a:buFontTx/>
              <a:buNone/>
            </a:pPr>
            <a:r>
              <a:rPr lang="en-US" sz="2400" b="0" dirty="0"/>
              <a:t>	3.6. Precedence and Order of Evaluation.</a:t>
            </a:r>
          </a:p>
          <a:p>
            <a:pPr marL="609600" indent="-609600" eaLnBrk="1" hangingPunct="1">
              <a:lnSpc>
                <a:spcPct val="125000"/>
              </a:lnSpc>
              <a:buSzTx/>
              <a:buFontTx/>
              <a:buNone/>
            </a:pPr>
            <a:r>
              <a:rPr lang="es-ES_tradnl" b="0" dirty="0"/>
              <a:t>4. </a:t>
            </a:r>
            <a:r>
              <a:rPr lang="en-US" b="0" dirty="0"/>
              <a:t>Type Conversions</a:t>
            </a:r>
          </a:p>
          <a:p>
            <a:pPr marL="609600" indent="-609600" eaLnBrk="1" hangingPunct="1">
              <a:lnSpc>
                <a:spcPct val="125000"/>
              </a:lnSpc>
              <a:buSzTx/>
              <a:buFontTx/>
              <a:buNone/>
            </a:pPr>
            <a:endParaRPr lang="es-ES" dirty="0"/>
          </a:p>
        </p:txBody>
      </p:sp>
    </p:spTree>
    <p:extLst>
      <p:ext uri="{BB962C8B-B14F-4D97-AF65-F5344CB8AC3E}">
        <p14:creationId xmlns:p14="http://schemas.microsoft.com/office/powerpoint/2010/main" val="189752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3.1. </a:t>
            </a:r>
            <a:r>
              <a:rPr lang="en-US" sz="2400" dirty="0"/>
              <a:t>Arithmetic Operators</a:t>
            </a:r>
            <a:endParaRPr lang="es-ES" sz="2400" dirty="0"/>
          </a:p>
        </p:txBody>
      </p:sp>
      <p:sp>
        <p:nvSpPr>
          <p:cNvPr id="13315" name="Rectangle 3"/>
          <p:cNvSpPr>
            <a:spLocks noChangeArrowheads="1"/>
          </p:cNvSpPr>
          <p:nvPr/>
        </p:nvSpPr>
        <p:spPr bwMode="auto">
          <a:xfrm>
            <a:off x="827088" y="981075"/>
            <a:ext cx="8316912" cy="5831806"/>
          </a:xfrm>
          <a:prstGeom prst="rect">
            <a:avLst/>
          </a:prstGeom>
          <a:noFill/>
          <a:ln w="9525">
            <a:noFill/>
            <a:miter lim="800000"/>
            <a:headEnd/>
            <a:tailEnd/>
          </a:ln>
        </p:spPr>
        <p:txBody>
          <a:bodyPr lIns="92075" tIns="46038" rIns="92075" bIns="46038"/>
          <a:lstStyle/>
          <a:p>
            <a:pPr marL="342900" indent="-342900">
              <a:spcBef>
                <a:spcPct val="20000"/>
              </a:spcBef>
              <a:buSzPct val="70000"/>
              <a:buFontTx/>
              <a:buBlip>
                <a:blip r:embed="rId2"/>
              </a:buBlip>
            </a:pPr>
            <a:endParaRPr lang="es-ES" sz="2600" b="1">
              <a:solidFill>
                <a:srgbClr val="582C00"/>
              </a:solidFill>
              <a:latin typeface="Arial Narrow" pitchFamily="34" charset="0"/>
              <a:cs typeface="Times New Roman" pitchFamily="18" charset="0"/>
            </a:endParaRPr>
          </a:p>
        </p:txBody>
      </p:sp>
      <p:grpSp>
        <p:nvGrpSpPr>
          <p:cNvPr id="13316" name="Group 4"/>
          <p:cNvGrpSpPr>
            <a:grpSpLocks/>
          </p:cNvGrpSpPr>
          <p:nvPr/>
        </p:nvGrpSpPr>
        <p:grpSpPr bwMode="auto">
          <a:xfrm>
            <a:off x="1908175" y="1340768"/>
            <a:ext cx="6696075" cy="2052637"/>
            <a:chOff x="676" y="847"/>
            <a:chExt cx="5080" cy="2109"/>
          </a:xfrm>
        </p:grpSpPr>
        <p:grpSp>
          <p:nvGrpSpPr>
            <p:cNvPr id="13319" name="Group 5"/>
            <p:cNvGrpSpPr>
              <a:grpSpLocks/>
            </p:cNvGrpSpPr>
            <p:nvPr/>
          </p:nvGrpSpPr>
          <p:grpSpPr bwMode="auto">
            <a:xfrm>
              <a:off x="676" y="847"/>
              <a:ext cx="1014" cy="336"/>
              <a:chOff x="0" y="0"/>
              <a:chExt cx="751" cy="403"/>
            </a:xfrm>
          </p:grpSpPr>
          <p:sp>
            <p:nvSpPr>
              <p:cNvPr id="13375" name="Rectangle 6"/>
              <p:cNvSpPr>
                <a:spLocks noChangeArrowheads="1"/>
              </p:cNvSpPr>
              <p:nvPr/>
            </p:nvSpPr>
            <p:spPr bwMode="auto">
              <a:xfrm>
                <a:off x="0" y="0"/>
                <a:ext cx="751" cy="403"/>
              </a:xfrm>
              <a:prstGeom prst="rect">
                <a:avLst/>
              </a:prstGeom>
              <a:solidFill>
                <a:srgbClr val="F2F2F2"/>
              </a:solidFill>
              <a:ln w="9525">
                <a:noFill/>
                <a:miter lim="800000"/>
                <a:headEnd/>
                <a:tailEnd/>
              </a:ln>
            </p:spPr>
            <p:txBody>
              <a:bodyPr wrap="none" anchor="ctr"/>
              <a:lstStyle/>
              <a:p>
                <a:endParaRPr lang="es-ES" sz="1600"/>
              </a:p>
            </p:txBody>
          </p:sp>
          <p:grpSp>
            <p:nvGrpSpPr>
              <p:cNvPr id="13376" name="Group 7"/>
              <p:cNvGrpSpPr>
                <a:grpSpLocks/>
              </p:cNvGrpSpPr>
              <p:nvPr/>
            </p:nvGrpSpPr>
            <p:grpSpPr bwMode="auto">
              <a:xfrm>
                <a:off x="0" y="0"/>
                <a:ext cx="751" cy="403"/>
                <a:chOff x="0" y="0"/>
                <a:chExt cx="751" cy="403"/>
              </a:xfrm>
            </p:grpSpPr>
            <p:sp>
              <p:nvSpPr>
                <p:cNvPr id="13377" name="Rectangle 8"/>
                <p:cNvSpPr>
                  <a:spLocks noChangeArrowheads="1"/>
                </p:cNvSpPr>
                <p:nvPr/>
              </p:nvSpPr>
              <p:spPr bwMode="auto">
                <a:xfrm>
                  <a:off x="28" y="0"/>
                  <a:ext cx="695" cy="403"/>
                </a:xfrm>
                <a:prstGeom prst="rect">
                  <a:avLst/>
                </a:prstGeom>
                <a:solidFill>
                  <a:srgbClr val="F2F2F2"/>
                </a:solidFill>
                <a:ln w="9525">
                  <a:noFill/>
                  <a:miter lim="800000"/>
                  <a:headEnd/>
                  <a:tailEnd/>
                </a:ln>
              </p:spPr>
              <p:txBody>
                <a:bodyPr/>
                <a:lstStyle/>
                <a:p>
                  <a:pPr algn="ctr" eaLnBrk="0" hangingPunct="0"/>
                  <a:r>
                    <a:rPr lang="en-US" sz="1600" b="1" dirty="0">
                      <a:solidFill>
                        <a:schemeClr val="bg2"/>
                      </a:solidFill>
                      <a:latin typeface="Arial" charset="0"/>
                      <a:cs typeface="Times New Roman" pitchFamily="18" charset="0"/>
                    </a:rPr>
                    <a:t>Operator</a:t>
                  </a:r>
                </a:p>
                <a:p>
                  <a:pPr algn="ctr" eaLnBrk="0" hangingPunct="0"/>
                  <a:endParaRPr lang="es-ES_tradnl" sz="1600" dirty="0">
                    <a:solidFill>
                      <a:schemeClr val="bg2"/>
                    </a:solidFill>
                  </a:endParaRPr>
                </a:p>
              </p:txBody>
            </p:sp>
            <p:sp>
              <p:nvSpPr>
                <p:cNvPr id="13378" name="Rectangle 9"/>
                <p:cNvSpPr>
                  <a:spLocks noChangeArrowheads="1"/>
                </p:cNvSpPr>
                <p:nvPr/>
              </p:nvSpPr>
              <p:spPr bwMode="auto">
                <a:xfrm>
                  <a:off x="0" y="0"/>
                  <a:ext cx="751" cy="403"/>
                </a:xfrm>
                <a:prstGeom prst="rect">
                  <a:avLst/>
                </a:prstGeom>
                <a:noFill/>
                <a:ln w="7">
                  <a:solidFill>
                    <a:srgbClr val="A0A0A0"/>
                  </a:solidFill>
                  <a:miter lim="800000"/>
                  <a:headEnd/>
                  <a:tailEnd/>
                </a:ln>
              </p:spPr>
              <p:txBody>
                <a:bodyPr wrap="none" anchor="ctr"/>
                <a:lstStyle/>
                <a:p>
                  <a:endParaRPr lang="es-ES" sz="1600"/>
                </a:p>
              </p:txBody>
            </p:sp>
          </p:grpSp>
        </p:grpSp>
        <p:grpSp>
          <p:nvGrpSpPr>
            <p:cNvPr id="13320" name="Group 10"/>
            <p:cNvGrpSpPr>
              <a:grpSpLocks/>
            </p:cNvGrpSpPr>
            <p:nvPr/>
          </p:nvGrpSpPr>
          <p:grpSpPr bwMode="auto">
            <a:xfrm>
              <a:off x="1690" y="847"/>
              <a:ext cx="2205" cy="336"/>
              <a:chOff x="751" y="0"/>
              <a:chExt cx="1633" cy="403"/>
            </a:xfrm>
          </p:grpSpPr>
          <p:sp>
            <p:nvSpPr>
              <p:cNvPr id="13371" name="Rectangle 11"/>
              <p:cNvSpPr>
                <a:spLocks noChangeArrowheads="1"/>
              </p:cNvSpPr>
              <p:nvPr/>
            </p:nvSpPr>
            <p:spPr bwMode="auto">
              <a:xfrm>
                <a:off x="751" y="0"/>
                <a:ext cx="1633" cy="403"/>
              </a:xfrm>
              <a:prstGeom prst="rect">
                <a:avLst/>
              </a:prstGeom>
              <a:solidFill>
                <a:srgbClr val="F2F2F2"/>
              </a:solidFill>
              <a:ln w="9525">
                <a:noFill/>
                <a:miter lim="800000"/>
                <a:headEnd/>
                <a:tailEnd/>
              </a:ln>
            </p:spPr>
            <p:txBody>
              <a:bodyPr wrap="none" anchor="ctr"/>
              <a:lstStyle/>
              <a:p>
                <a:endParaRPr lang="es-ES" sz="1600"/>
              </a:p>
            </p:txBody>
          </p:sp>
          <p:grpSp>
            <p:nvGrpSpPr>
              <p:cNvPr id="13372" name="Group 12"/>
              <p:cNvGrpSpPr>
                <a:grpSpLocks/>
              </p:cNvGrpSpPr>
              <p:nvPr/>
            </p:nvGrpSpPr>
            <p:grpSpPr bwMode="auto">
              <a:xfrm>
                <a:off x="751" y="0"/>
                <a:ext cx="1633" cy="403"/>
                <a:chOff x="751" y="0"/>
                <a:chExt cx="1633" cy="403"/>
              </a:xfrm>
            </p:grpSpPr>
            <p:sp>
              <p:nvSpPr>
                <p:cNvPr id="13373" name="Rectangle 13"/>
                <p:cNvSpPr>
                  <a:spLocks noChangeArrowheads="1"/>
                </p:cNvSpPr>
                <p:nvPr/>
              </p:nvSpPr>
              <p:spPr bwMode="auto">
                <a:xfrm>
                  <a:off x="779" y="0"/>
                  <a:ext cx="1577" cy="403"/>
                </a:xfrm>
                <a:prstGeom prst="rect">
                  <a:avLst/>
                </a:prstGeom>
                <a:solidFill>
                  <a:srgbClr val="F2F2F2"/>
                </a:solidFill>
                <a:ln w="9525">
                  <a:noFill/>
                  <a:miter lim="800000"/>
                  <a:headEnd/>
                  <a:tailEnd/>
                </a:ln>
              </p:spPr>
              <p:txBody>
                <a:bodyPr/>
                <a:lstStyle/>
                <a:p>
                  <a:pPr algn="ctr" eaLnBrk="0" hangingPunct="0"/>
                  <a:r>
                    <a:rPr lang="en-US" sz="1600" b="1" dirty="0">
                      <a:solidFill>
                        <a:schemeClr val="bg2"/>
                      </a:solidFill>
                      <a:latin typeface="Arial" charset="0"/>
                      <a:cs typeface="Times New Roman" pitchFamily="18" charset="0"/>
                    </a:rPr>
                    <a:t>Action</a:t>
                  </a:r>
                </a:p>
                <a:p>
                  <a:pPr algn="ctr" eaLnBrk="0" hangingPunct="0"/>
                  <a:endParaRPr lang="es-ES_tradnl" sz="1600" dirty="0"/>
                </a:p>
              </p:txBody>
            </p:sp>
            <p:sp>
              <p:nvSpPr>
                <p:cNvPr id="13374" name="Rectangle 14"/>
                <p:cNvSpPr>
                  <a:spLocks noChangeArrowheads="1"/>
                </p:cNvSpPr>
                <p:nvPr/>
              </p:nvSpPr>
              <p:spPr bwMode="auto">
                <a:xfrm>
                  <a:off x="751" y="0"/>
                  <a:ext cx="1633" cy="403"/>
                </a:xfrm>
                <a:prstGeom prst="rect">
                  <a:avLst/>
                </a:prstGeom>
                <a:noFill/>
                <a:ln w="7">
                  <a:solidFill>
                    <a:srgbClr val="A0A0A0"/>
                  </a:solidFill>
                  <a:miter lim="800000"/>
                  <a:headEnd/>
                  <a:tailEnd/>
                </a:ln>
              </p:spPr>
              <p:txBody>
                <a:bodyPr wrap="none" anchor="ctr"/>
                <a:lstStyle/>
                <a:p>
                  <a:endParaRPr lang="es-ES" sz="1600"/>
                </a:p>
              </p:txBody>
            </p:sp>
          </p:grpSp>
        </p:grpSp>
        <p:grpSp>
          <p:nvGrpSpPr>
            <p:cNvPr id="13321" name="Group 15"/>
            <p:cNvGrpSpPr>
              <a:grpSpLocks/>
            </p:cNvGrpSpPr>
            <p:nvPr/>
          </p:nvGrpSpPr>
          <p:grpSpPr bwMode="auto">
            <a:xfrm>
              <a:off x="3895" y="847"/>
              <a:ext cx="1861" cy="336"/>
              <a:chOff x="2384" y="0"/>
              <a:chExt cx="1378" cy="403"/>
            </a:xfrm>
          </p:grpSpPr>
          <p:sp>
            <p:nvSpPr>
              <p:cNvPr id="13367" name="Rectangle 16"/>
              <p:cNvSpPr>
                <a:spLocks noChangeArrowheads="1"/>
              </p:cNvSpPr>
              <p:nvPr/>
            </p:nvSpPr>
            <p:spPr bwMode="auto">
              <a:xfrm>
                <a:off x="2384" y="0"/>
                <a:ext cx="1378" cy="403"/>
              </a:xfrm>
              <a:prstGeom prst="rect">
                <a:avLst/>
              </a:prstGeom>
              <a:solidFill>
                <a:srgbClr val="F2F2F2"/>
              </a:solidFill>
              <a:ln w="9525">
                <a:noFill/>
                <a:miter lim="800000"/>
                <a:headEnd/>
                <a:tailEnd/>
              </a:ln>
            </p:spPr>
            <p:txBody>
              <a:bodyPr wrap="none" anchor="ctr"/>
              <a:lstStyle/>
              <a:p>
                <a:endParaRPr lang="es-ES" sz="1600"/>
              </a:p>
            </p:txBody>
          </p:sp>
          <p:grpSp>
            <p:nvGrpSpPr>
              <p:cNvPr id="13368" name="Group 17"/>
              <p:cNvGrpSpPr>
                <a:grpSpLocks/>
              </p:cNvGrpSpPr>
              <p:nvPr/>
            </p:nvGrpSpPr>
            <p:grpSpPr bwMode="auto">
              <a:xfrm>
                <a:off x="2384" y="0"/>
                <a:ext cx="1378" cy="403"/>
                <a:chOff x="2384" y="0"/>
                <a:chExt cx="1378" cy="403"/>
              </a:xfrm>
            </p:grpSpPr>
            <p:sp>
              <p:nvSpPr>
                <p:cNvPr id="13369" name="Rectangle 18"/>
                <p:cNvSpPr>
                  <a:spLocks noChangeArrowheads="1"/>
                </p:cNvSpPr>
                <p:nvPr/>
              </p:nvSpPr>
              <p:spPr bwMode="auto">
                <a:xfrm>
                  <a:off x="2412" y="0"/>
                  <a:ext cx="1322" cy="403"/>
                </a:xfrm>
                <a:prstGeom prst="rect">
                  <a:avLst/>
                </a:prstGeom>
                <a:solidFill>
                  <a:srgbClr val="F2F2F2"/>
                </a:solidFill>
                <a:ln w="9525">
                  <a:noFill/>
                  <a:miter lim="800000"/>
                  <a:headEnd/>
                  <a:tailEnd/>
                </a:ln>
              </p:spPr>
              <p:txBody>
                <a:bodyPr/>
                <a:lstStyle/>
                <a:p>
                  <a:pPr algn="ctr" eaLnBrk="0" hangingPunct="0"/>
                  <a:r>
                    <a:rPr lang="en-US" sz="1600" b="1" dirty="0">
                      <a:solidFill>
                        <a:schemeClr val="bg2"/>
                      </a:solidFill>
                      <a:latin typeface="Arial" charset="0"/>
                      <a:cs typeface="Times New Roman" pitchFamily="18" charset="0"/>
                    </a:rPr>
                    <a:t>Data Types</a:t>
                  </a:r>
                  <a:endParaRPr lang="en-US" sz="1600" dirty="0">
                    <a:solidFill>
                      <a:schemeClr val="bg2"/>
                    </a:solidFill>
                    <a:latin typeface="Arial" charset="0"/>
                    <a:cs typeface="Times New Roman" pitchFamily="18" charset="0"/>
                  </a:endParaRPr>
                </a:p>
              </p:txBody>
            </p:sp>
            <p:sp>
              <p:nvSpPr>
                <p:cNvPr id="13370" name="Rectangle 19"/>
                <p:cNvSpPr>
                  <a:spLocks noChangeArrowheads="1"/>
                </p:cNvSpPr>
                <p:nvPr/>
              </p:nvSpPr>
              <p:spPr bwMode="auto">
                <a:xfrm>
                  <a:off x="2384" y="0"/>
                  <a:ext cx="1378" cy="403"/>
                </a:xfrm>
                <a:prstGeom prst="rect">
                  <a:avLst/>
                </a:prstGeom>
                <a:noFill/>
                <a:ln w="7">
                  <a:solidFill>
                    <a:srgbClr val="A0A0A0"/>
                  </a:solidFill>
                  <a:miter lim="800000"/>
                  <a:headEnd/>
                  <a:tailEnd/>
                </a:ln>
              </p:spPr>
              <p:txBody>
                <a:bodyPr wrap="none" anchor="ctr"/>
                <a:lstStyle/>
                <a:p>
                  <a:endParaRPr lang="es-ES" sz="1600"/>
                </a:p>
              </p:txBody>
            </p:sp>
          </p:grpSp>
        </p:grpSp>
        <p:grpSp>
          <p:nvGrpSpPr>
            <p:cNvPr id="13322" name="Group 20"/>
            <p:cNvGrpSpPr>
              <a:grpSpLocks/>
            </p:cNvGrpSpPr>
            <p:nvPr/>
          </p:nvGrpSpPr>
          <p:grpSpPr bwMode="auto">
            <a:xfrm>
              <a:off x="676" y="1183"/>
              <a:ext cx="1014" cy="335"/>
              <a:chOff x="0" y="403"/>
              <a:chExt cx="751" cy="403"/>
            </a:xfrm>
          </p:grpSpPr>
          <p:sp>
            <p:nvSpPr>
              <p:cNvPr id="13365" name="Rectangle 21"/>
              <p:cNvSpPr>
                <a:spLocks noChangeArrowheads="1"/>
              </p:cNvSpPr>
              <p:nvPr/>
            </p:nvSpPr>
            <p:spPr bwMode="auto">
              <a:xfrm>
                <a:off x="28" y="403"/>
                <a:ext cx="695" cy="403"/>
              </a:xfrm>
              <a:prstGeom prst="rect">
                <a:avLst/>
              </a:prstGeom>
              <a:noFill/>
              <a:ln w="9525">
                <a:noFill/>
                <a:miter lim="800000"/>
                <a:headEnd/>
                <a:tailEnd/>
              </a:ln>
            </p:spPr>
            <p:txBody>
              <a:bodyPr/>
              <a:lstStyle/>
              <a:p>
                <a:pPr algn="ctr" eaLnBrk="0" hangingPunct="0"/>
                <a:r>
                  <a:rPr lang="es-ES_tradnl" sz="1600" dirty="0">
                    <a:solidFill>
                      <a:schemeClr val="bg2"/>
                    </a:solidFill>
                    <a:latin typeface="Arial" charset="0"/>
                    <a:cs typeface="Times New Roman" pitchFamily="18" charset="0"/>
                  </a:rPr>
                  <a:t>+</a:t>
                </a:r>
              </a:p>
              <a:p>
                <a:pPr algn="ctr" eaLnBrk="0" hangingPunct="0"/>
                <a:endParaRPr lang="es-ES_tradnl" sz="1600" dirty="0">
                  <a:solidFill>
                    <a:schemeClr val="bg2"/>
                  </a:solidFill>
                </a:endParaRPr>
              </a:p>
            </p:txBody>
          </p:sp>
          <p:sp>
            <p:nvSpPr>
              <p:cNvPr id="13366" name="Rectangle 22"/>
              <p:cNvSpPr>
                <a:spLocks noChangeArrowheads="1"/>
              </p:cNvSpPr>
              <p:nvPr/>
            </p:nvSpPr>
            <p:spPr bwMode="auto">
              <a:xfrm>
                <a:off x="0" y="403"/>
                <a:ext cx="751" cy="403"/>
              </a:xfrm>
              <a:prstGeom prst="rect">
                <a:avLst/>
              </a:prstGeom>
              <a:noFill/>
              <a:ln w="7">
                <a:solidFill>
                  <a:srgbClr val="A0A0A0"/>
                </a:solidFill>
                <a:miter lim="800000"/>
                <a:headEnd/>
                <a:tailEnd/>
              </a:ln>
            </p:spPr>
            <p:txBody>
              <a:bodyPr wrap="none" anchor="ctr"/>
              <a:lstStyle/>
              <a:p>
                <a:endParaRPr lang="es-ES" sz="1600"/>
              </a:p>
            </p:txBody>
          </p:sp>
        </p:grpSp>
        <p:grpSp>
          <p:nvGrpSpPr>
            <p:cNvPr id="13323" name="Group 23"/>
            <p:cNvGrpSpPr>
              <a:grpSpLocks/>
            </p:cNvGrpSpPr>
            <p:nvPr/>
          </p:nvGrpSpPr>
          <p:grpSpPr bwMode="auto">
            <a:xfrm>
              <a:off x="1690" y="1183"/>
              <a:ext cx="2205" cy="335"/>
              <a:chOff x="751" y="403"/>
              <a:chExt cx="1633" cy="403"/>
            </a:xfrm>
          </p:grpSpPr>
          <p:sp>
            <p:nvSpPr>
              <p:cNvPr id="13363" name="Rectangle 24"/>
              <p:cNvSpPr>
                <a:spLocks noChangeArrowheads="1"/>
              </p:cNvSpPr>
              <p:nvPr/>
            </p:nvSpPr>
            <p:spPr bwMode="auto">
              <a:xfrm>
                <a:off x="779" y="403"/>
                <a:ext cx="1577" cy="403"/>
              </a:xfrm>
              <a:prstGeom prst="rect">
                <a:avLst/>
              </a:prstGeom>
              <a:noFill/>
              <a:ln w="9525">
                <a:noFill/>
                <a:miter lim="800000"/>
                <a:headEnd/>
                <a:tailEnd/>
              </a:ln>
            </p:spPr>
            <p:txBody>
              <a:bodyPr/>
              <a:lstStyle/>
              <a:p>
                <a:pPr algn="ctr" eaLnBrk="0" hangingPunct="0"/>
                <a:r>
                  <a:rPr lang="en-US" sz="1600" dirty="0">
                    <a:solidFill>
                      <a:schemeClr val="bg2"/>
                    </a:solidFill>
                    <a:latin typeface="Arial" charset="0"/>
                    <a:cs typeface="Times New Roman" pitchFamily="18" charset="0"/>
                  </a:rPr>
                  <a:t>Addition</a:t>
                </a:r>
              </a:p>
              <a:p>
                <a:pPr algn="ctr" eaLnBrk="0" hangingPunct="0"/>
                <a:endParaRPr lang="en-US" sz="1600" dirty="0"/>
              </a:p>
            </p:txBody>
          </p:sp>
          <p:sp>
            <p:nvSpPr>
              <p:cNvPr id="13364" name="Rectangle 25"/>
              <p:cNvSpPr>
                <a:spLocks noChangeArrowheads="1"/>
              </p:cNvSpPr>
              <p:nvPr/>
            </p:nvSpPr>
            <p:spPr bwMode="auto">
              <a:xfrm>
                <a:off x="751" y="403"/>
                <a:ext cx="1633" cy="403"/>
              </a:xfrm>
              <a:prstGeom prst="rect">
                <a:avLst/>
              </a:prstGeom>
              <a:noFill/>
              <a:ln w="7">
                <a:solidFill>
                  <a:srgbClr val="A0A0A0"/>
                </a:solidFill>
                <a:miter lim="800000"/>
                <a:headEnd/>
                <a:tailEnd/>
              </a:ln>
            </p:spPr>
            <p:txBody>
              <a:bodyPr wrap="none" anchor="ctr"/>
              <a:lstStyle/>
              <a:p>
                <a:endParaRPr lang="es-ES" sz="1600"/>
              </a:p>
            </p:txBody>
          </p:sp>
        </p:grpSp>
        <p:grpSp>
          <p:nvGrpSpPr>
            <p:cNvPr id="13324" name="Group 26"/>
            <p:cNvGrpSpPr>
              <a:grpSpLocks/>
            </p:cNvGrpSpPr>
            <p:nvPr/>
          </p:nvGrpSpPr>
          <p:grpSpPr bwMode="auto">
            <a:xfrm>
              <a:off x="3895" y="1183"/>
              <a:ext cx="1861" cy="335"/>
              <a:chOff x="2384" y="403"/>
              <a:chExt cx="1378" cy="403"/>
            </a:xfrm>
          </p:grpSpPr>
          <p:sp>
            <p:nvSpPr>
              <p:cNvPr id="13361" name="Rectangle 27"/>
              <p:cNvSpPr>
                <a:spLocks noChangeArrowheads="1"/>
              </p:cNvSpPr>
              <p:nvPr/>
            </p:nvSpPr>
            <p:spPr bwMode="auto">
              <a:xfrm>
                <a:off x="2412" y="403"/>
                <a:ext cx="1322" cy="403"/>
              </a:xfrm>
              <a:prstGeom prst="rect">
                <a:avLst/>
              </a:prstGeom>
              <a:noFill/>
              <a:ln w="9525">
                <a:noFill/>
                <a:miter lim="800000"/>
                <a:headEnd/>
                <a:tailEnd/>
              </a:ln>
            </p:spPr>
            <p:txBody>
              <a:bodyPr/>
              <a:lstStyle/>
              <a:p>
                <a:pPr algn="ctr" eaLnBrk="0" hangingPunct="0"/>
                <a:r>
                  <a:rPr lang="es-ES_tradnl" sz="1600" dirty="0" err="1">
                    <a:solidFill>
                      <a:schemeClr val="bg2"/>
                    </a:solidFill>
                    <a:latin typeface="Arial" charset="0"/>
                    <a:cs typeface="Times New Roman" pitchFamily="18" charset="0"/>
                  </a:rPr>
                  <a:t>char</a:t>
                </a:r>
                <a:r>
                  <a:rPr lang="es-ES_tradnl" sz="1600" dirty="0">
                    <a:solidFill>
                      <a:schemeClr val="bg2"/>
                    </a:solidFill>
                    <a:latin typeface="Arial" charset="0"/>
                    <a:cs typeface="Times New Roman" pitchFamily="18" charset="0"/>
                  </a:rPr>
                  <a:t>, </a:t>
                </a:r>
                <a:r>
                  <a:rPr lang="es-ES_tradnl" sz="1600" dirty="0" err="1">
                    <a:solidFill>
                      <a:schemeClr val="bg2"/>
                    </a:solidFill>
                    <a:latin typeface="Arial" charset="0"/>
                    <a:cs typeface="Times New Roman" pitchFamily="18" charset="0"/>
                  </a:rPr>
                  <a:t>int</a:t>
                </a:r>
                <a:r>
                  <a:rPr lang="es-ES_tradnl" sz="1600" dirty="0">
                    <a:solidFill>
                      <a:schemeClr val="bg2"/>
                    </a:solidFill>
                    <a:latin typeface="Arial" charset="0"/>
                    <a:cs typeface="Times New Roman" pitchFamily="18" charset="0"/>
                  </a:rPr>
                  <a:t>, </a:t>
                </a:r>
                <a:r>
                  <a:rPr lang="es-ES_tradnl" sz="1600" dirty="0" err="1">
                    <a:solidFill>
                      <a:schemeClr val="bg2"/>
                    </a:solidFill>
                    <a:latin typeface="Arial" charset="0"/>
                    <a:cs typeface="Times New Roman" pitchFamily="18" charset="0"/>
                  </a:rPr>
                  <a:t>float</a:t>
                </a:r>
                <a:r>
                  <a:rPr lang="es-ES_tradnl" sz="1600" dirty="0">
                    <a:solidFill>
                      <a:schemeClr val="bg2"/>
                    </a:solidFill>
                    <a:latin typeface="Arial" charset="0"/>
                    <a:cs typeface="Times New Roman" pitchFamily="18" charset="0"/>
                  </a:rPr>
                  <a:t>, </a:t>
                </a:r>
                <a:r>
                  <a:rPr lang="es-ES_tradnl" sz="1600" dirty="0" err="1">
                    <a:solidFill>
                      <a:schemeClr val="bg2"/>
                    </a:solidFill>
                    <a:latin typeface="Arial" charset="0"/>
                    <a:cs typeface="Times New Roman" pitchFamily="18" charset="0"/>
                  </a:rPr>
                  <a:t>double</a:t>
                </a:r>
                <a:endParaRPr lang="es-ES_tradnl" sz="1600" dirty="0">
                  <a:solidFill>
                    <a:schemeClr val="bg2"/>
                  </a:solidFill>
                  <a:latin typeface="Arial" charset="0"/>
                  <a:cs typeface="Times New Roman" pitchFamily="18" charset="0"/>
                </a:endParaRPr>
              </a:p>
              <a:p>
                <a:pPr algn="ctr" eaLnBrk="0" hangingPunct="0"/>
                <a:endParaRPr lang="es-ES_tradnl" sz="1600" dirty="0">
                  <a:solidFill>
                    <a:schemeClr val="bg2"/>
                  </a:solidFill>
                </a:endParaRPr>
              </a:p>
            </p:txBody>
          </p:sp>
          <p:sp>
            <p:nvSpPr>
              <p:cNvPr id="13362" name="Rectangle 28"/>
              <p:cNvSpPr>
                <a:spLocks noChangeArrowheads="1"/>
              </p:cNvSpPr>
              <p:nvPr/>
            </p:nvSpPr>
            <p:spPr bwMode="auto">
              <a:xfrm>
                <a:off x="2384" y="403"/>
                <a:ext cx="1378" cy="403"/>
              </a:xfrm>
              <a:prstGeom prst="rect">
                <a:avLst/>
              </a:prstGeom>
              <a:noFill/>
              <a:ln w="7">
                <a:solidFill>
                  <a:srgbClr val="A0A0A0"/>
                </a:solidFill>
                <a:miter lim="800000"/>
                <a:headEnd/>
                <a:tailEnd/>
              </a:ln>
            </p:spPr>
            <p:txBody>
              <a:bodyPr wrap="none" anchor="ctr"/>
              <a:lstStyle/>
              <a:p>
                <a:endParaRPr lang="es-ES" sz="1600"/>
              </a:p>
            </p:txBody>
          </p:sp>
        </p:grpSp>
        <p:grpSp>
          <p:nvGrpSpPr>
            <p:cNvPr id="13325" name="Group 29"/>
            <p:cNvGrpSpPr>
              <a:grpSpLocks/>
            </p:cNvGrpSpPr>
            <p:nvPr/>
          </p:nvGrpSpPr>
          <p:grpSpPr bwMode="auto">
            <a:xfrm>
              <a:off x="676" y="1518"/>
              <a:ext cx="1014" cy="336"/>
              <a:chOff x="0" y="806"/>
              <a:chExt cx="751" cy="403"/>
            </a:xfrm>
          </p:grpSpPr>
          <p:sp>
            <p:nvSpPr>
              <p:cNvPr id="13359" name="Rectangle 30"/>
              <p:cNvSpPr>
                <a:spLocks noChangeArrowheads="1"/>
              </p:cNvSpPr>
              <p:nvPr/>
            </p:nvSpPr>
            <p:spPr bwMode="auto">
              <a:xfrm>
                <a:off x="28" y="806"/>
                <a:ext cx="695"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a:t>
                </a:r>
              </a:p>
              <a:p>
                <a:pPr algn="ctr" eaLnBrk="0" hangingPunct="0"/>
                <a:endParaRPr lang="es-ES_tradnl" sz="1600"/>
              </a:p>
            </p:txBody>
          </p:sp>
          <p:sp>
            <p:nvSpPr>
              <p:cNvPr id="13360" name="Rectangle 31"/>
              <p:cNvSpPr>
                <a:spLocks noChangeArrowheads="1"/>
              </p:cNvSpPr>
              <p:nvPr/>
            </p:nvSpPr>
            <p:spPr bwMode="auto">
              <a:xfrm>
                <a:off x="0" y="806"/>
                <a:ext cx="751" cy="403"/>
              </a:xfrm>
              <a:prstGeom prst="rect">
                <a:avLst/>
              </a:prstGeom>
              <a:noFill/>
              <a:ln w="7">
                <a:solidFill>
                  <a:srgbClr val="A0A0A0"/>
                </a:solidFill>
                <a:miter lim="800000"/>
                <a:headEnd/>
                <a:tailEnd/>
              </a:ln>
            </p:spPr>
            <p:txBody>
              <a:bodyPr wrap="none" anchor="ctr"/>
              <a:lstStyle/>
              <a:p>
                <a:endParaRPr lang="es-ES" sz="1600"/>
              </a:p>
            </p:txBody>
          </p:sp>
        </p:grpSp>
        <p:grpSp>
          <p:nvGrpSpPr>
            <p:cNvPr id="13326" name="Group 32"/>
            <p:cNvGrpSpPr>
              <a:grpSpLocks/>
            </p:cNvGrpSpPr>
            <p:nvPr/>
          </p:nvGrpSpPr>
          <p:grpSpPr bwMode="auto">
            <a:xfrm>
              <a:off x="1690" y="1518"/>
              <a:ext cx="2205" cy="336"/>
              <a:chOff x="751" y="806"/>
              <a:chExt cx="1633" cy="403"/>
            </a:xfrm>
          </p:grpSpPr>
          <p:sp>
            <p:nvSpPr>
              <p:cNvPr id="13357" name="Rectangle 33"/>
              <p:cNvSpPr>
                <a:spLocks noChangeArrowheads="1"/>
              </p:cNvSpPr>
              <p:nvPr/>
            </p:nvSpPr>
            <p:spPr bwMode="auto">
              <a:xfrm>
                <a:off x="779" y="806"/>
                <a:ext cx="1577" cy="403"/>
              </a:xfrm>
              <a:prstGeom prst="rect">
                <a:avLst/>
              </a:prstGeom>
              <a:noFill/>
              <a:ln w="9525">
                <a:noFill/>
                <a:miter lim="800000"/>
                <a:headEnd/>
                <a:tailEnd/>
              </a:ln>
            </p:spPr>
            <p:txBody>
              <a:bodyPr/>
              <a:lstStyle/>
              <a:p>
                <a:pPr algn="ctr" eaLnBrk="0" hangingPunct="0"/>
                <a:r>
                  <a:rPr lang="en-US" sz="1600" dirty="0">
                    <a:solidFill>
                      <a:schemeClr val="bg2"/>
                    </a:solidFill>
                    <a:latin typeface="Arial" charset="0"/>
                    <a:cs typeface="Times New Roman" pitchFamily="18" charset="0"/>
                  </a:rPr>
                  <a:t>Subtraction</a:t>
                </a:r>
              </a:p>
            </p:txBody>
          </p:sp>
          <p:sp>
            <p:nvSpPr>
              <p:cNvPr id="13358" name="Rectangle 34"/>
              <p:cNvSpPr>
                <a:spLocks noChangeArrowheads="1"/>
              </p:cNvSpPr>
              <p:nvPr/>
            </p:nvSpPr>
            <p:spPr bwMode="auto">
              <a:xfrm>
                <a:off x="751" y="806"/>
                <a:ext cx="1633" cy="403"/>
              </a:xfrm>
              <a:prstGeom prst="rect">
                <a:avLst/>
              </a:prstGeom>
              <a:noFill/>
              <a:ln w="7">
                <a:solidFill>
                  <a:srgbClr val="A0A0A0"/>
                </a:solidFill>
                <a:miter lim="800000"/>
                <a:headEnd/>
                <a:tailEnd/>
              </a:ln>
            </p:spPr>
            <p:txBody>
              <a:bodyPr wrap="none" anchor="ctr"/>
              <a:lstStyle/>
              <a:p>
                <a:endParaRPr lang="es-ES" sz="1600"/>
              </a:p>
            </p:txBody>
          </p:sp>
        </p:grpSp>
        <p:grpSp>
          <p:nvGrpSpPr>
            <p:cNvPr id="13327" name="Group 35"/>
            <p:cNvGrpSpPr>
              <a:grpSpLocks/>
            </p:cNvGrpSpPr>
            <p:nvPr/>
          </p:nvGrpSpPr>
          <p:grpSpPr bwMode="auto">
            <a:xfrm>
              <a:off x="3895" y="1518"/>
              <a:ext cx="1861" cy="336"/>
              <a:chOff x="2384" y="806"/>
              <a:chExt cx="1378" cy="403"/>
            </a:xfrm>
          </p:grpSpPr>
          <p:sp>
            <p:nvSpPr>
              <p:cNvPr id="13355" name="Rectangle 36"/>
              <p:cNvSpPr>
                <a:spLocks noChangeArrowheads="1"/>
              </p:cNvSpPr>
              <p:nvPr/>
            </p:nvSpPr>
            <p:spPr bwMode="auto">
              <a:xfrm>
                <a:off x="2412" y="806"/>
                <a:ext cx="1322"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char, int, float, double</a:t>
                </a:r>
              </a:p>
              <a:p>
                <a:pPr algn="ctr" eaLnBrk="0" hangingPunct="0"/>
                <a:endParaRPr lang="es-ES_tradnl" sz="1600">
                  <a:solidFill>
                    <a:schemeClr val="bg2"/>
                  </a:solidFill>
                  <a:latin typeface="Arial" charset="0"/>
                  <a:cs typeface="Times New Roman" pitchFamily="18" charset="0"/>
                </a:endParaRPr>
              </a:p>
            </p:txBody>
          </p:sp>
          <p:sp>
            <p:nvSpPr>
              <p:cNvPr id="13356" name="Rectangle 37"/>
              <p:cNvSpPr>
                <a:spLocks noChangeArrowheads="1"/>
              </p:cNvSpPr>
              <p:nvPr/>
            </p:nvSpPr>
            <p:spPr bwMode="auto">
              <a:xfrm>
                <a:off x="2384" y="806"/>
                <a:ext cx="1378" cy="403"/>
              </a:xfrm>
              <a:prstGeom prst="rect">
                <a:avLst/>
              </a:prstGeom>
              <a:noFill/>
              <a:ln w="7">
                <a:solidFill>
                  <a:srgbClr val="A0A0A0"/>
                </a:solidFill>
                <a:miter lim="800000"/>
                <a:headEnd/>
                <a:tailEnd/>
              </a:ln>
            </p:spPr>
            <p:txBody>
              <a:bodyPr wrap="none" anchor="ctr"/>
              <a:lstStyle/>
              <a:p>
                <a:endParaRPr lang="es-ES" sz="1600"/>
              </a:p>
            </p:txBody>
          </p:sp>
        </p:grpSp>
        <p:grpSp>
          <p:nvGrpSpPr>
            <p:cNvPr id="13328" name="Group 38"/>
            <p:cNvGrpSpPr>
              <a:grpSpLocks/>
            </p:cNvGrpSpPr>
            <p:nvPr/>
          </p:nvGrpSpPr>
          <p:grpSpPr bwMode="auto">
            <a:xfrm>
              <a:off x="676" y="1854"/>
              <a:ext cx="1014" cy="335"/>
              <a:chOff x="0" y="1209"/>
              <a:chExt cx="751" cy="403"/>
            </a:xfrm>
          </p:grpSpPr>
          <p:sp>
            <p:nvSpPr>
              <p:cNvPr id="13353" name="Rectangle 39"/>
              <p:cNvSpPr>
                <a:spLocks noChangeArrowheads="1"/>
              </p:cNvSpPr>
              <p:nvPr/>
            </p:nvSpPr>
            <p:spPr bwMode="auto">
              <a:xfrm>
                <a:off x="28" y="1209"/>
                <a:ext cx="695"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a:t>
                </a:r>
              </a:p>
              <a:p>
                <a:pPr algn="ctr" eaLnBrk="0" hangingPunct="0"/>
                <a:endParaRPr lang="es-ES_tradnl" sz="1600"/>
              </a:p>
            </p:txBody>
          </p:sp>
          <p:sp>
            <p:nvSpPr>
              <p:cNvPr id="13354" name="Rectangle 40"/>
              <p:cNvSpPr>
                <a:spLocks noChangeArrowheads="1"/>
              </p:cNvSpPr>
              <p:nvPr/>
            </p:nvSpPr>
            <p:spPr bwMode="auto">
              <a:xfrm>
                <a:off x="0" y="1209"/>
                <a:ext cx="751" cy="403"/>
              </a:xfrm>
              <a:prstGeom prst="rect">
                <a:avLst/>
              </a:prstGeom>
              <a:noFill/>
              <a:ln w="7">
                <a:solidFill>
                  <a:srgbClr val="A0A0A0"/>
                </a:solidFill>
                <a:miter lim="800000"/>
                <a:headEnd/>
                <a:tailEnd/>
              </a:ln>
            </p:spPr>
            <p:txBody>
              <a:bodyPr wrap="none" anchor="ctr"/>
              <a:lstStyle/>
              <a:p>
                <a:endParaRPr lang="es-ES" sz="1600"/>
              </a:p>
            </p:txBody>
          </p:sp>
        </p:grpSp>
        <p:grpSp>
          <p:nvGrpSpPr>
            <p:cNvPr id="13329" name="Group 41"/>
            <p:cNvGrpSpPr>
              <a:grpSpLocks/>
            </p:cNvGrpSpPr>
            <p:nvPr/>
          </p:nvGrpSpPr>
          <p:grpSpPr bwMode="auto">
            <a:xfrm>
              <a:off x="1690" y="1854"/>
              <a:ext cx="2205" cy="335"/>
              <a:chOff x="751" y="1209"/>
              <a:chExt cx="1633" cy="403"/>
            </a:xfrm>
          </p:grpSpPr>
          <p:sp>
            <p:nvSpPr>
              <p:cNvPr id="13351" name="Rectangle 42"/>
              <p:cNvSpPr>
                <a:spLocks noChangeArrowheads="1"/>
              </p:cNvSpPr>
              <p:nvPr/>
            </p:nvSpPr>
            <p:spPr bwMode="auto">
              <a:xfrm>
                <a:off x="779" y="1209"/>
                <a:ext cx="1577" cy="403"/>
              </a:xfrm>
              <a:prstGeom prst="rect">
                <a:avLst/>
              </a:prstGeom>
              <a:noFill/>
              <a:ln w="9525">
                <a:noFill/>
                <a:miter lim="800000"/>
                <a:headEnd/>
                <a:tailEnd/>
              </a:ln>
            </p:spPr>
            <p:txBody>
              <a:bodyPr/>
              <a:lstStyle/>
              <a:p>
                <a:pPr algn="ctr" eaLnBrk="0" hangingPunct="0"/>
                <a:r>
                  <a:rPr lang="en-US" sz="1600" dirty="0">
                    <a:solidFill>
                      <a:schemeClr val="bg2"/>
                    </a:solidFill>
                    <a:latin typeface="Arial" charset="0"/>
                    <a:cs typeface="Times New Roman" pitchFamily="18" charset="0"/>
                  </a:rPr>
                  <a:t>Multiplication</a:t>
                </a:r>
              </a:p>
              <a:p>
                <a:pPr algn="ctr" eaLnBrk="0" hangingPunct="0"/>
                <a:endParaRPr lang="es-ES_tradnl" sz="1600" dirty="0">
                  <a:solidFill>
                    <a:schemeClr val="bg2"/>
                  </a:solidFill>
                  <a:latin typeface="Arial" charset="0"/>
                  <a:cs typeface="Times New Roman" pitchFamily="18" charset="0"/>
                </a:endParaRPr>
              </a:p>
              <a:p>
                <a:pPr algn="ctr" eaLnBrk="0" hangingPunct="0"/>
                <a:endParaRPr lang="es-ES_tradnl" sz="1600" dirty="0"/>
              </a:p>
            </p:txBody>
          </p:sp>
          <p:sp>
            <p:nvSpPr>
              <p:cNvPr id="13352" name="Rectangle 43"/>
              <p:cNvSpPr>
                <a:spLocks noChangeArrowheads="1"/>
              </p:cNvSpPr>
              <p:nvPr/>
            </p:nvSpPr>
            <p:spPr bwMode="auto">
              <a:xfrm>
                <a:off x="751" y="1209"/>
                <a:ext cx="1633" cy="403"/>
              </a:xfrm>
              <a:prstGeom prst="rect">
                <a:avLst/>
              </a:prstGeom>
              <a:noFill/>
              <a:ln w="7">
                <a:solidFill>
                  <a:srgbClr val="A0A0A0"/>
                </a:solidFill>
                <a:miter lim="800000"/>
                <a:headEnd/>
                <a:tailEnd/>
              </a:ln>
            </p:spPr>
            <p:txBody>
              <a:bodyPr wrap="none" anchor="ctr"/>
              <a:lstStyle/>
              <a:p>
                <a:endParaRPr lang="es-ES" sz="1600"/>
              </a:p>
            </p:txBody>
          </p:sp>
        </p:grpSp>
        <p:grpSp>
          <p:nvGrpSpPr>
            <p:cNvPr id="13330" name="Group 44"/>
            <p:cNvGrpSpPr>
              <a:grpSpLocks/>
            </p:cNvGrpSpPr>
            <p:nvPr/>
          </p:nvGrpSpPr>
          <p:grpSpPr bwMode="auto">
            <a:xfrm>
              <a:off x="3895" y="1854"/>
              <a:ext cx="1861" cy="335"/>
              <a:chOff x="2384" y="1209"/>
              <a:chExt cx="1378" cy="403"/>
            </a:xfrm>
          </p:grpSpPr>
          <p:sp>
            <p:nvSpPr>
              <p:cNvPr id="13349" name="Rectangle 45"/>
              <p:cNvSpPr>
                <a:spLocks noChangeArrowheads="1"/>
              </p:cNvSpPr>
              <p:nvPr/>
            </p:nvSpPr>
            <p:spPr bwMode="auto">
              <a:xfrm>
                <a:off x="2412" y="1209"/>
                <a:ext cx="1322"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char, int, float, double</a:t>
                </a:r>
              </a:p>
              <a:p>
                <a:pPr algn="ctr" eaLnBrk="0" hangingPunct="0"/>
                <a:endParaRPr lang="es-ES_tradnl" sz="1600"/>
              </a:p>
            </p:txBody>
          </p:sp>
          <p:sp>
            <p:nvSpPr>
              <p:cNvPr id="13350" name="Rectangle 46"/>
              <p:cNvSpPr>
                <a:spLocks noChangeArrowheads="1"/>
              </p:cNvSpPr>
              <p:nvPr/>
            </p:nvSpPr>
            <p:spPr bwMode="auto">
              <a:xfrm>
                <a:off x="2384" y="1209"/>
                <a:ext cx="1378" cy="403"/>
              </a:xfrm>
              <a:prstGeom prst="rect">
                <a:avLst/>
              </a:prstGeom>
              <a:noFill/>
              <a:ln w="7">
                <a:solidFill>
                  <a:srgbClr val="A0A0A0"/>
                </a:solidFill>
                <a:miter lim="800000"/>
                <a:headEnd/>
                <a:tailEnd/>
              </a:ln>
            </p:spPr>
            <p:txBody>
              <a:bodyPr wrap="none" anchor="ctr"/>
              <a:lstStyle/>
              <a:p>
                <a:endParaRPr lang="es-ES" sz="1600"/>
              </a:p>
            </p:txBody>
          </p:sp>
        </p:grpSp>
        <p:grpSp>
          <p:nvGrpSpPr>
            <p:cNvPr id="13331" name="Group 47"/>
            <p:cNvGrpSpPr>
              <a:grpSpLocks/>
            </p:cNvGrpSpPr>
            <p:nvPr/>
          </p:nvGrpSpPr>
          <p:grpSpPr bwMode="auto">
            <a:xfrm>
              <a:off x="676" y="2189"/>
              <a:ext cx="1014" cy="336"/>
              <a:chOff x="0" y="1612"/>
              <a:chExt cx="751" cy="403"/>
            </a:xfrm>
          </p:grpSpPr>
          <p:sp>
            <p:nvSpPr>
              <p:cNvPr id="13347" name="Rectangle 48"/>
              <p:cNvSpPr>
                <a:spLocks noChangeArrowheads="1"/>
              </p:cNvSpPr>
              <p:nvPr/>
            </p:nvSpPr>
            <p:spPr bwMode="auto">
              <a:xfrm>
                <a:off x="28" y="1612"/>
                <a:ext cx="695"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a:t>
                </a:r>
              </a:p>
              <a:p>
                <a:pPr algn="ctr" eaLnBrk="0" hangingPunct="0"/>
                <a:endParaRPr lang="es-ES_tradnl" sz="1600">
                  <a:solidFill>
                    <a:schemeClr val="bg2"/>
                  </a:solidFill>
                  <a:latin typeface="Arial" charset="0"/>
                  <a:cs typeface="Times New Roman" pitchFamily="18" charset="0"/>
                </a:endParaRPr>
              </a:p>
            </p:txBody>
          </p:sp>
          <p:sp>
            <p:nvSpPr>
              <p:cNvPr id="13348" name="Rectangle 49"/>
              <p:cNvSpPr>
                <a:spLocks noChangeArrowheads="1"/>
              </p:cNvSpPr>
              <p:nvPr/>
            </p:nvSpPr>
            <p:spPr bwMode="auto">
              <a:xfrm>
                <a:off x="0" y="1612"/>
                <a:ext cx="751" cy="403"/>
              </a:xfrm>
              <a:prstGeom prst="rect">
                <a:avLst/>
              </a:prstGeom>
              <a:noFill/>
              <a:ln w="7">
                <a:solidFill>
                  <a:srgbClr val="A0A0A0"/>
                </a:solidFill>
                <a:miter lim="800000"/>
                <a:headEnd/>
                <a:tailEnd/>
              </a:ln>
            </p:spPr>
            <p:txBody>
              <a:bodyPr wrap="none" anchor="ctr"/>
              <a:lstStyle/>
              <a:p>
                <a:endParaRPr lang="es-ES" sz="1600"/>
              </a:p>
            </p:txBody>
          </p:sp>
        </p:grpSp>
        <p:grpSp>
          <p:nvGrpSpPr>
            <p:cNvPr id="13332" name="Group 50"/>
            <p:cNvGrpSpPr>
              <a:grpSpLocks/>
            </p:cNvGrpSpPr>
            <p:nvPr/>
          </p:nvGrpSpPr>
          <p:grpSpPr bwMode="auto">
            <a:xfrm>
              <a:off x="1690" y="2189"/>
              <a:ext cx="2205" cy="336"/>
              <a:chOff x="751" y="1612"/>
              <a:chExt cx="1633" cy="403"/>
            </a:xfrm>
          </p:grpSpPr>
          <p:sp>
            <p:nvSpPr>
              <p:cNvPr id="13345" name="Rectangle 51"/>
              <p:cNvSpPr>
                <a:spLocks noChangeArrowheads="1"/>
              </p:cNvSpPr>
              <p:nvPr/>
            </p:nvSpPr>
            <p:spPr bwMode="auto">
              <a:xfrm>
                <a:off x="779" y="1612"/>
                <a:ext cx="1577" cy="403"/>
              </a:xfrm>
              <a:prstGeom prst="rect">
                <a:avLst/>
              </a:prstGeom>
              <a:noFill/>
              <a:ln w="9525">
                <a:noFill/>
                <a:miter lim="800000"/>
                <a:headEnd/>
                <a:tailEnd/>
              </a:ln>
            </p:spPr>
            <p:txBody>
              <a:bodyPr/>
              <a:lstStyle/>
              <a:p>
                <a:pPr algn="ctr" eaLnBrk="0" hangingPunct="0"/>
                <a:r>
                  <a:rPr lang="en-US" sz="1600" dirty="0">
                    <a:solidFill>
                      <a:schemeClr val="bg2"/>
                    </a:solidFill>
                    <a:latin typeface="Arial" charset="0"/>
                    <a:cs typeface="Times New Roman" pitchFamily="18" charset="0"/>
                  </a:rPr>
                  <a:t>Division</a:t>
                </a:r>
              </a:p>
            </p:txBody>
          </p:sp>
          <p:sp>
            <p:nvSpPr>
              <p:cNvPr id="13346" name="Rectangle 52"/>
              <p:cNvSpPr>
                <a:spLocks noChangeArrowheads="1"/>
              </p:cNvSpPr>
              <p:nvPr/>
            </p:nvSpPr>
            <p:spPr bwMode="auto">
              <a:xfrm>
                <a:off x="751" y="1612"/>
                <a:ext cx="1633" cy="403"/>
              </a:xfrm>
              <a:prstGeom prst="rect">
                <a:avLst/>
              </a:prstGeom>
              <a:noFill/>
              <a:ln w="7">
                <a:solidFill>
                  <a:srgbClr val="A0A0A0"/>
                </a:solidFill>
                <a:miter lim="800000"/>
                <a:headEnd/>
                <a:tailEnd/>
              </a:ln>
            </p:spPr>
            <p:txBody>
              <a:bodyPr wrap="none" anchor="ctr"/>
              <a:lstStyle/>
              <a:p>
                <a:endParaRPr lang="es-ES" sz="1600"/>
              </a:p>
            </p:txBody>
          </p:sp>
        </p:grpSp>
        <p:grpSp>
          <p:nvGrpSpPr>
            <p:cNvPr id="13333" name="Group 53"/>
            <p:cNvGrpSpPr>
              <a:grpSpLocks/>
            </p:cNvGrpSpPr>
            <p:nvPr/>
          </p:nvGrpSpPr>
          <p:grpSpPr bwMode="auto">
            <a:xfrm>
              <a:off x="3895" y="2189"/>
              <a:ext cx="1861" cy="336"/>
              <a:chOff x="2384" y="1612"/>
              <a:chExt cx="1378" cy="403"/>
            </a:xfrm>
          </p:grpSpPr>
          <p:sp>
            <p:nvSpPr>
              <p:cNvPr id="13343" name="Rectangle 54"/>
              <p:cNvSpPr>
                <a:spLocks noChangeArrowheads="1"/>
              </p:cNvSpPr>
              <p:nvPr/>
            </p:nvSpPr>
            <p:spPr bwMode="auto">
              <a:xfrm>
                <a:off x="2412" y="1612"/>
                <a:ext cx="1322"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char, int, float, double</a:t>
                </a:r>
              </a:p>
              <a:p>
                <a:pPr algn="ctr" eaLnBrk="0" hangingPunct="0"/>
                <a:endParaRPr lang="es-ES_tradnl" sz="1600">
                  <a:solidFill>
                    <a:schemeClr val="bg2"/>
                  </a:solidFill>
                </a:endParaRPr>
              </a:p>
            </p:txBody>
          </p:sp>
          <p:sp>
            <p:nvSpPr>
              <p:cNvPr id="13344" name="Rectangle 55"/>
              <p:cNvSpPr>
                <a:spLocks noChangeArrowheads="1"/>
              </p:cNvSpPr>
              <p:nvPr/>
            </p:nvSpPr>
            <p:spPr bwMode="auto">
              <a:xfrm>
                <a:off x="2384" y="1612"/>
                <a:ext cx="1378" cy="403"/>
              </a:xfrm>
              <a:prstGeom prst="rect">
                <a:avLst/>
              </a:prstGeom>
              <a:noFill/>
              <a:ln w="7">
                <a:solidFill>
                  <a:srgbClr val="A0A0A0"/>
                </a:solidFill>
                <a:miter lim="800000"/>
                <a:headEnd/>
                <a:tailEnd/>
              </a:ln>
            </p:spPr>
            <p:txBody>
              <a:bodyPr wrap="none" anchor="ctr"/>
              <a:lstStyle/>
              <a:p>
                <a:endParaRPr lang="es-ES" sz="1600"/>
              </a:p>
            </p:txBody>
          </p:sp>
        </p:grpSp>
        <p:grpSp>
          <p:nvGrpSpPr>
            <p:cNvPr id="13334" name="Group 56"/>
            <p:cNvGrpSpPr>
              <a:grpSpLocks/>
            </p:cNvGrpSpPr>
            <p:nvPr/>
          </p:nvGrpSpPr>
          <p:grpSpPr bwMode="auto">
            <a:xfrm>
              <a:off x="676" y="2525"/>
              <a:ext cx="1014" cy="431"/>
              <a:chOff x="0" y="2015"/>
              <a:chExt cx="751" cy="518"/>
            </a:xfrm>
          </p:grpSpPr>
          <p:sp>
            <p:nvSpPr>
              <p:cNvPr id="13341" name="Rectangle 57"/>
              <p:cNvSpPr>
                <a:spLocks noChangeArrowheads="1"/>
              </p:cNvSpPr>
              <p:nvPr/>
            </p:nvSpPr>
            <p:spPr bwMode="auto">
              <a:xfrm>
                <a:off x="28" y="2015"/>
                <a:ext cx="695" cy="518"/>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a:t>
                </a:r>
              </a:p>
              <a:p>
                <a:pPr algn="ctr" eaLnBrk="0" hangingPunct="0"/>
                <a:endParaRPr lang="es-ES_tradnl" sz="1600"/>
              </a:p>
            </p:txBody>
          </p:sp>
          <p:sp>
            <p:nvSpPr>
              <p:cNvPr id="13342" name="Rectangle 58"/>
              <p:cNvSpPr>
                <a:spLocks noChangeArrowheads="1"/>
              </p:cNvSpPr>
              <p:nvPr/>
            </p:nvSpPr>
            <p:spPr bwMode="auto">
              <a:xfrm>
                <a:off x="0" y="2015"/>
                <a:ext cx="751" cy="518"/>
              </a:xfrm>
              <a:prstGeom prst="rect">
                <a:avLst/>
              </a:prstGeom>
              <a:noFill/>
              <a:ln w="7">
                <a:solidFill>
                  <a:srgbClr val="A0A0A0"/>
                </a:solidFill>
                <a:miter lim="800000"/>
                <a:headEnd/>
                <a:tailEnd/>
              </a:ln>
            </p:spPr>
            <p:txBody>
              <a:bodyPr wrap="none" anchor="ctr"/>
              <a:lstStyle/>
              <a:p>
                <a:endParaRPr lang="es-ES" sz="1600"/>
              </a:p>
            </p:txBody>
          </p:sp>
        </p:grpSp>
        <p:grpSp>
          <p:nvGrpSpPr>
            <p:cNvPr id="13335" name="Group 59"/>
            <p:cNvGrpSpPr>
              <a:grpSpLocks/>
            </p:cNvGrpSpPr>
            <p:nvPr/>
          </p:nvGrpSpPr>
          <p:grpSpPr bwMode="auto">
            <a:xfrm>
              <a:off x="1690" y="2525"/>
              <a:ext cx="2205" cy="431"/>
              <a:chOff x="751" y="2015"/>
              <a:chExt cx="1633" cy="518"/>
            </a:xfrm>
          </p:grpSpPr>
          <p:sp>
            <p:nvSpPr>
              <p:cNvPr id="13339" name="Rectangle 60"/>
              <p:cNvSpPr>
                <a:spLocks noChangeArrowheads="1"/>
              </p:cNvSpPr>
              <p:nvPr/>
            </p:nvSpPr>
            <p:spPr bwMode="auto">
              <a:xfrm>
                <a:off x="779" y="2015"/>
                <a:ext cx="1577" cy="518"/>
              </a:xfrm>
              <a:prstGeom prst="rect">
                <a:avLst/>
              </a:prstGeom>
              <a:noFill/>
              <a:ln w="9525">
                <a:noFill/>
                <a:miter lim="800000"/>
                <a:headEnd/>
                <a:tailEnd/>
              </a:ln>
            </p:spPr>
            <p:txBody>
              <a:bodyPr/>
              <a:lstStyle/>
              <a:p>
                <a:pPr algn="ctr" eaLnBrk="0" hangingPunct="0"/>
                <a:r>
                  <a:rPr lang="en-US" sz="1600" dirty="0">
                    <a:solidFill>
                      <a:schemeClr val="bg2"/>
                    </a:solidFill>
                    <a:latin typeface="Arial" charset="0"/>
                    <a:cs typeface="Times New Roman" pitchFamily="18" charset="0"/>
                  </a:rPr>
                  <a:t>Modulus</a:t>
                </a:r>
              </a:p>
            </p:txBody>
          </p:sp>
          <p:sp>
            <p:nvSpPr>
              <p:cNvPr id="13340" name="Rectangle 61"/>
              <p:cNvSpPr>
                <a:spLocks noChangeArrowheads="1"/>
              </p:cNvSpPr>
              <p:nvPr/>
            </p:nvSpPr>
            <p:spPr bwMode="auto">
              <a:xfrm>
                <a:off x="751" y="2015"/>
                <a:ext cx="1633" cy="518"/>
              </a:xfrm>
              <a:prstGeom prst="rect">
                <a:avLst/>
              </a:prstGeom>
              <a:noFill/>
              <a:ln w="7">
                <a:solidFill>
                  <a:srgbClr val="A0A0A0"/>
                </a:solidFill>
                <a:miter lim="800000"/>
                <a:headEnd/>
                <a:tailEnd/>
              </a:ln>
            </p:spPr>
            <p:txBody>
              <a:bodyPr wrap="none" anchor="ctr"/>
              <a:lstStyle/>
              <a:p>
                <a:endParaRPr lang="es-ES" sz="1600"/>
              </a:p>
            </p:txBody>
          </p:sp>
        </p:grpSp>
        <p:grpSp>
          <p:nvGrpSpPr>
            <p:cNvPr id="13336" name="Group 62"/>
            <p:cNvGrpSpPr>
              <a:grpSpLocks/>
            </p:cNvGrpSpPr>
            <p:nvPr/>
          </p:nvGrpSpPr>
          <p:grpSpPr bwMode="auto">
            <a:xfrm>
              <a:off x="3895" y="2525"/>
              <a:ext cx="1861" cy="431"/>
              <a:chOff x="2384" y="2015"/>
              <a:chExt cx="1378" cy="518"/>
            </a:xfrm>
          </p:grpSpPr>
          <p:sp>
            <p:nvSpPr>
              <p:cNvPr id="13337" name="Rectangle 63"/>
              <p:cNvSpPr>
                <a:spLocks noChangeArrowheads="1"/>
              </p:cNvSpPr>
              <p:nvPr/>
            </p:nvSpPr>
            <p:spPr bwMode="auto">
              <a:xfrm>
                <a:off x="2412" y="2015"/>
                <a:ext cx="1322" cy="518"/>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char, int</a:t>
                </a:r>
              </a:p>
            </p:txBody>
          </p:sp>
          <p:sp>
            <p:nvSpPr>
              <p:cNvPr id="13338" name="Rectangle 64"/>
              <p:cNvSpPr>
                <a:spLocks noChangeArrowheads="1"/>
              </p:cNvSpPr>
              <p:nvPr/>
            </p:nvSpPr>
            <p:spPr bwMode="auto">
              <a:xfrm>
                <a:off x="2384" y="2015"/>
                <a:ext cx="1378" cy="518"/>
              </a:xfrm>
              <a:prstGeom prst="rect">
                <a:avLst/>
              </a:prstGeom>
              <a:noFill/>
              <a:ln w="7">
                <a:solidFill>
                  <a:srgbClr val="A0A0A0"/>
                </a:solidFill>
                <a:miter lim="800000"/>
                <a:headEnd/>
                <a:tailEnd/>
              </a:ln>
            </p:spPr>
            <p:txBody>
              <a:bodyPr wrap="none" anchor="ctr"/>
              <a:lstStyle/>
              <a:p>
                <a:endParaRPr lang="es-ES" sz="1600"/>
              </a:p>
            </p:txBody>
          </p:sp>
        </p:grpSp>
      </p:grpSp>
      <p:sp>
        <p:nvSpPr>
          <p:cNvPr id="108609" name="Rectangle 65"/>
          <p:cNvSpPr>
            <a:spLocks noGrp="1" noChangeArrowheads="1"/>
          </p:cNvSpPr>
          <p:nvPr>
            <p:ph type="body" idx="1"/>
          </p:nvPr>
        </p:nvSpPr>
        <p:spPr>
          <a:xfrm>
            <a:off x="1042988" y="3428131"/>
            <a:ext cx="7956550" cy="3384750"/>
          </a:xfrm>
          <a:noFill/>
        </p:spPr>
        <p:txBody>
          <a:bodyPr/>
          <a:lstStyle/>
          <a:p>
            <a:pPr eaLnBrk="1" hangingPunct="1">
              <a:lnSpc>
                <a:spcPct val="80000"/>
              </a:lnSpc>
            </a:pPr>
            <a:r>
              <a:rPr lang="en-US" sz="2400" dirty="0"/>
              <a:t>In C there is </a:t>
            </a:r>
            <a:r>
              <a:rPr lang="en-US" sz="2800" i="1" dirty="0">
                <a:solidFill>
                  <a:srgbClr val="BA5D00"/>
                </a:solidFill>
              </a:rPr>
              <a:t>NOT arithmetic operators for Complex Types </a:t>
            </a:r>
            <a:r>
              <a:rPr lang="en-US" sz="2400" dirty="0"/>
              <a:t>such as Strings, arrays, Matrix etc..</a:t>
            </a:r>
          </a:p>
          <a:p>
            <a:pPr eaLnBrk="1" hangingPunct="1">
              <a:lnSpc>
                <a:spcPct val="80000"/>
              </a:lnSpc>
            </a:pPr>
            <a:r>
              <a:rPr lang="en-US" sz="2400" dirty="0"/>
              <a:t>Precedence</a:t>
            </a:r>
            <a:r>
              <a:rPr lang="es-ES_tradnl" sz="2400" dirty="0"/>
              <a:t> Rules :</a:t>
            </a:r>
            <a:endParaRPr lang="es-ES" sz="2400" dirty="0"/>
          </a:p>
          <a:p>
            <a:pPr lvl="1"/>
            <a:r>
              <a:rPr lang="en-US" sz="1800" b="1" dirty="0"/>
              <a:t>Brackets allow change the default order of evaluation. If there are nested brackets , expressions, corresponding to the most internal brackets, are evaluated firstly. </a:t>
            </a:r>
          </a:p>
          <a:p>
            <a:pPr lvl="1"/>
            <a:r>
              <a:rPr lang="en-US" sz="1800" dirty="0"/>
              <a:t>Order of evaluation for arithmetic operators:</a:t>
            </a:r>
          </a:p>
          <a:p>
            <a:pPr lvl="2"/>
            <a:r>
              <a:rPr lang="en-US" sz="1600" dirty="0"/>
              <a:t>Higher: </a:t>
            </a:r>
            <a:r>
              <a:rPr lang="en-US" sz="1600" b="1" dirty="0">
                <a:latin typeface="Courier New" pitchFamily="49" charset="0"/>
              </a:rPr>
              <a:t>/</a:t>
            </a:r>
            <a:r>
              <a:rPr lang="en-US" sz="1600" dirty="0"/>
              <a:t>, </a:t>
            </a:r>
            <a:r>
              <a:rPr lang="en-US" sz="1600" b="1" dirty="0">
                <a:latin typeface="Courier New" pitchFamily="49" charset="0"/>
              </a:rPr>
              <a:t>*</a:t>
            </a:r>
            <a:r>
              <a:rPr lang="en-US" sz="1600" dirty="0"/>
              <a:t>, </a:t>
            </a:r>
            <a:r>
              <a:rPr lang="en-US" sz="1600" b="1" dirty="0">
                <a:latin typeface="Courier New" pitchFamily="49" charset="0"/>
              </a:rPr>
              <a:t>%</a:t>
            </a:r>
            <a:r>
              <a:rPr lang="en-US" sz="1600" dirty="0"/>
              <a:t>  (these operators are evaluated in the same order that appear in an expression, from the left to right).</a:t>
            </a:r>
          </a:p>
          <a:p>
            <a:pPr lvl="2"/>
            <a:r>
              <a:rPr lang="en-US" sz="1600" dirty="0"/>
              <a:t>Lower: </a:t>
            </a:r>
            <a:r>
              <a:rPr lang="en-US" sz="1600" b="1" dirty="0">
                <a:latin typeface="Courier New" pitchFamily="49" charset="0"/>
              </a:rPr>
              <a:t>+</a:t>
            </a:r>
            <a:r>
              <a:rPr lang="en-US" sz="1600" dirty="0"/>
              <a:t>, </a:t>
            </a:r>
            <a:r>
              <a:rPr lang="en-US" sz="1600" b="1" dirty="0">
                <a:latin typeface="Courier New" pitchFamily="49" charset="0"/>
              </a:rPr>
              <a:t>-</a:t>
            </a:r>
            <a:r>
              <a:rPr lang="en-US" sz="1600" dirty="0"/>
              <a:t>  (these operators are evaluated in the same order that appear in an expression, from the left to right).</a:t>
            </a:r>
          </a:p>
          <a:p>
            <a:pPr eaLnBrk="1" hangingPunct="1">
              <a:lnSpc>
                <a:spcPct val="80000"/>
              </a:lnSpc>
              <a:buFontTx/>
              <a:buNone/>
            </a:pPr>
            <a:endParaRPr lang="es-ES_tradnl" sz="1800" dirty="0"/>
          </a:p>
        </p:txBody>
      </p:sp>
      <p:sp>
        <p:nvSpPr>
          <p:cNvPr id="66" name="65 Rectángulo"/>
          <p:cNvSpPr/>
          <p:nvPr/>
        </p:nvSpPr>
        <p:spPr>
          <a:xfrm>
            <a:off x="971550" y="981075"/>
            <a:ext cx="7776914" cy="387798"/>
          </a:xfrm>
          <a:prstGeom prst="rect">
            <a:avLst/>
          </a:prstGeom>
        </p:spPr>
        <p:txBody>
          <a:bodyPr wrap="square">
            <a:spAutoFit/>
          </a:bodyPr>
          <a:lstStyle/>
          <a:p>
            <a:pPr marL="342900" indent="-342900">
              <a:lnSpc>
                <a:spcPct val="80000"/>
              </a:lnSpc>
              <a:spcBef>
                <a:spcPct val="20000"/>
              </a:spcBef>
              <a:buSzPct val="70000"/>
              <a:buFontTx/>
              <a:buBlip>
                <a:blip r:embed="rId2"/>
              </a:buBlip>
              <a:defRPr/>
            </a:pPr>
            <a:r>
              <a:rPr lang="en-US" b="1" dirty="0">
                <a:solidFill>
                  <a:srgbClr val="582C00"/>
                </a:solidFill>
                <a:latin typeface="+mn-lt"/>
              </a:rPr>
              <a:t>The </a:t>
            </a:r>
            <a:r>
              <a:rPr lang="en-US" b="1" i="1" dirty="0">
                <a:solidFill>
                  <a:srgbClr val="BA5D00"/>
                </a:solidFill>
                <a:latin typeface="+mn-lt"/>
              </a:rPr>
              <a:t>result</a:t>
            </a:r>
            <a:r>
              <a:rPr lang="en-US" b="1" dirty="0">
                <a:solidFill>
                  <a:srgbClr val="582C00"/>
                </a:solidFill>
                <a:latin typeface="+mn-lt"/>
              </a:rPr>
              <a:t> of applying these operators is a numeric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6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60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860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860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86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86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0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Exercise</a:t>
            </a:r>
          </a:p>
        </p:txBody>
      </p:sp>
      <p:sp>
        <p:nvSpPr>
          <p:cNvPr id="3" name="2 Marcador de contenido"/>
          <p:cNvSpPr>
            <a:spLocks noGrp="1"/>
          </p:cNvSpPr>
          <p:nvPr>
            <p:ph idx="1"/>
          </p:nvPr>
        </p:nvSpPr>
        <p:spPr>
          <a:xfrm>
            <a:off x="323528" y="1340768"/>
            <a:ext cx="8496944" cy="5517232"/>
          </a:xfrm>
        </p:spPr>
        <p:txBody>
          <a:bodyPr>
            <a:normAutofit lnSpcReduction="10000"/>
          </a:bodyPr>
          <a:lstStyle/>
          <a:p>
            <a:pPr marL="0" indent="0">
              <a:buNone/>
            </a:pPr>
            <a:r>
              <a:rPr lang="en-US" sz="2400" dirty="0"/>
              <a:t>Specify which is the value of variable </a:t>
            </a:r>
            <a:r>
              <a:rPr lang="en-US" sz="2400" dirty="0">
                <a:solidFill>
                  <a:srgbClr val="C00000"/>
                </a:solidFill>
                <a:latin typeface="Consolas" pitchFamily="49" charset="0"/>
                <a:cs typeface="Consolas" pitchFamily="49" charset="0"/>
              </a:rPr>
              <a:t>a</a:t>
            </a:r>
            <a:r>
              <a:rPr lang="en-US" sz="2400" dirty="0"/>
              <a:t> after each expression is evaluated. Consider each expression, below of declaration, belongs to different programs, with the same initial declaration. </a:t>
            </a:r>
          </a:p>
          <a:p>
            <a:pPr marL="533400" indent="-533400">
              <a:buNone/>
            </a:pPr>
            <a:r>
              <a:rPr lang="es-ES" sz="2400" b="1" dirty="0" err="1"/>
              <a:t>main</a:t>
            </a:r>
            <a:r>
              <a:rPr lang="es-ES" sz="2400" dirty="0"/>
              <a:t>(){</a:t>
            </a:r>
          </a:p>
          <a:p>
            <a:pPr marL="533400" indent="-533400">
              <a:buNone/>
            </a:pPr>
            <a:r>
              <a:rPr lang="es-ES" sz="2400" dirty="0">
                <a:latin typeface="Consolas" pitchFamily="49" charset="0"/>
                <a:cs typeface="Consolas" pitchFamily="49" charset="0"/>
              </a:rPr>
              <a:t>  </a:t>
            </a:r>
            <a:r>
              <a:rPr lang="es-ES" sz="2400" dirty="0" err="1">
                <a:solidFill>
                  <a:srgbClr val="0000FF"/>
                </a:solidFill>
                <a:latin typeface="Consolas" pitchFamily="49" charset="0"/>
                <a:cs typeface="Consolas" pitchFamily="49" charset="0"/>
              </a:rPr>
              <a:t>int</a:t>
            </a:r>
            <a:r>
              <a:rPr lang="es-ES" sz="2400" dirty="0">
                <a:latin typeface="Consolas" pitchFamily="49" charset="0"/>
                <a:cs typeface="Consolas" pitchFamily="49" charset="0"/>
              </a:rPr>
              <a:t> a=1,b=5,c=2,d=3,e=6;</a:t>
            </a:r>
          </a:p>
          <a:p>
            <a:pPr marL="914400" lvl="1" indent="-457200">
              <a:buNone/>
            </a:pPr>
            <a:endParaRPr lang="es-ES" sz="2400" b="1" dirty="0">
              <a:latin typeface="Consolas" pitchFamily="49" charset="0"/>
              <a:cs typeface="Consolas" pitchFamily="49" charset="0"/>
            </a:endParaRPr>
          </a:p>
          <a:p>
            <a:pPr marL="914400" lvl="1" indent="-457200">
              <a:buNone/>
            </a:pPr>
            <a:r>
              <a:rPr lang="es-ES" sz="2400" dirty="0">
                <a:latin typeface="Consolas" pitchFamily="49" charset="0"/>
                <a:cs typeface="Consolas" pitchFamily="49" charset="0"/>
              </a:rPr>
              <a:t>a=</a:t>
            </a:r>
            <a:r>
              <a:rPr lang="es-ES" sz="2400" dirty="0" err="1">
                <a:latin typeface="Consolas" pitchFamily="49" charset="0"/>
                <a:cs typeface="Consolas" pitchFamily="49" charset="0"/>
              </a:rPr>
              <a:t>a+b%d</a:t>
            </a:r>
            <a:r>
              <a:rPr lang="es-ES" sz="2400" dirty="0">
                <a:latin typeface="Consolas" pitchFamily="49" charset="0"/>
                <a:cs typeface="Consolas" pitchFamily="49" charset="0"/>
              </a:rPr>
              <a:t>;</a:t>
            </a:r>
          </a:p>
          <a:p>
            <a:pPr marL="914400" lvl="1" indent="-457200">
              <a:buNone/>
            </a:pPr>
            <a:r>
              <a:rPr lang="es-ES" sz="2400" dirty="0">
                <a:latin typeface="Consolas" pitchFamily="49" charset="0"/>
                <a:cs typeface="Consolas" pitchFamily="49" charset="0"/>
              </a:rPr>
              <a:t>a=d*b/2;		</a:t>
            </a:r>
          </a:p>
          <a:p>
            <a:pPr marL="914400" lvl="1" indent="-457200">
              <a:buNone/>
            </a:pPr>
            <a:r>
              <a:rPr lang="es-ES" sz="2400" dirty="0">
                <a:latin typeface="Consolas" pitchFamily="49" charset="0"/>
                <a:cs typeface="Consolas" pitchFamily="49" charset="0"/>
              </a:rPr>
              <a:t>a=d*(b/2);</a:t>
            </a:r>
          </a:p>
          <a:p>
            <a:pPr marL="914400" lvl="1" indent="-457200">
              <a:buNone/>
            </a:pPr>
            <a:r>
              <a:rPr lang="es-ES" sz="2400" dirty="0">
                <a:latin typeface="Consolas" pitchFamily="49" charset="0"/>
                <a:cs typeface="Consolas" pitchFamily="49" charset="0"/>
              </a:rPr>
              <a:t>a=</a:t>
            </a:r>
            <a:r>
              <a:rPr lang="es-ES" sz="2400" dirty="0" err="1">
                <a:latin typeface="Consolas" pitchFamily="49" charset="0"/>
                <a:cs typeface="Consolas" pitchFamily="49" charset="0"/>
              </a:rPr>
              <a:t>d+b</a:t>
            </a:r>
            <a:r>
              <a:rPr lang="es-ES" sz="2400" dirty="0">
                <a:latin typeface="Consolas" pitchFamily="49" charset="0"/>
                <a:cs typeface="Consolas" pitchFamily="49" charset="0"/>
              </a:rPr>
              <a:t>*c-e;	</a:t>
            </a:r>
          </a:p>
          <a:p>
            <a:pPr marL="914400" lvl="1" indent="-457200">
              <a:buNone/>
            </a:pPr>
            <a:r>
              <a:rPr lang="es-ES" sz="2400" dirty="0">
                <a:latin typeface="Consolas" pitchFamily="49" charset="0"/>
                <a:cs typeface="Consolas" pitchFamily="49" charset="0"/>
              </a:rPr>
              <a:t>a=</a:t>
            </a:r>
            <a:r>
              <a:rPr lang="es-ES" sz="2400" dirty="0" err="1">
                <a:latin typeface="Consolas" pitchFamily="49" charset="0"/>
                <a:cs typeface="Consolas" pitchFamily="49" charset="0"/>
              </a:rPr>
              <a:t>d+e</a:t>
            </a:r>
            <a:r>
              <a:rPr lang="es-ES" sz="2400" dirty="0">
                <a:latin typeface="Consolas" pitchFamily="49" charset="0"/>
                <a:cs typeface="Consolas" pitchFamily="49" charset="0"/>
              </a:rPr>
              <a:t>*b/2;	</a:t>
            </a:r>
          </a:p>
          <a:p>
            <a:pPr marL="914400" lvl="1" indent="-457200">
              <a:buNone/>
            </a:pPr>
            <a:r>
              <a:rPr lang="es-ES" sz="2400" dirty="0">
                <a:latin typeface="Consolas" pitchFamily="49" charset="0"/>
                <a:cs typeface="Consolas" pitchFamily="49" charset="0"/>
              </a:rPr>
              <a:t>a=(</a:t>
            </a:r>
            <a:r>
              <a:rPr lang="es-ES" sz="2400" dirty="0" err="1">
                <a:latin typeface="Consolas" pitchFamily="49" charset="0"/>
                <a:cs typeface="Consolas" pitchFamily="49" charset="0"/>
              </a:rPr>
              <a:t>d+e</a:t>
            </a:r>
            <a:r>
              <a:rPr lang="es-ES" sz="2400" dirty="0">
                <a:latin typeface="Consolas" pitchFamily="49" charset="0"/>
                <a:cs typeface="Consolas" pitchFamily="49" charset="0"/>
              </a:rPr>
              <a:t>)*b/2;</a:t>
            </a:r>
          </a:p>
          <a:p>
            <a:pPr marL="914400" lvl="1" indent="-914400">
              <a:buNone/>
            </a:pPr>
            <a:r>
              <a:rPr lang="es-ES" sz="2400" dirty="0">
                <a:latin typeface="Consolas" pitchFamily="49" charset="0"/>
                <a:cs typeface="Consolas" pitchFamily="49" charset="0"/>
              </a:rPr>
              <a:t>}</a:t>
            </a:r>
          </a:p>
          <a:p>
            <a:pPr marL="0" indent="0">
              <a:buNone/>
            </a:pPr>
            <a:endParaRPr lang="en-US" sz="2400" dirty="0"/>
          </a:p>
        </p:txBody>
      </p:sp>
      <p:grpSp>
        <p:nvGrpSpPr>
          <p:cNvPr id="4" name="3 Grupo"/>
          <p:cNvGrpSpPr/>
          <p:nvPr/>
        </p:nvGrpSpPr>
        <p:grpSpPr>
          <a:xfrm>
            <a:off x="5148064" y="3501008"/>
            <a:ext cx="3600400" cy="2088232"/>
            <a:chOff x="4139952" y="4581128"/>
            <a:chExt cx="3600400" cy="2088232"/>
          </a:xfrm>
        </p:grpSpPr>
        <p:sp>
          <p:nvSpPr>
            <p:cNvPr id="5" name="4 Rectángulo"/>
            <p:cNvSpPr/>
            <p:nvPr/>
          </p:nvSpPr>
          <p:spPr>
            <a:xfrm>
              <a:off x="4139952" y="4581128"/>
              <a:ext cx="3600400"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 name="5 CuadroTexto"/>
            <p:cNvSpPr txBox="1"/>
            <p:nvPr/>
          </p:nvSpPr>
          <p:spPr>
            <a:xfrm>
              <a:off x="4139952" y="4581128"/>
              <a:ext cx="1728192" cy="369332"/>
            </a:xfrm>
            <a:prstGeom prst="rect">
              <a:avLst/>
            </a:prstGeom>
            <a:noFill/>
          </p:spPr>
          <p:txBody>
            <a:bodyPr wrap="square" rtlCol="0">
              <a:spAutoFit/>
            </a:bodyPr>
            <a:lstStyle/>
            <a:p>
              <a:pPr fontAlgn="auto">
                <a:spcBef>
                  <a:spcPts val="0"/>
                </a:spcBef>
                <a:spcAft>
                  <a:spcPts val="0"/>
                </a:spcAft>
              </a:pPr>
              <a:r>
                <a:rPr lang="en-US" sz="1800" b="1" dirty="0">
                  <a:solidFill>
                    <a:prstClr val="black"/>
                  </a:solidFill>
                  <a:latin typeface="Calibri"/>
                </a:rPr>
                <a:t>RAM Memory</a:t>
              </a:r>
            </a:p>
          </p:txBody>
        </p:sp>
        <p:cxnSp>
          <p:nvCxnSpPr>
            <p:cNvPr id="7" name="6 Conector recto"/>
            <p:cNvCxnSpPr/>
            <p:nvPr/>
          </p:nvCxnSpPr>
          <p:spPr>
            <a:xfrm>
              <a:off x="4139952" y="4950460"/>
              <a:ext cx="360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283968" y="5039888"/>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1</a:t>
              </a:r>
            </a:p>
          </p:txBody>
        </p:sp>
        <p:sp>
          <p:nvSpPr>
            <p:cNvPr id="9" name="8 CuadroTexto"/>
            <p:cNvSpPr txBox="1"/>
            <p:nvPr/>
          </p:nvSpPr>
          <p:spPr>
            <a:xfrm>
              <a:off x="5599136" y="5033572"/>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5</a:t>
              </a:r>
            </a:p>
          </p:txBody>
        </p:sp>
        <p:sp>
          <p:nvSpPr>
            <p:cNvPr id="10" name="9 CuadroTexto"/>
            <p:cNvSpPr txBox="1"/>
            <p:nvPr/>
          </p:nvSpPr>
          <p:spPr>
            <a:xfrm>
              <a:off x="4139952" y="538250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a</a:t>
              </a:r>
              <a:endParaRPr lang="en-US" sz="1800" baseline="-25000" dirty="0">
                <a:solidFill>
                  <a:prstClr val="black"/>
                </a:solidFill>
                <a:latin typeface="Calibri"/>
              </a:endParaRPr>
            </a:p>
          </p:txBody>
        </p:sp>
        <p:sp>
          <p:nvSpPr>
            <p:cNvPr id="11" name="10 CuadroTexto"/>
            <p:cNvSpPr txBox="1"/>
            <p:nvPr/>
          </p:nvSpPr>
          <p:spPr>
            <a:xfrm>
              <a:off x="5508104" y="5380722"/>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b</a:t>
              </a:r>
              <a:endParaRPr lang="en-US" sz="1800" baseline="-25000" dirty="0">
                <a:solidFill>
                  <a:prstClr val="black"/>
                </a:solidFill>
                <a:latin typeface="Calibri"/>
              </a:endParaRPr>
            </a:p>
          </p:txBody>
        </p:sp>
        <p:sp>
          <p:nvSpPr>
            <p:cNvPr id="12" name="11 CuadroTexto"/>
            <p:cNvSpPr txBox="1"/>
            <p:nvPr/>
          </p:nvSpPr>
          <p:spPr>
            <a:xfrm>
              <a:off x="6967288" y="5013176"/>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2</a:t>
              </a:r>
            </a:p>
          </p:txBody>
        </p:sp>
        <p:sp>
          <p:nvSpPr>
            <p:cNvPr id="13" name="12 CuadroTexto"/>
            <p:cNvSpPr txBox="1"/>
            <p:nvPr/>
          </p:nvSpPr>
          <p:spPr>
            <a:xfrm>
              <a:off x="4139952" y="630002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d</a:t>
              </a:r>
              <a:endParaRPr lang="en-US" sz="1800" baseline="-25000" dirty="0">
                <a:solidFill>
                  <a:prstClr val="black"/>
                </a:solidFill>
                <a:latin typeface="Calibri"/>
              </a:endParaRPr>
            </a:p>
          </p:txBody>
        </p:sp>
        <p:sp>
          <p:nvSpPr>
            <p:cNvPr id="14" name="13 CuadroTexto"/>
            <p:cNvSpPr txBox="1"/>
            <p:nvPr/>
          </p:nvSpPr>
          <p:spPr>
            <a:xfrm>
              <a:off x="6866304" y="5373216"/>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c</a:t>
              </a:r>
              <a:endParaRPr lang="en-US" sz="1800" baseline="-25000" dirty="0">
                <a:solidFill>
                  <a:prstClr val="black"/>
                </a:solidFill>
                <a:latin typeface="Calibri"/>
              </a:endParaRPr>
            </a:p>
          </p:txBody>
        </p:sp>
        <p:sp>
          <p:nvSpPr>
            <p:cNvPr id="15" name="14 CuadroTexto"/>
            <p:cNvSpPr txBox="1"/>
            <p:nvPr/>
          </p:nvSpPr>
          <p:spPr>
            <a:xfrm>
              <a:off x="4295467" y="6002704"/>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3</a:t>
              </a:r>
            </a:p>
          </p:txBody>
        </p:sp>
        <p:sp>
          <p:nvSpPr>
            <p:cNvPr id="16" name="15 CuadroTexto"/>
            <p:cNvSpPr txBox="1"/>
            <p:nvPr/>
          </p:nvSpPr>
          <p:spPr>
            <a:xfrm>
              <a:off x="5436096" y="630002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e</a:t>
              </a:r>
              <a:endParaRPr lang="en-US" sz="1800" baseline="-25000" dirty="0">
                <a:solidFill>
                  <a:prstClr val="black"/>
                </a:solidFill>
                <a:latin typeface="Calibri"/>
              </a:endParaRPr>
            </a:p>
          </p:txBody>
        </p:sp>
        <p:sp>
          <p:nvSpPr>
            <p:cNvPr id="17" name="16 CuadroTexto"/>
            <p:cNvSpPr txBox="1"/>
            <p:nvPr/>
          </p:nvSpPr>
          <p:spPr>
            <a:xfrm>
              <a:off x="5591611" y="6002704"/>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6</a:t>
              </a:r>
            </a:p>
          </p:txBody>
        </p:sp>
      </p:grpSp>
    </p:spTree>
    <p:extLst>
      <p:ext uri="{BB962C8B-B14F-4D97-AF65-F5344CB8AC3E}">
        <p14:creationId xmlns:p14="http://schemas.microsoft.com/office/powerpoint/2010/main" val="35013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Exercise</a:t>
            </a:r>
          </a:p>
        </p:txBody>
      </p:sp>
      <p:sp>
        <p:nvSpPr>
          <p:cNvPr id="3" name="2 Marcador de contenido"/>
          <p:cNvSpPr>
            <a:spLocks noGrp="1"/>
          </p:cNvSpPr>
          <p:nvPr>
            <p:ph idx="1"/>
          </p:nvPr>
        </p:nvSpPr>
        <p:spPr>
          <a:xfrm>
            <a:off x="323528" y="1340768"/>
            <a:ext cx="8496944" cy="5256584"/>
          </a:xfrm>
        </p:spPr>
        <p:txBody>
          <a:bodyPr>
            <a:normAutofit/>
          </a:bodyPr>
          <a:lstStyle/>
          <a:p>
            <a:pPr marL="0" indent="0">
              <a:buNone/>
            </a:pPr>
            <a:r>
              <a:rPr lang="es-ES" sz="2400" dirty="0" err="1"/>
              <a:t>Specify</a:t>
            </a:r>
            <a:r>
              <a:rPr lang="es-ES" sz="2400" dirty="0"/>
              <a:t> </a:t>
            </a:r>
            <a:r>
              <a:rPr lang="es-ES" sz="2400" dirty="0" err="1"/>
              <a:t>which</a:t>
            </a:r>
            <a:r>
              <a:rPr lang="es-ES" sz="2400" dirty="0"/>
              <a:t> </a:t>
            </a:r>
            <a:r>
              <a:rPr lang="es-ES" sz="2400" dirty="0" err="1"/>
              <a:t>is</a:t>
            </a:r>
            <a:r>
              <a:rPr lang="es-ES" sz="2400" dirty="0"/>
              <a:t> </a:t>
            </a:r>
            <a:r>
              <a:rPr lang="es-ES" sz="2400" dirty="0" err="1"/>
              <a:t>the</a:t>
            </a:r>
            <a:r>
              <a:rPr lang="es-ES" sz="2400" dirty="0"/>
              <a:t> </a:t>
            </a:r>
            <a:r>
              <a:rPr lang="es-ES" sz="2400" dirty="0" err="1"/>
              <a:t>value</a:t>
            </a:r>
            <a:r>
              <a:rPr lang="es-ES" sz="2400" dirty="0"/>
              <a:t> of variable </a:t>
            </a:r>
            <a:r>
              <a:rPr lang="es-ES" sz="2400" dirty="0">
                <a:solidFill>
                  <a:srgbClr val="C00000"/>
                </a:solidFill>
                <a:latin typeface="Consolas" pitchFamily="49" charset="0"/>
                <a:cs typeface="Consolas" pitchFamily="49" charset="0"/>
              </a:rPr>
              <a:t>a</a:t>
            </a:r>
            <a:r>
              <a:rPr lang="es-ES" sz="2400" dirty="0"/>
              <a:t> </a:t>
            </a:r>
            <a:r>
              <a:rPr lang="es-ES" sz="2400" dirty="0" err="1"/>
              <a:t>after</a:t>
            </a:r>
            <a:r>
              <a:rPr lang="es-ES" sz="2400" dirty="0"/>
              <a:t> </a:t>
            </a:r>
            <a:r>
              <a:rPr lang="es-ES" sz="2400" dirty="0" err="1"/>
              <a:t>each</a:t>
            </a:r>
            <a:r>
              <a:rPr lang="es-ES" sz="2400" dirty="0"/>
              <a:t> </a:t>
            </a:r>
            <a:r>
              <a:rPr lang="es-ES" sz="2400" dirty="0" err="1"/>
              <a:t>expression</a:t>
            </a:r>
            <a:r>
              <a:rPr lang="es-ES" sz="2400" dirty="0"/>
              <a:t> </a:t>
            </a:r>
            <a:r>
              <a:rPr lang="es-ES" sz="2400" dirty="0" err="1"/>
              <a:t>is</a:t>
            </a:r>
            <a:r>
              <a:rPr lang="es-ES" sz="2400" dirty="0"/>
              <a:t> </a:t>
            </a:r>
            <a:r>
              <a:rPr lang="es-ES" sz="2400" dirty="0" err="1"/>
              <a:t>evaluated</a:t>
            </a:r>
            <a:r>
              <a:rPr lang="es-ES" sz="2400" dirty="0"/>
              <a:t>. </a:t>
            </a:r>
            <a:r>
              <a:rPr lang="es-ES" sz="2400" dirty="0" err="1"/>
              <a:t>Consider</a:t>
            </a:r>
            <a:r>
              <a:rPr lang="es-ES" sz="2400" dirty="0"/>
              <a:t> </a:t>
            </a:r>
            <a:r>
              <a:rPr lang="es-ES" sz="2400" dirty="0" err="1"/>
              <a:t>each</a:t>
            </a:r>
            <a:r>
              <a:rPr lang="es-ES" sz="2400" dirty="0"/>
              <a:t> </a:t>
            </a:r>
            <a:r>
              <a:rPr lang="es-ES" sz="2400" dirty="0" err="1"/>
              <a:t>expression</a:t>
            </a:r>
            <a:r>
              <a:rPr lang="es-ES" sz="2400" dirty="0"/>
              <a:t>, </a:t>
            </a:r>
            <a:r>
              <a:rPr lang="es-ES" sz="2400" dirty="0" err="1"/>
              <a:t>below</a:t>
            </a:r>
            <a:r>
              <a:rPr lang="es-ES" sz="2400" dirty="0"/>
              <a:t> of </a:t>
            </a:r>
            <a:r>
              <a:rPr lang="es-ES" sz="2400" dirty="0" err="1"/>
              <a:t>declaration</a:t>
            </a:r>
            <a:r>
              <a:rPr lang="es-ES" sz="2400" dirty="0"/>
              <a:t>, </a:t>
            </a:r>
            <a:r>
              <a:rPr lang="es-ES" sz="2400" dirty="0" err="1"/>
              <a:t>belongs</a:t>
            </a:r>
            <a:r>
              <a:rPr lang="es-ES" sz="2400" dirty="0"/>
              <a:t> </a:t>
            </a:r>
            <a:r>
              <a:rPr lang="es-ES" sz="2400" dirty="0" err="1"/>
              <a:t>to</a:t>
            </a:r>
            <a:r>
              <a:rPr lang="es-ES" sz="2400" dirty="0"/>
              <a:t> </a:t>
            </a:r>
            <a:r>
              <a:rPr lang="es-ES" sz="2400" dirty="0" err="1"/>
              <a:t>differents</a:t>
            </a:r>
            <a:r>
              <a:rPr lang="es-ES" sz="2400" dirty="0"/>
              <a:t> </a:t>
            </a:r>
            <a:r>
              <a:rPr lang="es-ES" sz="2400" dirty="0" err="1"/>
              <a:t>programs</a:t>
            </a:r>
            <a:r>
              <a:rPr lang="es-ES" sz="2400" dirty="0"/>
              <a:t>, </a:t>
            </a:r>
            <a:r>
              <a:rPr lang="es-ES" sz="2400" dirty="0" err="1"/>
              <a:t>with</a:t>
            </a:r>
            <a:r>
              <a:rPr lang="es-ES" sz="2400" dirty="0"/>
              <a:t> </a:t>
            </a:r>
            <a:r>
              <a:rPr lang="es-ES" sz="2400" dirty="0" err="1"/>
              <a:t>the</a:t>
            </a:r>
            <a:r>
              <a:rPr lang="es-ES" sz="2400" dirty="0"/>
              <a:t> </a:t>
            </a:r>
            <a:r>
              <a:rPr lang="es-ES" sz="2400" dirty="0" err="1"/>
              <a:t>same</a:t>
            </a:r>
            <a:r>
              <a:rPr lang="es-ES" sz="2400" dirty="0"/>
              <a:t> </a:t>
            </a:r>
            <a:r>
              <a:rPr lang="es-ES" sz="2400" dirty="0" err="1"/>
              <a:t>initial</a:t>
            </a:r>
            <a:r>
              <a:rPr lang="es-ES" sz="2400" dirty="0"/>
              <a:t> </a:t>
            </a:r>
            <a:r>
              <a:rPr lang="es-ES" sz="2400" dirty="0" err="1"/>
              <a:t>declaration</a:t>
            </a:r>
            <a:r>
              <a:rPr lang="es-ES" sz="2400" dirty="0"/>
              <a:t>. </a:t>
            </a:r>
          </a:p>
          <a:p>
            <a:pPr marL="533400" indent="-533400">
              <a:buNone/>
            </a:pPr>
            <a:r>
              <a:rPr lang="es-ES" sz="2400" dirty="0"/>
              <a:t>	</a:t>
            </a:r>
          </a:p>
          <a:p>
            <a:pPr marL="533400" indent="-533400">
              <a:buNone/>
            </a:pPr>
            <a:r>
              <a:rPr lang="es-ES" sz="2400" dirty="0">
                <a:latin typeface="Consolas" pitchFamily="49" charset="0"/>
                <a:cs typeface="Consolas" pitchFamily="49" charset="0"/>
              </a:rPr>
              <a:t>   </a:t>
            </a:r>
            <a:r>
              <a:rPr lang="es-ES" sz="2400" dirty="0" err="1">
                <a:solidFill>
                  <a:srgbClr val="0000FF"/>
                </a:solidFill>
                <a:latin typeface="Consolas" pitchFamily="49" charset="0"/>
                <a:cs typeface="Consolas" pitchFamily="49" charset="0"/>
              </a:rPr>
              <a:t>int</a:t>
            </a:r>
            <a:r>
              <a:rPr lang="es-ES" sz="2400" dirty="0">
                <a:latin typeface="Consolas" pitchFamily="49" charset="0"/>
                <a:cs typeface="Consolas" pitchFamily="49" charset="0"/>
              </a:rPr>
              <a:t> a=1,b=5,c=2,d=3,e=6;</a:t>
            </a:r>
          </a:p>
          <a:p>
            <a:pPr marL="914400" lvl="1" indent="-457200">
              <a:buNone/>
            </a:pPr>
            <a:r>
              <a:rPr lang="es-ES" sz="2400" b="1" dirty="0">
                <a:latin typeface="Consolas" pitchFamily="49" charset="0"/>
                <a:cs typeface="Consolas" pitchFamily="49" charset="0"/>
              </a:rPr>
              <a:t> </a:t>
            </a:r>
          </a:p>
          <a:p>
            <a:pPr marL="0" indent="0">
              <a:buNone/>
            </a:pPr>
            <a:endParaRPr lang="en-US" sz="2400" dirty="0"/>
          </a:p>
        </p:txBody>
      </p:sp>
      <p:grpSp>
        <p:nvGrpSpPr>
          <p:cNvPr id="4" name="3 Grupo"/>
          <p:cNvGrpSpPr/>
          <p:nvPr/>
        </p:nvGrpSpPr>
        <p:grpSpPr>
          <a:xfrm>
            <a:off x="5148064" y="2609045"/>
            <a:ext cx="3600400" cy="2088232"/>
            <a:chOff x="4139952" y="4581128"/>
            <a:chExt cx="3600400" cy="2088232"/>
          </a:xfrm>
        </p:grpSpPr>
        <p:sp>
          <p:nvSpPr>
            <p:cNvPr id="5" name="4 Rectángulo"/>
            <p:cNvSpPr/>
            <p:nvPr/>
          </p:nvSpPr>
          <p:spPr>
            <a:xfrm>
              <a:off x="4139952" y="4581128"/>
              <a:ext cx="3600400"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 name="5 CuadroTexto"/>
            <p:cNvSpPr txBox="1"/>
            <p:nvPr/>
          </p:nvSpPr>
          <p:spPr>
            <a:xfrm>
              <a:off x="4139952" y="4581128"/>
              <a:ext cx="1728192" cy="369332"/>
            </a:xfrm>
            <a:prstGeom prst="rect">
              <a:avLst/>
            </a:prstGeom>
            <a:noFill/>
          </p:spPr>
          <p:txBody>
            <a:bodyPr wrap="square" rtlCol="0">
              <a:spAutoFit/>
            </a:bodyPr>
            <a:lstStyle/>
            <a:p>
              <a:pPr fontAlgn="auto">
                <a:spcBef>
                  <a:spcPts val="0"/>
                </a:spcBef>
                <a:spcAft>
                  <a:spcPts val="0"/>
                </a:spcAft>
              </a:pPr>
              <a:r>
                <a:rPr lang="en-US" sz="1800" b="1" dirty="0">
                  <a:solidFill>
                    <a:prstClr val="black"/>
                  </a:solidFill>
                  <a:latin typeface="Calibri"/>
                </a:rPr>
                <a:t>RAM Memory</a:t>
              </a:r>
            </a:p>
          </p:txBody>
        </p:sp>
        <p:cxnSp>
          <p:nvCxnSpPr>
            <p:cNvPr id="7" name="6 Conector recto"/>
            <p:cNvCxnSpPr/>
            <p:nvPr/>
          </p:nvCxnSpPr>
          <p:spPr>
            <a:xfrm>
              <a:off x="4139952" y="4950460"/>
              <a:ext cx="360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283968" y="5039888"/>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1</a:t>
              </a:r>
            </a:p>
          </p:txBody>
        </p:sp>
        <p:sp>
          <p:nvSpPr>
            <p:cNvPr id="9" name="8 CuadroTexto"/>
            <p:cNvSpPr txBox="1"/>
            <p:nvPr/>
          </p:nvSpPr>
          <p:spPr>
            <a:xfrm>
              <a:off x="5599136" y="5033572"/>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5</a:t>
              </a:r>
            </a:p>
          </p:txBody>
        </p:sp>
        <p:sp>
          <p:nvSpPr>
            <p:cNvPr id="10" name="9 CuadroTexto"/>
            <p:cNvSpPr txBox="1"/>
            <p:nvPr/>
          </p:nvSpPr>
          <p:spPr>
            <a:xfrm>
              <a:off x="4139952" y="538250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a</a:t>
              </a:r>
              <a:endParaRPr lang="en-US" sz="1800" baseline="-25000" dirty="0">
                <a:solidFill>
                  <a:prstClr val="black"/>
                </a:solidFill>
                <a:latin typeface="Calibri"/>
              </a:endParaRPr>
            </a:p>
          </p:txBody>
        </p:sp>
        <p:sp>
          <p:nvSpPr>
            <p:cNvPr id="11" name="10 CuadroTexto"/>
            <p:cNvSpPr txBox="1"/>
            <p:nvPr/>
          </p:nvSpPr>
          <p:spPr>
            <a:xfrm>
              <a:off x="5508104" y="5380722"/>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b</a:t>
              </a:r>
              <a:endParaRPr lang="en-US" sz="1800" baseline="-25000" dirty="0">
                <a:solidFill>
                  <a:prstClr val="black"/>
                </a:solidFill>
                <a:latin typeface="Calibri"/>
              </a:endParaRPr>
            </a:p>
          </p:txBody>
        </p:sp>
        <p:sp>
          <p:nvSpPr>
            <p:cNvPr id="12" name="11 CuadroTexto"/>
            <p:cNvSpPr txBox="1"/>
            <p:nvPr/>
          </p:nvSpPr>
          <p:spPr>
            <a:xfrm>
              <a:off x="6967288" y="5013176"/>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2</a:t>
              </a:r>
            </a:p>
          </p:txBody>
        </p:sp>
        <p:sp>
          <p:nvSpPr>
            <p:cNvPr id="13" name="12 CuadroTexto"/>
            <p:cNvSpPr txBox="1"/>
            <p:nvPr/>
          </p:nvSpPr>
          <p:spPr>
            <a:xfrm>
              <a:off x="4139952" y="630002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d</a:t>
              </a:r>
              <a:endParaRPr lang="en-US" sz="1800" baseline="-25000" dirty="0">
                <a:solidFill>
                  <a:prstClr val="black"/>
                </a:solidFill>
                <a:latin typeface="Calibri"/>
              </a:endParaRPr>
            </a:p>
          </p:txBody>
        </p:sp>
        <p:sp>
          <p:nvSpPr>
            <p:cNvPr id="14" name="13 CuadroTexto"/>
            <p:cNvSpPr txBox="1"/>
            <p:nvPr/>
          </p:nvSpPr>
          <p:spPr>
            <a:xfrm>
              <a:off x="6866304" y="5373216"/>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c</a:t>
              </a:r>
              <a:endParaRPr lang="en-US" sz="1800" baseline="-25000" dirty="0">
                <a:solidFill>
                  <a:prstClr val="black"/>
                </a:solidFill>
                <a:latin typeface="Calibri"/>
              </a:endParaRPr>
            </a:p>
          </p:txBody>
        </p:sp>
        <p:sp>
          <p:nvSpPr>
            <p:cNvPr id="15" name="14 CuadroTexto"/>
            <p:cNvSpPr txBox="1"/>
            <p:nvPr/>
          </p:nvSpPr>
          <p:spPr>
            <a:xfrm>
              <a:off x="4295467" y="6002704"/>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3</a:t>
              </a:r>
            </a:p>
          </p:txBody>
        </p:sp>
        <p:sp>
          <p:nvSpPr>
            <p:cNvPr id="16" name="15 CuadroTexto"/>
            <p:cNvSpPr txBox="1"/>
            <p:nvPr/>
          </p:nvSpPr>
          <p:spPr>
            <a:xfrm>
              <a:off x="5436096" y="630002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e</a:t>
              </a:r>
              <a:endParaRPr lang="en-US" sz="1800" baseline="-25000" dirty="0">
                <a:solidFill>
                  <a:prstClr val="black"/>
                </a:solidFill>
                <a:latin typeface="Calibri"/>
              </a:endParaRPr>
            </a:p>
          </p:txBody>
        </p:sp>
        <p:sp>
          <p:nvSpPr>
            <p:cNvPr id="17" name="16 CuadroTexto"/>
            <p:cNvSpPr txBox="1"/>
            <p:nvPr/>
          </p:nvSpPr>
          <p:spPr>
            <a:xfrm>
              <a:off x="5591611" y="6002704"/>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6</a:t>
              </a:r>
            </a:p>
          </p:txBody>
        </p:sp>
      </p:grpSp>
      <p:sp>
        <p:nvSpPr>
          <p:cNvPr id="26" name="25 Rectángulo"/>
          <p:cNvSpPr/>
          <p:nvPr/>
        </p:nvSpPr>
        <p:spPr>
          <a:xfrm>
            <a:off x="288032" y="3689737"/>
            <a:ext cx="4860032"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a = a + b % d ;</a:t>
            </a:r>
          </a:p>
        </p:txBody>
      </p:sp>
      <p:sp>
        <p:nvSpPr>
          <p:cNvPr id="28" name="27 Rectángulo"/>
          <p:cNvSpPr/>
          <p:nvPr/>
        </p:nvSpPr>
        <p:spPr>
          <a:xfrm>
            <a:off x="1763688" y="3645024"/>
            <a:ext cx="2880320" cy="7549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9" name="28 CuadroTexto"/>
          <p:cNvSpPr txBox="1"/>
          <p:nvPr/>
        </p:nvSpPr>
        <p:spPr>
          <a:xfrm>
            <a:off x="2699792" y="4697277"/>
            <a:ext cx="1584176" cy="461665"/>
          </a:xfrm>
          <a:prstGeom prst="rect">
            <a:avLst/>
          </a:prstGeom>
          <a:noFill/>
        </p:spPr>
        <p:txBody>
          <a:bodyPr wrap="square" rtlCol="0">
            <a:spAutoFit/>
          </a:bodyPr>
          <a:lstStyle/>
          <a:p>
            <a:pPr fontAlgn="auto">
              <a:spcBef>
                <a:spcPts val="0"/>
              </a:spcBef>
              <a:spcAft>
                <a:spcPts val="0"/>
              </a:spcAft>
            </a:pPr>
            <a:r>
              <a:rPr lang="en-US" b="1" dirty="0">
                <a:solidFill>
                  <a:prstClr val="black"/>
                </a:solidFill>
                <a:latin typeface="Calibri"/>
              </a:rPr>
              <a:t>Expression</a:t>
            </a:r>
          </a:p>
        </p:txBody>
      </p:sp>
      <p:sp>
        <p:nvSpPr>
          <p:cNvPr id="32" name="31 Rectángulo"/>
          <p:cNvSpPr/>
          <p:nvPr/>
        </p:nvSpPr>
        <p:spPr>
          <a:xfrm>
            <a:off x="747208" y="3467616"/>
            <a:ext cx="4248472" cy="1152128"/>
          </a:xfrm>
          <a:prstGeom prst="rect">
            <a:avLst/>
          </a:prstGeom>
          <a:noFill/>
          <a:ln w="19050">
            <a:solidFill>
              <a:srgbClr val="00D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3" name="32 CuadroTexto"/>
          <p:cNvSpPr txBox="1"/>
          <p:nvPr/>
        </p:nvSpPr>
        <p:spPr>
          <a:xfrm>
            <a:off x="467544" y="4983557"/>
            <a:ext cx="1728192" cy="461665"/>
          </a:xfrm>
          <a:prstGeom prst="rect">
            <a:avLst/>
          </a:prstGeom>
          <a:noFill/>
        </p:spPr>
        <p:txBody>
          <a:bodyPr wrap="square" rtlCol="0">
            <a:spAutoFit/>
          </a:bodyPr>
          <a:lstStyle/>
          <a:p>
            <a:pPr fontAlgn="auto">
              <a:spcBef>
                <a:spcPts val="0"/>
              </a:spcBef>
              <a:spcAft>
                <a:spcPts val="0"/>
              </a:spcAft>
            </a:pPr>
            <a:r>
              <a:rPr lang="en-US" b="1" dirty="0">
                <a:solidFill>
                  <a:prstClr val="black"/>
                </a:solidFill>
                <a:latin typeface="Calibri"/>
              </a:rPr>
              <a:t>Assignment</a:t>
            </a:r>
          </a:p>
        </p:txBody>
      </p:sp>
      <p:cxnSp>
        <p:nvCxnSpPr>
          <p:cNvPr id="34" name="33 Conector recto de flecha"/>
          <p:cNvCxnSpPr/>
          <p:nvPr/>
        </p:nvCxnSpPr>
        <p:spPr>
          <a:xfrm flipV="1">
            <a:off x="1187624" y="4619744"/>
            <a:ext cx="0" cy="423049"/>
          </a:xfrm>
          <a:prstGeom prst="straightConnector1">
            <a:avLst/>
          </a:prstGeom>
          <a:ln w="19050">
            <a:solidFill>
              <a:srgbClr val="00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V="1">
            <a:off x="3147751" y="4407495"/>
            <a:ext cx="0" cy="423773"/>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36 Elipse"/>
          <p:cNvSpPr/>
          <p:nvPr/>
        </p:nvSpPr>
        <p:spPr>
          <a:xfrm>
            <a:off x="2456132" y="3826199"/>
            <a:ext cx="459684" cy="466897"/>
          </a:xfrm>
          <a:prstGeom prst="ellipse">
            <a:avLst/>
          </a:prstGeom>
          <a:solidFill>
            <a:srgbClr val="EB714B">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8" name="37 Elipse"/>
          <p:cNvSpPr/>
          <p:nvPr/>
        </p:nvSpPr>
        <p:spPr>
          <a:xfrm>
            <a:off x="3536252" y="3825327"/>
            <a:ext cx="459684" cy="466897"/>
          </a:xfrm>
          <a:prstGeom prst="ellipse">
            <a:avLst/>
          </a:prstGeom>
          <a:solidFill>
            <a:srgbClr val="EB714B">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173862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2" grpId="0" animBg="1"/>
      <p:bldP spid="33" grpId="0"/>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Exercise</a:t>
            </a:r>
          </a:p>
        </p:txBody>
      </p:sp>
      <p:sp>
        <p:nvSpPr>
          <p:cNvPr id="3" name="2 Marcador de contenido"/>
          <p:cNvSpPr>
            <a:spLocks noGrp="1"/>
          </p:cNvSpPr>
          <p:nvPr>
            <p:ph idx="1"/>
          </p:nvPr>
        </p:nvSpPr>
        <p:spPr>
          <a:xfrm>
            <a:off x="323528" y="1340768"/>
            <a:ext cx="8496944" cy="5256584"/>
          </a:xfrm>
        </p:spPr>
        <p:txBody>
          <a:bodyPr>
            <a:normAutofit/>
          </a:bodyPr>
          <a:lstStyle/>
          <a:p>
            <a:pPr marL="0" indent="0">
              <a:buNone/>
            </a:pPr>
            <a:r>
              <a:rPr lang="es-ES" sz="2400" dirty="0" err="1"/>
              <a:t>Specify</a:t>
            </a:r>
            <a:r>
              <a:rPr lang="es-ES" sz="2400" dirty="0"/>
              <a:t> </a:t>
            </a:r>
            <a:r>
              <a:rPr lang="es-ES" sz="2400" dirty="0" err="1"/>
              <a:t>which</a:t>
            </a:r>
            <a:r>
              <a:rPr lang="es-ES" sz="2400" dirty="0"/>
              <a:t> </a:t>
            </a:r>
            <a:r>
              <a:rPr lang="es-ES" sz="2400" dirty="0" err="1"/>
              <a:t>is</a:t>
            </a:r>
            <a:r>
              <a:rPr lang="es-ES" sz="2400" dirty="0"/>
              <a:t> </a:t>
            </a:r>
            <a:r>
              <a:rPr lang="es-ES" sz="2400" dirty="0" err="1"/>
              <a:t>the</a:t>
            </a:r>
            <a:r>
              <a:rPr lang="es-ES" sz="2400" dirty="0"/>
              <a:t> </a:t>
            </a:r>
            <a:r>
              <a:rPr lang="es-ES" sz="2400" dirty="0" err="1"/>
              <a:t>value</a:t>
            </a:r>
            <a:r>
              <a:rPr lang="es-ES" sz="2400" dirty="0"/>
              <a:t> of variable </a:t>
            </a:r>
            <a:r>
              <a:rPr lang="es-ES" sz="2400" dirty="0">
                <a:solidFill>
                  <a:srgbClr val="C00000"/>
                </a:solidFill>
                <a:latin typeface="Consolas" pitchFamily="49" charset="0"/>
                <a:cs typeface="Consolas" pitchFamily="49" charset="0"/>
              </a:rPr>
              <a:t>a</a:t>
            </a:r>
            <a:r>
              <a:rPr lang="es-ES" sz="2400" dirty="0"/>
              <a:t> </a:t>
            </a:r>
            <a:r>
              <a:rPr lang="es-ES" sz="2400" dirty="0" err="1"/>
              <a:t>after</a:t>
            </a:r>
            <a:r>
              <a:rPr lang="es-ES" sz="2400" dirty="0"/>
              <a:t> </a:t>
            </a:r>
            <a:r>
              <a:rPr lang="es-ES" sz="2400" dirty="0" err="1"/>
              <a:t>each</a:t>
            </a:r>
            <a:r>
              <a:rPr lang="es-ES" sz="2400" dirty="0"/>
              <a:t> </a:t>
            </a:r>
            <a:r>
              <a:rPr lang="es-ES" sz="2400" dirty="0" err="1"/>
              <a:t>expression</a:t>
            </a:r>
            <a:r>
              <a:rPr lang="es-ES" sz="2400" dirty="0"/>
              <a:t> </a:t>
            </a:r>
            <a:r>
              <a:rPr lang="es-ES" sz="2400" dirty="0" err="1"/>
              <a:t>is</a:t>
            </a:r>
            <a:r>
              <a:rPr lang="es-ES" sz="2400" dirty="0"/>
              <a:t> </a:t>
            </a:r>
            <a:r>
              <a:rPr lang="es-ES" sz="2400" dirty="0" err="1"/>
              <a:t>evaluated</a:t>
            </a:r>
            <a:r>
              <a:rPr lang="es-ES" sz="2400" dirty="0"/>
              <a:t>. </a:t>
            </a:r>
            <a:r>
              <a:rPr lang="es-ES" sz="2400" dirty="0" err="1"/>
              <a:t>Consider</a:t>
            </a:r>
            <a:r>
              <a:rPr lang="es-ES" sz="2400" dirty="0"/>
              <a:t> </a:t>
            </a:r>
            <a:r>
              <a:rPr lang="es-ES" sz="2400" dirty="0" err="1"/>
              <a:t>each</a:t>
            </a:r>
            <a:r>
              <a:rPr lang="es-ES" sz="2400" dirty="0"/>
              <a:t> </a:t>
            </a:r>
            <a:r>
              <a:rPr lang="es-ES" sz="2400" dirty="0" err="1"/>
              <a:t>expression</a:t>
            </a:r>
            <a:r>
              <a:rPr lang="es-ES" sz="2400" dirty="0"/>
              <a:t>, </a:t>
            </a:r>
            <a:r>
              <a:rPr lang="es-ES" sz="2400" dirty="0" err="1"/>
              <a:t>below</a:t>
            </a:r>
            <a:r>
              <a:rPr lang="es-ES" sz="2400" dirty="0"/>
              <a:t> of </a:t>
            </a:r>
            <a:r>
              <a:rPr lang="es-ES" sz="2400" dirty="0" err="1"/>
              <a:t>declaration</a:t>
            </a:r>
            <a:r>
              <a:rPr lang="es-ES" sz="2400" dirty="0"/>
              <a:t>, </a:t>
            </a:r>
            <a:r>
              <a:rPr lang="es-ES" sz="2400" dirty="0" err="1"/>
              <a:t>belongs</a:t>
            </a:r>
            <a:r>
              <a:rPr lang="es-ES" sz="2400" dirty="0"/>
              <a:t> </a:t>
            </a:r>
            <a:r>
              <a:rPr lang="es-ES" sz="2400" dirty="0" err="1"/>
              <a:t>to</a:t>
            </a:r>
            <a:r>
              <a:rPr lang="es-ES" sz="2400" dirty="0"/>
              <a:t> </a:t>
            </a:r>
            <a:r>
              <a:rPr lang="es-ES" sz="2400" dirty="0" err="1"/>
              <a:t>differents</a:t>
            </a:r>
            <a:r>
              <a:rPr lang="es-ES" sz="2400" dirty="0"/>
              <a:t> </a:t>
            </a:r>
            <a:r>
              <a:rPr lang="es-ES" sz="2400" dirty="0" err="1"/>
              <a:t>programs</a:t>
            </a:r>
            <a:r>
              <a:rPr lang="es-ES" sz="2400" dirty="0"/>
              <a:t>, </a:t>
            </a:r>
            <a:r>
              <a:rPr lang="es-ES" sz="2400" dirty="0" err="1"/>
              <a:t>with</a:t>
            </a:r>
            <a:r>
              <a:rPr lang="es-ES" sz="2400" dirty="0"/>
              <a:t> </a:t>
            </a:r>
            <a:r>
              <a:rPr lang="es-ES" sz="2400" dirty="0" err="1"/>
              <a:t>the</a:t>
            </a:r>
            <a:r>
              <a:rPr lang="es-ES" sz="2400" dirty="0"/>
              <a:t> </a:t>
            </a:r>
            <a:r>
              <a:rPr lang="es-ES" sz="2400" dirty="0" err="1"/>
              <a:t>same</a:t>
            </a:r>
            <a:r>
              <a:rPr lang="es-ES" sz="2400" dirty="0"/>
              <a:t> </a:t>
            </a:r>
            <a:r>
              <a:rPr lang="es-ES" sz="2400" dirty="0" err="1"/>
              <a:t>initial</a:t>
            </a:r>
            <a:r>
              <a:rPr lang="es-ES" sz="2400" dirty="0"/>
              <a:t> </a:t>
            </a:r>
            <a:r>
              <a:rPr lang="es-ES" sz="2400" dirty="0" err="1"/>
              <a:t>declaration</a:t>
            </a:r>
            <a:r>
              <a:rPr lang="es-ES" sz="2400" dirty="0"/>
              <a:t>. </a:t>
            </a:r>
          </a:p>
          <a:p>
            <a:pPr marL="533400" indent="-533400">
              <a:buNone/>
            </a:pPr>
            <a:r>
              <a:rPr lang="es-ES" sz="2400" dirty="0"/>
              <a:t>	</a:t>
            </a:r>
          </a:p>
          <a:p>
            <a:pPr marL="533400" indent="-533400">
              <a:buNone/>
            </a:pPr>
            <a:r>
              <a:rPr lang="es-ES" sz="2400" dirty="0">
                <a:latin typeface="Consolas" pitchFamily="49" charset="0"/>
                <a:cs typeface="Consolas" pitchFamily="49" charset="0"/>
              </a:rPr>
              <a:t>   </a:t>
            </a:r>
            <a:r>
              <a:rPr lang="es-ES" sz="2400" dirty="0" err="1">
                <a:solidFill>
                  <a:srgbClr val="0000FF"/>
                </a:solidFill>
                <a:latin typeface="Consolas" pitchFamily="49" charset="0"/>
                <a:cs typeface="Consolas" pitchFamily="49" charset="0"/>
              </a:rPr>
              <a:t>int</a:t>
            </a:r>
            <a:r>
              <a:rPr lang="es-ES" sz="2400" dirty="0">
                <a:latin typeface="Consolas" pitchFamily="49" charset="0"/>
                <a:cs typeface="Consolas" pitchFamily="49" charset="0"/>
              </a:rPr>
              <a:t> a=1,b=5,c=2,d=3,e=6;</a:t>
            </a:r>
          </a:p>
          <a:p>
            <a:pPr marL="914400" lvl="1" indent="-457200">
              <a:buNone/>
            </a:pPr>
            <a:r>
              <a:rPr lang="es-ES" sz="2400" b="1" dirty="0">
                <a:latin typeface="Consolas" pitchFamily="49" charset="0"/>
                <a:cs typeface="Consolas" pitchFamily="49" charset="0"/>
              </a:rPr>
              <a:t> </a:t>
            </a:r>
          </a:p>
          <a:p>
            <a:pPr marL="0" indent="0">
              <a:buNone/>
            </a:pPr>
            <a:endParaRPr lang="en-US" sz="2400" dirty="0"/>
          </a:p>
        </p:txBody>
      </p:sp>
      <p:grpSp>
        <p:nvGrpSpPr>
          <p:cNvPr id="4" name="3 Grupo"/>
          <p:cNvGrpSpPr/>
          <p:nvPr/>
        </p:nvGrpSpPr>
        <p:grpSpPr>
          <a:xfrm>
            <a:off x="5148064" y="2609045"/>
            <a:ext cx="3600400" cy="2088232"/>
            <a:chOff x="4139952" y="4581128"/>
            <a:chExt cx="3600400" cy="2088232"/>
          </a:xfrm>
        </p:grpSpPr>
        <p:sp>
          <p:nvSpPr>
            <p:cNvPr id="5" name="4 Rectángulo"/>
            <p:cNvSpPr/>
            <p:nvPr/>
          </p:nvSpPr>
          <p:spPr>
            <a:xfrm>
              <a:off x="4139952" y="4581128"/>
              <a:ext cx="3600400"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 name="5 CuadroTexto"/>
            <p:cNvSpPr txBox="1"/>
            <p:nvPr/>
          </p:nvSpPr>
          <p:spPr>
            <a:xfrm>
              <a:off x="4139952" y="4581128"/>
              <a:ext cx="1728192" cy="369332"/>
            </a:xfrm>
            <a:prstGeom prst="rect">
              <a:avLst/>
            </a:prstGeom>
            <a:noFill/>
          </p:spPr>
          <p:txBody>
            <a:bodyPr wrap="square" rtlCol="0">
              <a:spAutoFit/>
            </a:bodyPr>
            <a:lstStyle/>
            <a:p>
              <a:pPr fontAlgn="auto">
                <a:spcBef>
                  <a:spcPts val="0"/>
                </a:spcBef>
                <a:spcAft>
                  <a:spcPts val="0"/>
                </a:spcAft>
              </a:pPr>
              <a:r>
                <a:rPr lang="en-US" sz="1800" b="1" dirty="0">
                  <a:solidFill>
                    <a:prstClr val="black"/>
                  </a:solidFill>
                  <a:latin typeface="Calibri"/>
                </a:rPr>
                <a:t>RAM Memory</a:t>
              </a:r>
            </a:p>
          </p:txBody>
        </p:sp>
        <p:cxnSp>
          <p:nvCxnSpPr>
            <p:cNvPr id="7" name="6 Conector recto"/>
            <p:cNvCxnSpPr/>
            <p:nvPr/>
          </p:nvCxnSpPr>
          <p:spPr>
            <a:xfrm>
              <a:off x="4139952" y="4950460"/>
              <a:ext cx="360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283968" y="5039888"/>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1</a:t>
              </a:r>
            </a:p>
          </p:txBody>
        </p:sp>
        <p:sp>
          <p:nvSpPr>
            <p:cNvPr id="9" name="8 CuadroTexto"/>
            <p:cNvSpPr txBox="1"/>
            <p:nvPr/>
          </p:nvSpPr>
          <p:spPr>
            <a:xfrm>
              <a:off x="5599136" y="5033572"/>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5</a:t>
              </a:r>
            </a:p>
          </p:txBody>
        </p:sp>
        <p:sp>
          <p:nvSpPr>
            <p:cNvPr id="10" name="9 CuadroTexto"/>
            <p:cNvSpPr txBox="1"/>
            <p:nvPr/>
          </p:nvSpPr>
          <p:spPr>
            <a:xfrm>
              <a:off x="4139952" y="538250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a</a:t>
              </a:r>
              <a:endParaRPr lang="en-US" sz="1800" baseline="-25000" dirty="0">
                <a:solidFill>
                  <a:prstClr val="black"/>
                </a:solidFill>
                <a:latin typeface="Calibri"/>
              </a:endParaRPr>
            </a:p>
          </p:txBody>
        </p:sp>
        <p:sp>
          <p:nvSpPr>
            <p:cNvPr id="11" name="10 CuadroTexto"/>
            <p:cNvSpPr txBox="1"/>
            <p:nvPr/>
          </p:nvSpPr>
          <p:spPr>
            <a:xfrm>
              <a:off x="5508104" y="5380722"/>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b</a:t>
              </a:r>
              <a:endParaRPr lang="en-US" sz="1800" baseline="-25000" dirty="0">
                <a:solidFill>
                  <a:prstClr val="black"/>
                </a:solidFill>
                <a:latin typeface="Calibri"/>
              </a:endParaRPr>
            </a:p>
          </p:txBody>
        </p:sp>
        <p:sp>
          <p:nvSpPr>
            <p:cNvPr id="12" name="11 CuadroTexto"/>
            <p:cNvSpPr txBox="1"/>
            <p:nvPr/>
          </p:nvSpPr>
          <p:spPr>
            <a:xfrm>
              <a:off x="6967288" y="5013176"/>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2</a:t>
              </a:r>
            </a:p>
          </p:txBody>
        </p:sp>
        <p:sp>
          <p:nvSpPr>
            <p:cNvPr id="13" name="12 CuadroTexto"/>
            <p:cNvSpPr txBox="1"/>
            <p:nvPr/>
          </p:nvSpPr>
          <p:spPr>
            <a:xfrm>
              <a:off x="4139952" y="630002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d</a:t>
              </a:r>
              <a:endParaRPr lang="en-US" sz="1800" baseline="-25000" dirty="0">
                <a:solidFill>
                  <a:prstClr val="black"/>
                </a:solidFill>
                <a:latin typeface="Calibri"/>
              </a:endParaRPr>
            </a:p>
          </p:txBody>
        </p:sp>
        <p:sp>
          <p:nvSpPr>
            <p:cNvPr id="14" name="13 CuadroTexto"/>
            <p:cNvSpPr txBox="1"/>
            <p:nvPr/>
          </p:nvSpPr>
          <p:spPr>
            <a:xfrm>
              <a:off x="6866304" y="5373216"/>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c</a:t>
              </a:r>
              <a:endParaRPr lang="en-US" sz="1800" baseline="-25000" dirty="0">
                <a:solidFill>
                  <a:prstClr val="black"/>
                </a:solidFill>
                <a:latin typeface="Calibri"/>
              </a:endParaRPr>
            </a:p>
          </p:txBody>
        </p:sp>
        <p:sp>
          <p:nvSpPr>
            <p:cNvPr id="15" name="14 CuadroTexto"/>
            <p:cNvSpPr txBox="1"/>
            <p:nvPr/>
          </p:nvSpPr>
          <p:spPr>
            <a:xfrm>
              <a:off x="4295467" y="6002704"/>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3</a:t>
              </a:r>
            </a:p>
          </p:txBody>
        </p:sp>
        <p:sp>
          <p:nvSpPr>
            <p:cNvPr id="16" name="15 CuadroTexto"/>
            <p:cNvSpPr txBox="1"/>
            <p:nvPr/>
          </p:nvSpPr>
          <p:spPr>
            <a:xfrm>
              <a:off x="5436096" y="6300028"/>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e</a:t>
              </a:r>
              <a:endParaRPr lang="en-US" sz="1800" baseline="-25000" dirty="0">
                <a:solidFill>
                  <a:prstClr val="black"/>
                </a:solidFill>
                <a:latin typeface="Calibri"/>
              </a:endParaRPr>
            </a:p>
          </p:txBody>
        </p:sp>
        <p:sp>
          <p:nvSpPr>
            <p:cNvPr id="17" name="16 CuadroTexto"/>
            <p:cNvSpPr txBox="1"/>
            <p:nvPr/>
          </p:nvSpPr>
          <p:spPr>
            <a:xfrm>
              <a:off x="5591611" y="6002704"/>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6</a:t>
              </a:r>
            </a:p>
          </p:txBody>
        </p:sp>
      </p:grpSp>
      <p:sp>
        <p:nvSpPr>
          <p:cNvPr id="26" name="25 Rectángulo"/>
          <p:cNvSpPr/>
          <p:nvPr/>
        </p:nvSpPr>
        <p:spPr>
          <a:xfrm>
            <a:off x="288032" y="3689737"/>
            <a:ext cx="4860032"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a =   +       ;</a:t>
            </a:r>
          </a:p>
        </p:txBody>
      </p:sp>
      <p:sp>
        <p:nvSpPr>
          <p:cNvPr id="27" name="26 Rectángulo"/>
          <p:cNvSpPr/>
          <p:nvPr/>
        </p:nvSpPr>
        <p:spPr>
          <a:xfrm>
            <a:off x="2532472" y="3689218"/>
            <a:ext cx="2123728"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b % d</a:t>
            </a:r>
          </a:p>
        </p:txBody>
      </p:sp>
      <p:sp>
        <p:nvSpPr>
          <p:cNvPr id="35" name="34 Rectángulo"/>
          <p:cNvSpPr/>
          <p:nvPr/>
        </p:nvSpPr>
        <p:spPr>
          <a:xfrm>
            <a:off x="1403224" y="3679875"/>
            <a:ext cx="936104"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a</a:t>
            </a:r>
          </a:p>
        </p:txBody>
      </p:sp>
      <p:sp>
        <p:nvSpPr>
          <p:cNvPr id="36" name="35 Rectángulo"/>
          <p:cNvSpPr/>
          <p:nvPr/>
        </p:nvSpPr>
        <p:spPr>
          <a:xfrm>
            <a:off x="2532472" y="3681600"/>
            <a:ext cx="2123728"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5 % 3</a:t>
            </a:r>
          </a:p>
        </p:txBody>
      </p:sp>
      <p:sp>
        <p:nvSpPr>
          <p:cNvPr id="18" name="17 Rectángulo"/>
          <p:cNvSpPr/>
          <p:nvPr/>
        </p:nvSpPr>
        <p:spPr>
          <a:xfrm>
            <a:off x="2987824" y="3717032"/>
            <a:ext cx="1668376" cy="617296"/>
          </a:xfrm>
          <a:prstGeom prst="rect">
            <a:avLst/>
          </a:prstGeom>
          <a:solidFill>
            <a:srgbClr val="4F81BD">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39" name="38 Rectángulo"/>
          <p:cNvSpPr/>
          <p:nvPr/>
        </p:nvSpPr>
        <p:spPr>
          <a:xfrm>
            <a:off x="3125008" y="3681600"/>
            <a:ext cx="726912"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2</a:t>
            </a:r>
          </a:p>
        </p:txBody>
      </p:sp>
      <p:grpSp>
        <p:nvGrpSpPr>
          <p:cNvPr id="49" name="48 Grupo"/>
          <p:cNvGrpSpPr/>
          <p:nvPr/>
        </p:nvGrpSpPr>
        <p:grpSpPr>
          <a:xfrm>
            <a:off x="434768" y="5465481"/>
            <a:ext cx="5451712" cy="1347895"/>
            <a:chOff x="434768" y="5465481"/>
            <a:chExt cx="5451712" cy="1347895"/>
          </a:xfrm>
        </p:grpSpPr>
        <p:sp>
          <p:nvSpPr>
            <p:cNvPr id="19" name="18 CuadroTexto"/>
            <p:cNvSpPr txBox="1"/>
            <p:nvPr/>
          </p:nvSpPr>
          <p:spPr>
            <a:xfrm>
              <a:off x="2550220" y="5465481"/>
              <a:ext cx="468052" cy="707886"/>
            </a:xfrm>
            <a:prstGeom prst="rect">
              <a:avLst/>
            </a:prstGeom>
            <a:noFill/>
          </p:spPr>
          <p:txBody>
            <a:bodyPr wrap="square" rtlCol="0">
              <a:spAutoFit/>
            </a:bodyPr>
            <a:lstStyle/>
            <a:p>
              <a:pPr fontAlgn="auto">
                <a:spcBef>
                  <a:spcPts val="0"/>
                </a:spcBef>
                <a:spcAft>
                  <a:spcPts val="0"/>
                </a:spcAft>
              </a:pPr>
              <a:r>
                <a:rPr lang="en-US" sz="4000" dirty="0">
                  <a:solidFill>
                    <a:prstClr val="black"/>
                  </a:solidFill>
                  <a:latin typeface="Calibri"/>
                </a:rPr>
                <a:t>5</a:t>
              </a:r>
            </a:p>
          </p:txBody>
        </p:sp>
        <p:sp>
          <p:nvSpPr>
            <p:cNvPr id="40" name="39 CuadroTexto"/>
            <p:cNvSpPr txBox="1"/>
            <p:nvPr/>
          </p:nvSpPr>
          <p:spPr>
            <a:xfrm>
              <a:off x="3347864" y="5465481"/>
              <a:ext cx="468052" cy="707886"/>
            </a:xfrm>
            <a:prstGeom prst="rect">
              <a:avLst/>
            </a:prstGeom>
            <a:noFill/>
          </p:spPr>
          <p:txBody>
            <a:bodyPr wrap="square" rtlCol="0">
              <a:spAutoFit/>
            </a:bodyPr>
            <a:lstStyle/>
            <a:p>
              <a:pPr fontAlgn="auto">
                <a:spcBef>
                  <a:spcPts val="0"/>
                </a:spcBef>
                <a:spcAft>
                  <a:spcPts val="0"/>
                </a:spcAft>
              </a:pPr>
              <a:r>
                <a:rPr lang="en-US" sz="4000" dirty="0">
                  <a:solidFill>
                    <a:prstClr val="black"/>
                  </a:solidFill>
                  <a:latin typeface="Calibri"/>
                </a:rPr>
                <a:t>3</a:t>
              </a:r>
            </a:p>
          </p:txBody>
        </p:sp>
        <p:cxnSp>
          <p:nvCxnSpPr>
            <p:cNvPr id="21" name="20 Conector recto"/>
            <p:cNvCxnSpPr/>
            <p:nvPr/>
          </p:nvCxnSpPr>
          <p:spPr>
            <a:xfrm>
              <a:off x="3347864" y="5537489"/>
              <a:ext cx="0" cy="555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3347864" y="6093296"/>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3383868" y="6105490"/>
              <a:ext cx="468052" cy="707886"/>
            </a:xfrm>
            <a:prstGeom prst="rect">
              <a:avLst/>
            </a:prstGeom>
            <a:noFill/>
          </p:spPr>
          <p:txBody>
            <a:bodyPr wrap="square" rtlCol="0">
              <a:spAutoFit/>
            </a:bodyPr>
            <a:lstStyle/>
            <a:p>
              <a:pPr fontAlgn="auto">
                <a:spcBef>
                  <a:spcPts val="0"/>
                </a:spcBef>
                <a:spcAft>
                  <a:spcPts val="0"/>
                </a:spcAft>
              </a:pPr>
              <a:r>
                <a:rPr lang="en-US" sz="4000" dirty="0">
                  <a:solidFill>
                    <a:prstClr val="black"/>
                  </a:solidFill>
                  <a:latin typeface="Calibri"/>
                </a:rPr>
                <a:t>1</a:t>
              </a:r>
            </a:p>
          </p:txBody>
        </p:sp>
        <p:sp>
          <p:nvSpPr>
            <p:cNvPr id="42" name="41 CuadroTexto"/>
            <p:cNvSpPr txBox="1"/>
            <p:nvPr/>
          </p:nvSpPr>
          <p:spPr>
            <a:xfrm>
              <a:off x="2406204" y="6093296"/>
              <a:ext cx="945770" cy="707886"/>
            </a:xfrm>
            <a:prstGeom prst="rect">
              <a:avLst/>
            </a:prstGeom>
            <a:noFill/>
          </p:spPr>
          <p:txBody>
            <a:bodyPr wrap="square" rtlCol="0">
              <a:spAutoFit/>
            </a:bodyPr>
            <a:lstStyle/>
            <a:p>
              <a:pPr fontAlgn="auto">
                <a:spcBef>
                  <a:spcPts val="0"/>
                </a:spcBef>
                <a:spcAft>
                  <a:spcPts val="0"/>
                </a:spcAft>
              </a:pPr>
              <a:r>
                <a:rPr lang="en-US" sz="4000" dirty="0">
                  <a:solidFill>
                    <a:prstClr val="black"/>
                  </a:solidFill>
                  <a:latin typeface="Calibri"/>
                </a:rPr>
                <a:t>(2)</a:t>
              </a:r>
            </a:p>
          </p:txBody>
        </p:sp>
        <p:sp>
          <p:nvSpPr>
            <p:cNvPr id="45" name="44 CuadroTexto"/>
            <p:cNvSpPr txBox="1"/>
            <p:nvPr/>
          </p:nvSpPr>
          <p:spPr>
            <a:xfrm>
              <a:off x="434768" y="6228600"/>
              <a:ext cx="1400928" cy="461665"/>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Calibri"/>
                </a:rPr>
                <a:t>reminder</a:t>
              </a:r>
            </a:p>
          </p:txBody>
        </p:sp>
        <p:cxnSp>
          <p:nvCxnSpPr>
            <p:cNvPr id="46" name="45 Conector recto de flecha"/>
            <p:cNvCxnSpPr/>
            <p:nvPr/>
          </p:nvCxnSpPr>
          <p:spPr>
            <a:xfrm flipH="1">
              <a:off x="1763688" y="6459433"/>
              <a:ext cx="720080" cy="0"/>
            </a:xfrm>
            <a:prstGeom prst="straightConnector1">
              <a:avLst/>
            </a:prstGeom>
            <a:ln w="19050">
              <a:solidFill>
                <a:srgbClr val="00D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4485552" y="6228600"/>
              <a:ext cx="1400928" cy="461665"/>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Calibri"/>
                </a:rPr>
                <a:t>quotient</a:t>
              </a:r>
            </a:p>
          </p:txBody>
        </p:sp>
        <p:cxnSp>
          <p:nvCxnSpPr>
            <p:cNvPr id="48" name="47 Conector recto de flecha"/>
            <p:cNvCxnSpPr/>
            <p:nvPr/>
          </p:nvCxnSpPr>
          <p:spPr>
            <a:xfrm flipH="1">
              <a:off x="3738048" y="6447239"/>
              <a:ext cx="720080" cy="0"/>
            </a:xfrm>
            <a:prstGeom prst="straightConnector1">
              <a:avLst/>
            </a:prstGeom>
            <a:ln w="19050">
              <a:solidFill>
                <a:srgbClr val="00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 name="49 Elipse"/>
          <p:cNvSpPr/>
          <p:nvPr/>
        </p:nvSpPr>
        <p:spPr>
          <a:xfrm>
            <a:off x="3468640" y="3717032"/>
            <a:ext cx="675708" cy="631170"/>
          </a:xfrm>
          <a:prstGeom prst="ellipse">
            <a:avLst/>
          </a:prstGeom>
          <a:solidFill>
            <a:srgbClr val="EB714B">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1" name="50 Elipse"/>
          <p:cNvSpPr/>
          <p:nvPr/>
        </p:nvSpPr>
        <p:spPr>
          <a:xfrm>
            <a:off x="2339752" y="3733934"/>
            <a:ext cx="675708" cy="631170"/>
          </a:xfrm>
          <a:prstGeom prst="ellipse">
            <a:avLst/>
          </a:prstGeom>
          <a:solidFill>
            <a:srgbClr val="EB714B">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2" name="51 Rectángulo"/>
          <p:cNvSpPr/>
          <p:nvPr/>
        </p:nvSpPr>
        <p:spPr>
          <a:xfrm>
            <a:off x="1403648" y="3729226"/>
            <a:ext cx="936104"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1</a:t>
            </a:r>
          </a:p>
        </p:txBody>
      </p:sp>
    </p:spTree>
    <p:extLst>
      <p:ext uri="{BB962C8B-B14F-4D97-AF65-F5344CB8AC3E}">
        <p14:creationId xmlns:p14="http://schemas.microsoft.com/office/powerpoint/2010/main" val="13271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36" grpId="0"/>
      <p:bldP spid="36" grpId="1"/>
      <p:bldP spid="18" grpId="0" animBg="1"/>
      <p:bldP spid="18" grpId="1" animBg="1"/>
      <p:bldP spid="39" grpId="0"/>
      <p:bldP spid="50" grpId="0" animBg="1"/>
      <p:bldP spid="50" grpId="1" animBg="1"/>
      <p:bldP spid="51" grpId="0" animBg="1"/>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Exercise</a:t>
            </a:r>
          </a:p>
        </p:txBody>
      </p:sp>
      <p:sp>
        <p:nvSpPr>
          <p:cNvPr id="3" name="2 Marcador de contenido"/>
          <p:cNvSpPr>
            <a:spLocks noGrp="1"/>
          </p:cNvSpPr>
          <p:nvPr>
            <p:ph idx="1"/>
          </p:nvPr>
        </p:nvSpPr>
        <p:spPr>
          <a:xfrm>
            <a:off x="323528" y="1340768"/>
            <a:ext cx="8496944" cy="5256584"/>
          </a:xfrm>
        </p:spPr>
        <p:txBody>
          <a:bodyPr>
            <a:normAutofit/>
          </a:bodyPr>
          <a:lstStyle/>
          <a:p>
            <a:pPr marL="0" indent="0">
              <a:buNone/>
            </a:pPr>
            <a:r>
              <a:rPr lang="es-ES" sz="2400" dirty="0" err="1"/>
              <a:t>Specify</a:t>
            </a:r>
            <a:r>
              <a:rPr lang="es-ES" sz="2400" dirty="0"/>
              <a:t> </a:t>
            </a:r>
            <a:r>
              <a:rPr lang="es-ES" sz="2400" dirty="0" err="1"/>
              <a:t>which</a:t>
            </a:r>
            <a:r>
              <a:rPr lang="es-ES" sz="2400" dirty="0"/>
              <a:t> </a:t>
            </a:r>
            <a:r>
              <a:rPr lang="es-ES" sz="2400" dirty="0" err="1"/>
              <a:t>is</a:t>
            </a:r>
            <a:r>
              <a:rPr lang="es-ES" sz="2400" dirty="0"/>
              <a:t> </a:t>
            </a:r>
            <a:r>
              <a:rPr lang="es-ES" sz="2400" dirty="0" err="1"/>
              <a:t>the</a:t>
            </a:r>
            <a:r>
              <a:rPr lang="es-ES" sz="2400" dirty="0"/>
              <a:t> </a:t>
            </a:r>
            <a:r>
              <a:rPr lang="es-ES" sz="2400" dirty="0" err="1"/>
              <a:t>value</a:t>
            </a:r>
            <a:r>
              <a:rPr lang="es-ES" sz="2400" dirty="0"/>
              <a:t> of variable </a:t>
            </a:r>
            <a:r>
              <a:rPr lang="es-ES" sz="2400" dirty="0">
                <a:solidFill>
                  <a:srgbClr val="C00000"/>
                </a:solidFill>
                <a:latin typeface="Consolas" pitchFamily="49" charset="0"/>
                <a:cs typeface="Consolas" pitchFamily="49" charset="0"/>
              </a:rPr>
              <a:t>a</a:t>
            </a:r>
            <a:r>
              <a:rPr lang="es-ES" sz="2400" dirty="0"/>
              <a:t> </a:t>
            </a:r>
            <a:r>
              <a:rPr lang="es-ES" sz="2400" dirty="0" err="1"/>
              <a:t>after</a:t>
            </a:r>
            <a:r>
              <a:rPr lang="es-ES" sz="2400" dirty="0"/>
              <a:t> </a:t>
            </a:r>
            <a:r>
              <a:rPr lang="es-ES" sz="2400" dirty="0" err="1"/>
              <a:t>each</a:t>
            </a:r>
            <a:r>
              <a:rPr lang="es-ES" sz="2400" dirty="0"/>
              <a:t> </a:t>
            </a:r>
            <a:r>
              <a:rPr lang="es-ES" sz="2400" dirty="0" err="1"/>
              <a:t>expression</a:t>
            </a:r>
            <a:r>
              <a:rPr lang="es-ES" sz="2400" dirty="0"/>
              <a:t> </a:t>
            </a:r>
            <a:r>
              <a:rPr lang="es-ES" sz="2400" dirty="0" err="1"/>
              <a:t>is</a:t>
            </a:r>
            <a:r>
              <a:rPr lang="es-ES" sz="2400" dirty="0"/>
              <a:t> </a:t>
            </a:r>
            <a:r>
              <a:rPr lang="es-ES" sz="2400" dirty="0" err="1"/>
              <a:t>evaluated</a:t>
            </a:r>
            <a:r>
              <a:rPr lang="es-ES" sz="2400" dirty="0"/>
              <a:t>. </a:t>
            </a:r>
            <a:r>
              <a:rPr lang="es-ES" sz="2400" dirty="0" err="1"/>
              <a:t>Consider</a:t>
            </a:r>
            <a:r>
              <a:rPr lang="es-ES" sz="2400" dirty="0"/>
              <a:t> </a:t>
            </a:r>
            <a:r>
              <a:rPr lang="es-ES" sz="2400" dirty="0" err="1"/>
              <a:t>each</a:t>
            </a:r>
            <a:r>
              <a:rPr lang="es-ES" sz="2400" dirty="0"/>
              <a:t> </a:t>
            </a:r>
            <a:r>
              <a:rPr lang="es-ES" sz="2400" dirty="0" err="1"/>
              <a:t>expression</a:t>
            </a:r>
            <a:r>
              <a:rPr lang="es-ES" sz="2400" dirty="0"/>
              <a:t>, </a:t>
            </a:r>
            <a:r>
              <a:rPr lang="es-ES" sz="2400" dirty="0" err="1"/>
              <a:t>below</a:t>
            </a:r>
            <a:r>
              <a:rPr lang="es-ES" sz="2400" dirty="0"/>
              <a:t> of </a:t>
            </a:r>
            <a:r>
              <a:rPr lang="es-ES" sz="2400" dirty="0" err="1"/>
              <a:t>declaration</a:t>
            </a:r>
            <a:r>
              <a:rPr lang="es-ES" sz="2400" dirty="0"/>
              <a:t>, </a:t>
            </a:r>
            <a:r>
              <a:rPr lang="es-ES" sz="2400" dirty="0" err="1"/>
              <a:t>belongs</a:t>
            </a:r>
            <a:r>
              <a:rPr lang="es-ES" sz="2400" dirty="0"/>
              <a:t> </a:t>
            </a:r>
            <a:r>
              <a:rPr lang="es-ES" sz="2400" dirty="0" err="1"/>
              <a:t>to</a:t>
            </a:r>
            <a:r>
              <a:rPr lang="es-ES" sz="2400" dirty="0"/>
              <a:t> </a:t>
            </a:r>
            <a:r>
              <a:rPr lang="es-ES" sz="2400" dirty="0" err="1"/>
              <a:t>differents</a:t>
            </a:r>
            <a:r>
              <a:rPr lang="es-ES" sz="2400" dirty="0"/>
              <a:t> </a:t>
            </a:r>
            <a:r>
              <a:rPr lang="es-ES" sz="2400" dirty="0" err="1"/>
              <a:t>programs</a:t>
            </a:r>
            <a:r>
              <a:rPr lang="es-ES" sz="2400" dirty="0"/>
              <a:t>, </a:t>
            </a:r>
            <a:r>
              <a:rPr lang="es-ES" sz="2400" dirty="0" err="1"/>
              <a:t>with</a:t>
            </a:r>
            <a:r>
              <a:rPr lang="es-ES" sz="2400" dirty="0"/>
              <a:t> </a:t>
            </a:r>
            <a:r>
              <a:rPr lang="es-ES" sz="2400" dirty="0" err="1"/>
              <a:t>the</a:t>
            </a:r>
            <a:r>
              <a:rPr lang="es-ES" sz="2400" dirty="0"/>
              <a:t> </a:t>
            </a:r>
            <a:r>
              <a:rPr lang="es-ES" sz="2400" dirty="0" err="1"/>
              <a:t>same</a:t>
            </a:r>
            <a:r>
              <a:rPr lang="es-ES" sz="2400" dirty="0"/>
              <a:t> </a:t>
            </a:r>
            <a:r>
              <a:rPr lang="es-ES" sz="2400" dirty="0" err="1"/>
              <a:t>initial</a:t>
            </a:r>
            <a:r>
              <a:rPr lang="es-ES" sz="2400" dirty="0"/>
              <a:t> </a:t>
            </a:r>
            <a:r>
              <a:rPr lang="es-ES" sz="2400" dirty="0" err="1"/>
              <a:t>declaration</a:t>
            </a:r>
            <a:r>
              <a:rPr lang="es-ES" sz="2400" dirty="0"/>
              <a:t>. </a:t>
            </a:r>
          </a:p>
          <a:p>
            <a:pPr marL="533400" indent="-533400">
              <a:buNone/>
            </a:pPr>
            <a:r>
              <a:rPr lang="es-ES" sz="2400" dirty="0"/>
              <a:t>	</a:t>
            </a:r>
          </a:p>
          <a:p>
            <a:pPr marL="533400" indent="-533400">
              <a:buNone/>
            </a:pPr>
            <a:r>
              <a:rPr lang="es-ES" sz="2400" dirty="0">
                <a:latin typeface="Consolas" pitchFamily="49" charset="0"/>
                <a:cs typeface="Consolas" pitchFamily="49" charset="0"/>
              </a:rPr>
              <a:t>   </a:t>
            </a:r>
            <a:r>
              <a:rPr lang="es-ES" sz="2400" dirty="0" err="1">
                <a:solidFill>
                  <a:srgbClr val="0000FF"/>
                </a:solidFill>
                <a:latin typeface="Consolas" pitchFamily="49" charset="0"/>
                <a:cs typeface="Consolas" pitchFamily="49" charset="0"/>
              </a:rPr>
              <a:t>int</a:t>
            </a:r>
            <a:r>
              <a:rPr lang="es-ES" sz="2400" dirty="0">
                <a:latin typeface="Consolas" pitchFamily="49" charset="0"/>
                <a:cs typeface="Consolas" pitchFamily="49" charset="0"/>
              </a:rPr>
              <a:t> a=1,b=5,c=2,d=3,e=6;</a:t>
            </a:r>
          </a:p>
          <a:p>
            <a:pPr marL="914400" lvl="1" indent="-457200">
              <a:buNone/>
            </a:pPr>
            <a:r>
              <a:rPr lang="es-ES" sz="2400" b="1" dirty="0">
                <a:latin typeface="Consolas" pitchFamily="49" charset="0"/>
                <a:cs typeface="Consolas" pitchFamily="49" charset="0"/>
              </a:rPr>
              <a:t> </a:t>
            </a:r>
          </a:p>
          <a:p>
            <a:pPr marL="0" indent="0">
              <a:buNone/>
            </a:pPr>
            <a:endParaRPr lang="en-US" sz="2400" dirty="0"/>
          </a:p>
        </p:txBody>
      </p:sp>
      <p:sp>
        <p:nvSpPr>
          <p:cNvPr id="5" name="4 Rectángulo"/>
          <p:cNvSpPr/>
          <p:nvPr/>
        </p:nvSpPr>
        <p:spPr>
          <a:xfrm>
            <a:off x="5148064" y="2609045"/>
            <a:ext cx="3600400"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 name="5 CuadroTexto"/>
          <p:cNvSpPr txBox="1"/>
          <p:nvPr/>
        </p:nvSpPr>
        <p:spPr>
          <a:xfrm>
            <a:off x="5148064" y="2609045"/>
            <a:ext cx="1728192" cy="369332"/>
          </a:xfrm>
          <a:prstGeom prst="rect">
            <a:avLst/>
          </a:prstGeom>
          <a:noFill/>
        </p:spPr>
        <p:txBody>
          <a:bodyPr wrap="square" rtlCol="0">
            <a:spAutoFit/>
          </a:bodyPr>
          <a:lstStyle/>
          <a:p>
            <a:pPr fontAlgn="auto">
              <a:spcBef>
                <a:spcPts val="0"/>
              </a:spcBef>
              <a:spcAft>
                <a:spcPts val="0"/>
              </a:spcAft>
            </a:pPr>
            <a:r>
              <a:rPr lang="en-US" sz="1800" b="1" dirty="0">
                <a:solidFill>
                  <a:prstClr val="black"/>
                </a:solidFill>
                <a:latin typeface="Calibri"/>
              </a:rPr>
              <a:t>RAM Memory</a:t>
            </a:r>
          </a:p>
        </p:txBody>
      </p:sp>
      <p:cxnSp>
        <p:nvCxnSpPr>
          <p:cNvPr id="7" name="6 Conector recto"/>
          <p:cNvCxnSpPr/>
          <p:nvPr/>
        </p:nvCxnSpPr>
        <p:spPr>
          <a:xfrm>
            <a:off x="5148064" y="2978377"/>
            <a:ext cx="360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5292080" y="3067805"/>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1</a:t>
            </a:r>
          </a:p>
        </p:txBody>
      </p:sp>
      <p:sp>
        <p:nvSpPr>
          <p:cNvPr id="9" name="8 CuadroTexto"/>
          <p:cNvSpPr txBox="1"/>
          <p:nvPr/>
        </p:nvSpPr>
        <p:spPr>
          <a:xfrm>
            <a:off x="6607248" y="3061489"/>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5</a:t>
            </a:r>
          </a:p>
        </p:txBody>
      </p:sp>
      <p:sp>
        <p:nvSpPr>
          <p:cNvPr id="10" name="9 CuadroTexto"/>
          <p:cNvSpPr txBox="1"/>
          <p:nvPr/>
        </p:nvSpPr>
        <p:spPr>
          <a:xfrm>
            <a:off x="5148064" y="3410425"/>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a</a:t>
            </a:r>
            <a:endParaRPr lang="en-US" sz="1800" baseline="-25000" dirty="0">
              <a:solidFill>
                <a:prstClr val="black"/>
              </a:solidFill>
              <a:latin typeface="Calibri"/>
            </a:endParaRPr>
          </a:p>
        </p:txBody>
      </p:sp>
      <p:sp>
        <p:nvSpPr>
          <p:cNvPr id="11" name="10 CuadroTexto"/>
          <p:cNvSpPr txBox="1"/>
          <p:nvPr/>
        </p:nvSpPr>
        <p:spPr>
          <a:xfrm>
            <a:off x="6516216" y="3408639"/>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b</a:t>
            </a:r>
            <a:endParaRPr lang="en-US" sz="1800" baseline="-25000" dirty="0">
              <a:solidFill>
                <a:prstClr val="black"/>
              </a:solidFill>
              <a:latin typeface="Calibri"/>
            </a:endParaRPr>
          </a:p>
        </p:txBody>
      </p:sp>
      <p:sp>
        <p:nvSpPr>
          <p:cNvPr id="12" name="11 CuadroTexto"/>
          <p:cNvSpPr txBox="1"/>
          <p:nvPr/>
        </p:nvSpPr>
        <p:spPr>
          <a:xfrm>
            <a:off x="7975400" y="3041093"/>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2</a:t>
            </a:r>
          </a:p>
        </p:txBody>
      </p:sp>
      <p:sp>
        <p:nvSpPr>
          <p:cNvPr id="13" name="12 CuadroTexto"/>
          <p:cNvSpPr txBox="1"/>
          <p:nvPr/>
        </p:nvSpPr>
        <p:spPr>
          <a:xfrm>
            <a:off x="5148064" y="4327945"/>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d</a:t>
            </a:r>
            <a:endParaRPr lang="en-US" sz="1800" baseline="-25000" dirty="0">
              <a:solidFill>
                <a:prstClr val="black"/>
              </a:solidFill>
              <a:latin typeface="Calibri"/>
            </a:endParaRPr>
          </a:p>
        </p:txBody>
      </p:sp>
      <p:sp>
        <p:nvSpPr>
          <p:cNvPr id="14" name="13 CuadroTexto"/>
          <p:cNvSpPr txBox="1"/>
          <p:nvPr/>
        </p:nvSpPr>
        <p:spPr>
          <a:xfrm>
            <a:off x="7874416" y="3401133"/>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c</a:t>
            </a:r>
            <a:endParaRPr lang="en-US" sz="1800" baseline="-25000" dirty="0">
              <a:solidFill>
                <a:prstClr val="black"/>
              </a:solidFill>
              <a:latin typeface="Calibri"/>
            </a:endParaRPr>
          </a:p>
        </p:txBody>
      </p:sp>
      <p:sp>
        <p:nvSpPr>
          <p:cNvPr id="15" name="14 CuadroTexto"/>
          <p:cNvSpPr txBox="1"/>
          <p:nvPr/>
        </p:nvSpPr>
        <p:spPr>
          <a:xfrm>
            <a:off x="5303579" y="4030621"/>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3</a:t>
            </a:r>
          </a:p>
        </p:txBody>
      </p:sp>
      <p:sp>
        <p:nvSpPr>
          <p:cNvPr id="16" name="15 CuadroTexto"/>
          <p:cNvSpPr txBox="1"/>
          <p:nvPr/>
        </p:nvSpPr>
        <p:spPr>
          <a:xfrm>
            <a:off x="6444208" y="4327945"/>
            <a:ext cx="730032" cy="369332"/>
          </a:xfrm>
          <a:prstGeom prst="rect">
            <a:avLst/>
          </a:prstGeom>
          <a:noFill/>
        </p:spPr>
        <p:txBody>
          <a:bodyPr wrap="square" rtlCol="0">
            <a:spAutoFit/>
          </a:bodyPr>
          <a:lstStyle/>
          <a:p>
            <a:pPr algn="ctr" fontAlgn="auto">
              <a:spcBef>
                <a:spcPts val="0"/>
              </a:spcBef>
              <a:spcAft>
                <a:spcPts val="0"/>
              </a:spcAft>
            </a:pPr>
            <a:r>
              <a:rPr lang="en-US" sz="1800" dirty="0">
                <a:solidFill>
                  <a:prstClr val="black"/>
                </a:solidFill>
                <a:latin typeface="Calibri"/>
              </a:rPr>
              <a:t>e</a:t>
            </a:r>
            <a:endParaRPr lang="en-US" sz="1800" baseline="-25000" dirty="0">
              <a:solidFill>
                <a:prstClr val="black"/>
              </a:solidFill>
              <a:latin typeface="Calibri"/>
            </a:endParaRPr>
          </a:p>
        </p:txBody>
      </p:sp>
      <p:sp>
        <p:nvSpPr>
          <p:cNvPr id="17" name="16 CuadroTexto"/>
          <p:cNvSpPr txBox="1"/>
          <p:nvPr/>
        </p:nvSpPr>
        <p:spPr>
          <a:xfrm>
            <a:off x="6599723" y="4030621"/>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dirty="0">
                <a:solidFill>
                  <a:prstClr val="black"/>
                </a:solidFill>
                <a:latin typeface="Calibri"/>
              </a:rPr>
              <a:t>6</a:t>
            </a:r>
          </a:p>
        </p:txBody>
      </p:sp>
      <p:sp>
        <p:nvSpPr>
          <p:cNvPr id="26" name="25 Rectángulo"/>
          <p:cNvSpPr/>
          <p:nvPr/>
        </p:nvSpPr>
        <p:spPr>
          <a:xfrm>
            <a:off x="288032" y="3689737"/>
            <a:ext cx="4860032"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a =           ;</a:t>
            </a:r>
          </a:p>
        </p:txBody>
      </p:sp>
      <p:sp>
        <p:nvSpPr>
          <p:cNvPr id="53" name="52 Rectángulo"/>
          <p:cNvSpPr/>
          <p:nvPr/>
        </p:nvSpPr>
        <p:spPr>
          <a:xfrm>
            <a:off x="2316194" y="3721223"/>
            <a:ext cx="936104" cy="707886"/>
          </a:xfrm>
          <a:prstGeom prst="rect">
            <a:avLst/>
          </a:prstGeom>
        </p:spPr>
        <p:txBody>
          <a:bodyPr wrap="square">
            <a:spAutoFit/>
          </a:bodyPr>
          <a:lstStyle/>
          <a:p>
            <a:pPr marL="914400" lvl="1" indent="-457200" fontAlgn="auto">
              <a:spcBef>
                <a:spcPts val="0"/>
              </a:spcBef>
              <a:spcAft>
                <a:spcPts val="0"/>
              </a:spcAft>
            </a:pPr>
            <a:r>
              <a:rPr lang="es-ES" sz="4000" dirty="0">
                <a:solidFill>
                  <a:srgbClr val="00D000"/>
                </a:solidFill>
                <a:latin typeface="Consolas" pitchFamily="49" charset="0"/>
                <a:cs typeface="Consolas" pitchFamily="49" charset="0"/>
              </a:rPr>
              <a:t>3</a:t>
            </a:r>
          </a:p>
        </p:txBody>
      </p:sp>
      <p:sp>
        <p:nvSpPr>
          <p:cNvPr id="54" name="53 Elipse"/>
          <p:cNvSpPr/>
          <p:nvPr/>
        </p:nvSpPr>
        <p:spPr>
          <a:xfrm>
            <a:off x="1187624" y="3733934"/>
            <a:ext cx="675708" cy="631170"/>
          </a:xfrm>
          <a:prstGeom prst="ellipse">
            <a:avLst/>
          </a:prstGeom>
          <a:solidFill>
            <a:srgbClr val="EB714B">
              <a:alpha val="4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5" name="54 CuadroTexto"/>
          <p:cNvSpPr txBox="1"/>
          <p:nvPr/>
        </p:nvSpPr>
        <p:spPr>
          <a:xfrm>
            <a:off x="5292080" y="3084212"/>
            <a:ext cx="485032" cy="369332"/>
          </a:xfrm>
          <a:prstGeom prst="rect">
            <a:avLst/>
          </a:prstGeom>
          <a:noFill/>
          <a:ln>
            <a:solidFill>
              <a:schemeClr val="tx1"/>
            </a:solidFill>
          </a:ln>
        </p:spPr>
        <p:txBody>
          <a:bodyPr wrap="square" rtlCol="0">
            <a:spAutoFit/>
          </a:bodyPr>
          <a:lstStyle/>
          <a:p>
            <a:pPr algn="ctr" fontAlgn="auto">
              <a:spcBef>
                <a:spcPts val="0"/>
              </a:spcBef>
              <a:spcAft>
                <a:spcPts val="0"/>
              </a:spcAft>
            </a:pPr>
            <a:r>
              <a:rPr lang="en-US" sz="1800" b="1" dirty="0">
                <a:solidFill>
                  <a:srgbClr val="FF0000"/>
                </a:solidFill>
                <a:latin typeface="Calibri"/>
              </a:rPr>
              <a:t>3</a:t>
            </a:r>
          </a:p>
        </p:txBody>
      </p:sp>
    </p:spTree>
    <p:extLst>
      <p:ext uri="{BB962C8B-B14F-4D97-AF65-F5344CB8AC3E}">
        <p14:creationId xmlns:p14="http://schemas.microsoft.com/office/powerpoint/2010/main" val="14421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187450" y="924272"/>
            <a:ext cx="7633022" cy="4953000"/>
          </a:xfrm>
          <a:noFill/>
        </p:spPr>
        <p:txBody>
          <a:bodyPr/>
          <a:lstStyle/>
          <a:p>
            <a:pPr algn="just">
              <a:lnSpc>
                <a:spcPct val="80000"/>
              </a:lnSpc>
              <a:defRPr/>
            </a:pPr>
            <a:r>
              <a:rPr lang="en-US" sz="2400" kern="1200" dirty="0"/>
              <a:t>Specify which is the value of variable a after each expression is evaluated. Consider each expression, below of declaration, belongs to different programs, with the same initial declaration. </a:t>
            </a:r>
            <a:r>
              <a:rPr lang="es-ES" sz="2400" kern="1200" dirty="0"/>
              <a:t>	</a:t>
            </a:r>
          </a:p>
          <a:p>
            <a:pPr marL="0" indent="0">
              <a:buNone/>
            </a:pPr>
            <a:endParaRPr lang="es-ES" sz="2400" dirty="0">
              <a:latin typeface="Courier New" pitchFamily="49" charset="0"/>
            </a:endParaRPr>
          </a:p>
          <a:p>
            <a:pPr marL="0" indent="0">
              <a:buNone/>
            </a:pPr>
            <a:r>
              <a:rPr lang="es-ES" sz="2400" dirty="0" err="1">
                <a:latin typeface="Courier New" pitchFamily="49" charset="0"/>
              </a:rPr>
              <a:t>int</a:t>
            </a:r>
            <a:r>
              <a:rPr lang="es-ES" sz="2400" dirty="0">
                <a:latin typeface="Courier New" pitchFamily="49" charset="0"/>
              </a:rPr>
              <a:t> a=1,b=5,c=2,d=3,e=6;</a:t>
            </a:r>
          </a:p>
          <a:p>
            <a:pPr marL="914400" lvl="1" indent="-457200" eaLnBrk="1" hangingPunct="1">
              <a:buFontTx/>
              <a:buNone/>
            </a:pPr>
            <a:r>
              <a:rPr lang="es-ES" b="1" dirty="0">
                <a:latin typeface="Courier New" pitchFamily="49" charset="0"/>
              </a:rPr>
              <a:t> a=</a:t>
            </a:r>
            <a:r>
              <a:rPr lang="es-ES" b="1" dirty="0" err="1">
                <a:latin typeface="Courier New" pitchFamily="49" charset="0"/>
              </a:rPr>
              <a:t>a+b%d</a:t>
            </a:r>
            <a:r>
              <a:rPr lang="es-ES" b="1" dirty="0">
                <a:latin typeface="Courier New" pitchFamily="49" charset="0"/>
              </a:rPr>
              <a:t>;		</a:t>
            </a:r>
          </a:p>
          <a:p>
            <a:pPr marL="914400" lvl="1" indent="-457200" eaLnBrk="1" hangingPunct="1">
              <a:buFontTx/>
              <a:buNone/>
            </a:pPr>
            <a:r>
              <a:rPr lang="es-ES" b="1" dirty="0">
                <a:latin typeface="Courier New" pitchFamily="49" charset="0"/>
              </a:rPr>
              <a:t> a=d*b/2;			</a:t>
            </a:r>
          </a:p>
          <a:p>
            <a:pPr marL="914400" lvl="1" indent="-457200" eaLnBrk="1" hangingPunct="1">
              <a:buFontTx/>
              <a:buNone/>
            </a:pPr>
            <a:r>
              <a:rPr lang="es-ES" b="1" dirty="0">
                <a:latin typeface="Courier New" pitchFamily="49" charset="0"/>
              </a:rPr>
              <a:t> a=d*(b/2);		</a:t>
            </a:r>
          </a:p>
          <a:p>
            <a:pPr marL="914400" lvl="1" indent="-457200" eaLnBrk="1" hangingPunct="1">
              <a:buFontTx/>
              <a:buNone/>
            </a:pPr>
            <a:r>
              <a:rPr lang="es-ES" b="1" dirty="0">
                <a:latin typeface="Courier New" pitchFamily="49" charset="0"/>
              </a:rPr>
              <a:t> a=</a:t>
            </a:r>
            <a:r>
              <a:rPr lang="es-ES" b="1" dirty="0" err="1">
                <a:latin typeface="Courier New" pitchFamily="49" charset="0"/>
              </a:rPr>
              <a:t>d+b</a:t>
            </a:r>
            <a:r>
              <a:rPr lang="es-ES" b="1" dirty="0">
                <a:latin typeface="Courier New" pitchFamily="49" charset="0"/>
              </a:rPr>
              <a:t>*c-e;		</a:t>
            </a:r>
          </a:p>
          <a:p>
            <a:pPr marL="914400" lvl="1" indent="-457200" eaLnBrk="1" hangingPunct="1">
              <a:buFontTx/>
              <a:buNone/>
            </a:pPr>
            <a:r>
              <a:rPr lang="es-ES" b="1" dirty="0">
                <a:latin typeface="Courier New" pitchFamily="49" charset="0"/>
              </a:rPr>
              <a:t> a=</a:t>
            </a:r>
            <a:r>
              <a:rPr lang="es-ES" b="1" dirty="0" err="1">
                <a:latin typeface="Courier New" pitchFamily="49" charset="0"/>
              </a:rPr>
              <a:t>d+e</a:t>
            </a:r>
            <a:r>
              <a:rPr lang="es-ES" b="1" dirty="0">
                <a:latin typeface="Courier New" pitchFamily="49" charset="0"/>
              </a:rPr>
              <a:t>*b/2;		</a:t>
            </a:r>
          </a:p>
          <a:p>
            <a:pPr marL="914400" lvl="1" indent="-457200" eaLnBrk="1" hangingPunct="1">
              <a:buFontTx/>
              <a:buNone/>
            </a:pPr>
            <a:r>
              <a:rPr lang="es-ES" b="1" dirty="0">
                <a:latin typeface="Courier New" pitchFamily="49" charset="0"/>
              </a:rPr>
              <a:t> a=(</a:t>
            </a:r>
            <a:r>
              <a:rPr lang="es-ES" b="1" dirty="0" err="1">
                <a:latin typeface="Courier New" pitchFamily="49" charset="0"/>
              </a:rPr>
              <a:t>d+e</a:t>
            </a:r>
            <a:r>
              <a:rPr lang="es-ES" b="1" dirty="0">
                <a:latin typeface="Courier New" pitchFamily="49" charset="0"/>
              </a:rPr>
              <a:t>)*b/2;	</a:t>
            </a:r>
          </a:p>
        </p:txBody>
      </p:sp>
      <p:sp>
        <p:nvSpPr>
          <p:cNvPr id="4" name="3 CuadroTexto"/>
          <p:cNvSpPr txBox="1">
            <a:spLocks noChangeArrowheads="1"/>
          </p:cNvSpPr>
          <p:nvPr/>
        </p:nvSpPr>
        <p:spPr bwMode="auto">
          <a:xfrm>
            <a:off x="5191125" y="3039046"/>
            <a:ext cx="738188" cy="461962"/>
          </a:xfrm>
          <a:prstGeom prst="rect">
            <a:avLst/>
          </a:prstGeom>
          <a:noFill/>
          <a:ln w="9525">
            <a:noFill/>
            <a:miter lim="800000"/>
            <a:headEnd/>
            <a:tailEnd/>
          </a:ln>
        </p:spPr>
        <p:txBody>
          <a:bodyPr wrap="none">
            <a:spAutoFit/>
          </a:bodyPr>
          <a:lstStyle/>
          <a:p>
            <a:r>
              <a:rPr lang="es-ES" b="1" dirty="0">
                <a:solidFill>
                  <a:srgbClr val="FF0000"/>
                </a:solidFill>
                <a:latin typeface="Courier New" pitchFamily="49" charset="0"/>
              </a:rPr>
              <a:t>a=3</a:t>
            </a:r>
          </a:p>
        </p:txBody>
      </p:sp>
      <p:sp>
        <p:nvSpPr>
          <p:cNvPr id="5" name="4 CuadroTexto"/>
          <p:cNvSpPr txBox="1">
            <a:spLocks noChangeArrowheads="1"/>
          </p:cNvSpPr>
          <p:nvPr/>
        </p:nvSpPr>
        <p:spPr bwMode="auto">
          <a:xfrm>
            <a:off x="5214938" y="3471093"/>
            <a:ext cx="738187" cy="461963"/>
          </a:xfrm>
          <a:prstGeom prst="rect">
            <a:avLst/>
          </a:prstGeom>
          <a:noFill/>
          <a:ln w="9525">
            <a:noFill/>
            <a:miter lim="800000"/>
            <a:headEnd/>
            <a:tailEnd/>
          </a:ln>
        </p:spPr>
        <p:txBody>
          <a:bodyPr wrap="none">
            <a:spAutoFit/>
          </a:bodyPr>
          <a:lstStyle/>
          <a:p>
            <a:r>
              <a:rPr lang="es-ES" b="1" dirty="0">
                <a:solidFill>
                  <a:srgbClr val="FF0000"/>
                </a:solidFill>
                <a:latin typeface="Courier New" pitchFamily="49" charset="0"/>
              </a:rPr>
              <a:t>a=7</a:t>
            </a:r>
          </a:p>
        </p:txBody>
      </p:sp>
      <p:sp>
        <p:nvSpPr>
          <p:cNvPr id="6" name="5 CuadroTexto"/>
          <p:cNvSpPr txBox="1">
            <a:spLocks noChangeArrowheads="1"/>
          </p:cNvSpPr>
          <p:nvPr/>
        </p:nvSpPr>
        <p:spPr bwMode="auto">
          <a:xfrm>
            <a:off x="5214938" y="3933056"/>
            <a:ext cx="738187" cy="461962"/>
          </a:xfrm>
          <a:prstGeom prst="rect">
            <a:avLst/>
          </a:prstGeom>
          <a:noFill/>
          <a:ln w="9525">
            <a:noFill/>
            <a:miter lim="800000"/>
            <a:headEnd/>
            <a:tailEnd/>
          </a:ln>
        </p:spPr>
        <p:txBody>
          <a:bodyPr wrap="none">
            <a:spAutoFit/>
          </a:bodyPr>
          <a:lstStyle/>
          <a:p>
            <a:r>
              <a:rPr lang="es-ES" b="1" dirty="0">
                <a:solidFill>
                  <a:srgbClr val="FF0000"/>
                </a:solidFill>
                <a:latin typeface="Courier New" pitchFamily="49" charset="0"/>
              </a:rPr>
              <a:t>a=6</a:t>
            </a:r>
          </a:p>
        </p:txBody>
      </p:sp>
      <p:sp>
        <p:nvSpPr>
          <p:cNvPr id="7" name="6 CuadroTexto"/>
          <p:cNvSpPr txBox="1">
            <a:spLocks noChangeArrowheads="1"/>
          </p:cNvSpPr>
          <p:nvPr/>
        </p:nvSpPr>
        <p:spPr bwMode="auto">
          <a:xfrm>
            <a:off x="5214938" y="4365104"/>
            <a:ext cx="738187" cy="461963"/>
          </a:xfrm>
          <a:prstGeom prst="rect">
            <a:avLst/>
          </a:prstGeom>
          <a:noFill/>
          <a:ln w="9525">
            <a:noFill/>
            <a:miter lim="800000"/>
            <a:headEnd/>
            <a:tailEnd/>
          </a:ln>
        </p:spPr>
        <p:txBody>
          <a:bodyPr wrap="none">
            <a:spAutoFit/>
          </a:bodyPr>
          <a:lstStyle/>
          <a:p>
            <a:r>
              <a:rPr lang="es-ES" b="1" dirty="0">
                <a:solidFill>
                  <a:srgbClr val="FF0000"/>
                </a:solidFill>
                <a:latin typeface="Courier New" pitchFamily="49" charset="0"/>
              </a:rPr>
              <a:t>a=7</a:t>
            </a:r>
          </a:p>
        </p:txBody>
      </p:sp>
      <p:sp>
        <p:nvSpPr>
          <p:cNvPr id="8" name="7 CuadroTexto"/>
          <p:cNvSpPr txBox="1">
            <a:spLocks noChangeArrowheads="1"/>
          </p:cNvSpPr>
          <p:nvPr/>
        </p:nvSpPr>
        <p:spPr bwMode="auto">
          <a:xfrm>
            <a:off x="5214938" y="4797152"/>
            <a:ext cx="922337" cy="461963"/>
          </a:xfrm>
          <a:prstGeom prst="rect">
            <a:avLst/>
          </a:prstGeom>
          <a:noFill/>
          <a:ln w="9525">
            <a:noFill/>
            <a:miter lim="800000"/>
            <a:headEnd/>
            <a:tailEnd/>
          </a:ln>
        </p:spPr>
        <p:txBody>
          <a:bodyPr wrap="none">
            <a:spAutoFit/>
          </a:bodyPr>
          <a:lstStyle/>
          <a:p>
            <a:r>
              <a:rPr lang="es-ES" b="1" dirty="0">
                <a:solidFill>
                  <a:srgbClr val="FF0000"/>
                </a:solidFill>
                <a:latin typeface="Courier New" pitchFamily="49" charset="0"/>
              </a:rPr>
              <a:t>a=18</a:t>
            </a:r>
          </a:p>
        </p:txBody>
      </p:sp>
      <p:sp>
        <p:nvSpPr>
          <p:cNvPr id="9" name="8 CuadroTexto"/>
          <p:cNvSpPr txBox="1">
            <a:spLocks noChangeArrowheads="1"/>
          </p:cNvSpPr>
          <p:nvPr/>
        </p:nvSpPr>
        <p:spPr bwMode="auto">
          <a:xfrm>
            <a:off x="5214938" y="5229200"/>
            <a:ext cx="922337" cy="461963"/>
          </a:xfrm>
          <a:prstGeom prst="rect">
            <a:avLst/>
          </a:prstGeom>
          <a:noFill/>
          <a:ln w="9525">
            <a:noFill/>
            <a:miter lim="800000"/>
            <a:headEnd/>
            <a:tailEnd/>
          </a:ln>
        </p:spPr>
        <p:txBody>
          <a:bodyPr wrap="none">
            <a:spAutoFit/>
          </a:bodyPr>
          <a:lstStyle/>
          <a:p>
            <a:r>
              <a:rPr lang="es-ES" b="1" dirty="0">
                <a:solidFill>
                  <a:srgbClr val="FF0000"/>
                </a:solidFill>
                <a:latin typeface="Courier New" pitchFamily="49" charset="0"/>
              </a:rPr>
              <a:t>a=22</a:t>
            </a:r>
          </a:p>
        </p:txBody>
      </p:sp>
      <p:sp>
        <p:nvSpPr>
          <p:cNvPr id="10" name="9 Rectángulo"/>
          <p:cNvSpPr/>
          <p:nvPr/>
        </p:nvSpPr>
        <p:spPr>
          <a:xfrm>
            <a:off x="4976684" y="3077186"/>
            <a:ext cx="165618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angle 2"/>
          <p:cNvSpPr>
            <a:spLocks noGrp="1" noChangeArrowheads="1"/>
          </p:cNvSpPr>
          <p:nvPr>
            <p:ph type="title"/>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3.1. </a:t>
            </a:r>
            <a:r>
              <a:rPr lang="en-US" sz="2400" dirty="0"/>
              <a:t>Arithmetic Operators (Exercise I)</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1" nodeType="clickEffect">
                                  <p:stCondLst>
                                    <p:cond delay="0"/>
                                  </p:stCondLst>
                                  <p:childTnLst>
                                    <p:animEffect transition="out" filter="box(i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187450" y="1285875"/>
            <a:ext cx="7705725" cy="918989"/>
          </a:xfrm>
          <a:noFill/>
        </p:spPr>
        <p:txBody>
          <a:bodyPr/>
          <a:lstStyle/>
          <a:p>
            <a:pPr marL="533400" indent="-533400" eaLnBrk="1" hangingPunct="1"/>
            <a:r>
              <a:rPr lang="en-US" sz="2800" b="0" dirty="0"/>
              <a:t>Design (Flowchart or </a:t>
            </a:r>
            <a:r>
              <a:rPr lang="en-US" sz="2800" b="0" dirty="0" err="1"/>
              <a:t>Pseudocode</a:t>
            </a:r>
            <a:r>
              <a:rPr lang="en-US" sz="2800" b="0" dirty="0"/>
              <a:t>) and implement in C Language the next  program:</a:t>
            </a:r>
          </a:p>
          <a:p>
            <a:pPr marL="0" indent="0" eaLnBrk="1" hangingPunct="1">
              <a:buNone/>
            </a:pPr>
            <a:r>
              <a:rPr lang="en-US" sz="2000" b="0" dirty="0"/>
              <a:t>A car parts company needs a program that computes and displays the selling price (Euros) of its products. In this sense, the program should apply the following formula: </a:t>
            </a:r>
            <a:endParaRPr lang="es-ES" sz="2000" dirty="0"/>
          </a:p>
          <a:p>
            <a:pPr marL="533400" indent="-533400" eaLnBrk="1" hangingPunct="1">
              <a:buFontTx/>
              <a:buNone/>
            </a:pPr>
            <a:endParaRPr lang="es-ES" sz="2000" dirty="0"/>
          </a:p>
          <a:p>
            <a:pPr marL="533400" indent="-533400" eaLnBrk="1" hangingPunct="1">
              <a:buFontTx/>
              <a:buNone/>
            </a:pPr>
            <a:r>
              <a:rPr lang="es-ES" sz="1600" kern="1200" dirty="0" err="1"/>
              <a:t>profit</a:t>
            </a:r>
            <a:r>
              <a:rPr lang="es-ES" sz="1600" kern="1200" dirty="0"/>
              <a:t> = </a:t>
            </a:r>
            <a:r>
              <a:rPr lang="es-ES" sz="1600" kern="1200" dirty="0" err="1"/>
              <a:t>costprice</a:t>
            </a:r>
            <a:r>
              <a:rPr lang="es-ES" sz="1600" kern="1200" dirty="0"/>
              <a:t>*(                              )</a:t>
            </a:r>
          </a:p>
          <a:p>
            <a:pPr marL="533400" indent="-533400" eaLnBrk="1" hangingPunct="1">
              <a:buFontTx/>
              <a:buNone/>
            </a:pPr>
            <a:endParaRPr lang="es-ES" sz="2000" dirty="0"/>
          </a:p>
          <a:p>
            <a:pPr marL="533400" indent="-533400" eaLnBrk="1" hangingPunct="1">
              <a:buFontTx/>
              <a:buNone/>
            </a:pPr>
            <a:r>
              <a:rPr lang="es-ES" sz="1600" kern="1200" dirty="0" err="1"/>
              <a:t>sellingprice</a:t>
            </a:r>
            <a:r>
              <a:rPr lang="es-ES" sz="1600" kern="1200" dirty="0"/>
              <a:t> = </a:t>
            </a:r>
            <a:r>
              <a:rPr lang="es-ES" sz="1600" kern="1200" dirty="0" err="1"/>
              <a:t>costprice</a:t>
            </a:r>
            <a:r>
              <a:rPr lang="es-ES" sz="1600" kern="1200" dirty="0"/>
              <a:t> + </a:t>
            </a:r>
            <a:r>
              <a:rPr lang="es-ES" sz="1600" kern="1200" dirty="0" err="1"/>
              <a:t>profit</a:t>
            </a:r>
            <a:r>
              <a:rPr lang="es-ES" sz="1600" kern="1200" dirty="0"/>
              <a:t>;</a:t>
            </a:r>
          </a:p>
          <a:p>
            <a:pPr marL="533400" indent="-533400" eaLnBrk="1" hangingPunct="1">
              <a:buFontTx/>
              <a:buNone/>
            </a:pPr>
            <a:r>
              <a:rPr lang="es-ES" sz="2000" dirty="0"/>
              <a:t>		</a:t>
            </a:r>
          </a:p>
          <a:p>
            <a:pPr marL="0" indent="0" eaLnBrk="1" hangingPunct="1">
              <a:buNone/>
            </a:pPr>
            <a:r>
              <a:rPr lang="en-US" sz="2000" b="0" dirty="0"/>
              <a:t>The cost price and the profit margin are specified by the user. The program should read such values from keyword and then, it should compute the selling price. The result should be displayed on the screen. </a:t>
            </a:r>
          </a:p>
        </p:txBody>
      </p:sp>
      <p:cxnSp>
        <p:nvCxnSpPr>
          <p:cNvPr id="11" name="10 Conector recto"/>
          <p:cNvCxnSpPr/>
          <p:nvPr/>
        </p:nvCxnSpPr>
        <p:spPr>
          <a:xfrm>
            <a:off x="2771800" y="3718371"/>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2644801" y="3378121"/>
            <a:ext cx="1571625" cy="339725"/>
          </a:xfrm>
          <a:prstGeom prst="rect">
            <a:avLst/>
          </a:prstGeom>
          <a:noFill/>
        </p:spPr>
        <p:txBody>
          <a:bodyPr>
            <a:spAutoFit/>
          </a:bodyPr>
          <a:lstStyle/>
          <a:p>
            <a:pPr algn="ctr">
              <a:defRPr/>
            </a:pPr>
            <a:r>
              <a:rPr lang="es-ES" sz="1600" b="1" dirty="0" err="1">
                <a:solidFill>
                  <a:srgbClr val="582C00"/>
                </a:solidFill>
                <a:latin typeface="+mn-lt"/>
              </a:rPr>
              <a:t>profit_margin</a:t>
            </a:r>
            <a:endParaRPr lang="es-ES" sz="1600" b="1" dirty="0">
              <a:solidFill>
                <a:srgbClr val="582C00"/>
              </a:solidFill>
              <a:latin typeface="+mn-lt"/>
            </a:endParaRPr>
          </a:p>
        </p:txBody>
      </p:sp>
      <p:sp>
        <p:nvSpPr>
          <p:cNvPr id="13" name="12 CuadroTexto"/>
          <p:cNvSpPr txBox="1"/>
          <p:nvPr/>
        </p:nvSpPr>
        <p:spPr>
          <a:xfrm>
            <a:off x="3209553" y="3728954"/>
            <a:ext cx="714375" cy="339725"/>
          </a:xfrm>
          <a:prstGeom prst="rect">
            <a:avLst/>
          </a:prstGeom>
          <a:noFill/>
        </p:spPr>
        <p:txBody>
          <a:bodyPr>
            <a:spAutoFit/>
          </a:bodyPr>
          <a:lstStyle/>
          <a:p>
            <a:pPr>
              <a:defRPr/>
            </a:pPr>
            <a:r>
              <a:rPr lang="es-ES" sz="1600" b="1" dirty="0">
                <a:solidFill>
                  <a:srgbClr val="582C00"/>
                </a:solidFill>
                <a:latin typeface="+mn-lt"/>
              </a:rPr>
              <a:t>100</a:t>
            </a:r>
          </a:p>
        </p:txBody>
      </p:sp>
      <p:sp>
        <p:nvSpPr>
          <p:cNvPr id="9" name="Rectangle 2"/>
          <p:cNvSpPr>
            <a:spLocks noGrp="1" noChangeArrowheads="1"/>
          </p:cNvSpPr>
          <p:nvPr>
            <p:ph type="title"/>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3.1. </a:t>
            </a:r>
            <a:r>
              <a:rPr lang="en-US" sz="2400" dirty="0"/>
              <a:t>Arithmetic Operators (Exercise II)</a:t>
            </a:r>
            <a:endParaRPr lang="es-E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Review</a:t>
            </a:r>
            <a:endParaRPr lang="es-ES"/>
          </a:p>
        </p:txBody>
      </p:sp>
      <p:sp>
        <p:nvSpPr>
          <p:cNvPr id="4099" name="Rectangle 3"/>
          <p:cNvSpPr>
            <a:spLocks noGrp="1" noChangeArrowheads="1"/>
          </p:cNvSpPr>
          <p:nvPr>
            <p:ph type="body" idx="1"/>
          </p:nvPr>
        </p:nvSpPr>
        <p:spPr>
          <a:xfrm>
            <a:off x="914400" y="1076325"/>
            <a:ext cx="8001000" cy="5486400"/>
          </a:xfrm>
        </p:spPr>
        <p:txBody>
          <a:bodyPr/>
          <a:lstStyle/>
          <a:p>
            <a:pPr algn="just" eaLnBrk="1" hangingPunct="1"/>
            <a:endParaRPr lang="es-ES_tradnl" sz="3600" dirty="0"/>
          </a:p>
          <a:p>
            <a:pPr eaLnBrk="1" hangingPunct="1">
              <a:buFontTx/>
              <a:buNone/>
            </a:pPr>
            <a:endParaRPr lang="es-ES" dirty="0"/>
          </a:p>
        </p:txBody>
      </p:sp>
      <p:sp>
        <p:nvSpPr>
          <p:cNvPr id="5" name="Rectangle 3"/>
          <p:cNvSpPr txBox="1">
            <a:spLocks noChangeArrowheads="1"/>
          </p:cNvSpPr>
          <p:nvPr/>
        </p:nvSpPr>
        <p:spPr bwMode="auto">
          <a:xfrm>
            <a:off x="1403350" y="1052513"/>
            <a:ext cx="7494588"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a:defRPr/>
            </a:pPr>
            <a:r>
              <a:rPr lang="en-GB" sz="3600" kern="0" dirty="0"/>
              <a:t>Lesson</a:t>
            </a:r>
            <a:r>
              <a:rPr lang="es-ES" sz="3600" kern="0" dirty="0"/>
              <a:t> 2</a:t>
            </a:r>
          </a:p>
          <a:p>
            <a:pPr lvl="1">
              <a:defRPr/>
            </a:pPr>
            <a:r>
              <a:rPr lang="en-US" sz="2800" kern="0" dirty="0"/>
              <a:t>Algorithm and Program Definition.</a:t>
            </a:r>
          </a:p>
          <a:p>
            <a:pPr lvl="1">
              <a:defRPr/>
            </a:pPr>
            <a:r>
              <a:rPr lang="en-US" sz="2800" kern="0" dirty="0"/>
              <a:t>Phases of software development</a:t>
            </a:r>
            <a:endParaRPr lang="es-ES" sz="2800" kern="0" dirty="0"/>
          </a:p>
          <a:p>
            <a:pPr lvl="2" eaLnBrk="1" hangingPunct="1">
              <a:lnSpc>
                <a:spcPct val="90000"/>
              </a:lnSpc>
              <a:defRPr/>
            </a:pPr>
            <a:r>
              <a:rPr lang="en-US" sz="2400" kern="0" dirty="0"/>
              <a:t>Definition</a:t>
            </a:r>
            <a:r>
              <a:rPr lang="es-ES_tradnl" sz="2400" kern="0" dirty="0"/>
              <a:t> </a:t>
            </a:r>
            <a:r>
              <a:rPr lang="en-US" sz="2400" kern="0" dirty="0"/>
              <a:t>problem</a:t>
            </a:r>
            <a:r>
              <a:rPr lang="es-ES_tradnl" sz="2400" kern="0" dirty="0"/>
              <a:t>. </a:t>
            </a:r>
            <a:r>
              <a:rPr lang="en-US" sz="2400" kern="0" dirty="0"/>
              <a:t> </a:t>
            </a:r>
            <a:endParaRPr lang="es-ES_tradnl" sz="2400" kern="0" dirty="0"/>
          </a:p>
          <a:p>
            <a:pPr lvl="2" eaLnBrk="1" hangingPunct="1">
              <a:lnSpc>
                <a:spcPct val="90000"/>
              </a:lnSpc>
              <a:defRPr/>
            </a:pPr>
            <a:r>
              <a:rPr lang="en-US" sz="2400" b="1" i="1" kern="0" dirty="0">
                <a:solidFill>
                  <a:srgbClr val="BA5D00"/>
                </a:solidFill>
              </a:rPr>
              <a:t>Algorithm Design. </a:t>
            </a:r>
            <a:endParaRPr lang="es-ES_tradnl" sz="2400" b="1" kern="0" dirty="0"/>
          </a:p>
          <a:p>
            <a:pPr lvl="2" eaLnBrk="1" hangingPunct="1">
              <a:lnSpc>
                <a:spcPct val="90000"/>
              </a:lnSpc>
              <a:defRPr/>
            </a:pPr>
            <a:r>
              <a:rPr lang="en-GB" sz="2400" b="1" i="1" kern="0" dirty="0">
                <a:solidFill>
                  <a:srgbClr val="BA5D00"/>
                </a:solidFill>
              </a:rPr>
              <a:t>Implementation</a:t>
            </a:r>
            <a:r>
              <a:rPr lang="es-ES_tradnl" sz="2400" b="1" i="1" kern="0" dirty="0">
                <a:solidFill>
                  <a:srgbClr val="BA5D00"/>
                </a:solidFill>
              </a:rPr>
              <a:t>.</a:t>
            </a:r>
            <a:r>
              <a:rPr lang="en-US" sz="2400" b="1" kern="0" dirty="0"/>
              <a:t> </a:t>
            </a:r>
            <a:endParaRPr lang="es-ES_tradnl" sz="2400" b="1" kern="0" dirty="0"/>
          </a:p>
          <a:p>
            <a:pPr lvl="2" eaLnBrk="1" hangingPunct="1">
              <a:lnSpc>
                <a:spcPct val="90000"/>
              </a:lnSpc>
              <a:defRPr/>
            </a:pPr>
            <a:r>
              <a:rPr lang="en-US" sz="2400" kern="0" dirty="0"/>
              <a:t>Execution and validation of the program.</a:t>
            </a:r>
            <a:endParaRPr lang="es-ES_tradnl" sz="2400" kern="0" dirty="0"/>
          </a:p>
          <a:p>
            <a:pPr lvl="2" eaLnBrk="1" hangingPunct="1">
              <a:lnSpc>
                <a:spcPct val="90000"/>
              </a:lnSpc>
              <a:defRPr/>
            </a:pPr>
            <a:r>
              <a:rPr lang="en-GB" sz="2400" kern="0" dirty="0"/>
              <a:t>Documentation</a:t>
            </a:r>
            <a:r>
              <a:rPr lang="es-ES_tradnl" sz="2400" kern="0" dirty="0"/>
              <a:t>. </a:t>
            </a:r>
          </a:p>
          <a:p>
            <a:pPr lvl="2" eaLnBrk="1" hangingPunct="1">
              <a:lnSpc>
                <a:spcPct val="90000"/>
              </a:lnSpc>
              <a:defRPr/>
            </a:pPr>
            <a:r>
              <a:rPr lang="en-US" sz="2400" kern="0" dirty="0"/>
              <a:t>Maintenance of the program. In this phase the programs are updated if new functionalities are required or problems are detected.</a:t>
            </a:r>
          </a:p>
        </p:txBody>
      </p:sp>
      <p:sp>
        <p:nvSpPr>
          <p:cNvPr id="6" name="CuadroTexto 5"/>
          <p:cNvSpPr txBox="1"/>
          <p:nvPr/>
        </p:nvSpPr>
        <p:spPr>
          <a:xfrm>
            <a:off x="5443538" y="3173214"/>
            <a:ext cx="3449637" cy="831850"/>
          </a:xfrm>
          <a:prstGeom prst="rect">
            <a:avLst/>
          </a:prstGeom>
          <a:noFill/>
        </p:spPr>
        <p:txBody>
          <a:bodyPr wrap="none">
            <a:spAutoFit/>
          </a:bodyPr>
          <a:lstStyle/>
          <a:p>
            <a:pPr marL="457200" indent="-457200" eaLnBrk="1" hangingPunct="1">
              <a:buFont typeface="+mj-lt"/>
              <a:buAutoNum type="arabicPeriod"/>
              <a:defRPr/>
            </a:pPr>
            <a:r>
              <a:rPr lang="en-GB" dirty="0">
                <a:solidFill>
                  <a:srgbClr val="582C00"/>
                </a:solidFill>
                <a:latin typeface="+mn-lt"/>
              </a:rPr>
              <a:t>Techniques for designing</a:t>
            </a:r>
          </a:p>
          <a:p>
            <a:pPr marL="457200" indent="-457200" eaLnBrk="1" hangingPunct="1">
              <a:buFont typeface="+mj-lt"/>
              <a:buAutoNum type="arabicPeriod"/>
              <a:defRPr/>
            </a:pPr>
            <a:r>
              <a:rPr lang="en-GB" dirty="0">
                <a:solidFill>
                  <a:srgbClr val="582C00"/>
                </a:solidFill>
                <a:latin typeface="+mn-lt"/>
              </a:rPr>
              <a:t>Algorithmic Structures</a:t>
            </a:r>
          </a:p>
        </p:txBody>
      </p:sp>
      <p:sp>
        <p:nvSpPr>
          <p:cNvPr id="7" name="Abrir llave 6"/>
          <p:cNvSpPr/>
          <p:nvPr/>
        </p:nvSpPr>
        <p:spPr>
          <a:xfrm>
            <a:off x="5435600" y="3225601"/>
            <a:ext cx="73025" cy="719138"/>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8" name="Flecha derecha 7"/>
          <p:cNvSpPr/>
          <p:nvPr/>
        </p:nvSpPr>
        <p:spPr>
          <a:xfrm>
            <a:off x="4933950" y="3500239"/>
            <a:ext cx="43021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extLst>
      <p:ext uri="{BB962C8B-B14F-4D97-AF65-F5344CB8AC3E}">
        <p14:creationId xmlns:p14="http://schemas.microsoft.com/office/powerpoint/2010/main" val="3772811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6390" name="Group 4"/>
          <p:cNvGrpSpPr>
            <a:grpSpLocks/>
          </p:cNvGrpSpPr>
          <p:nvPr/>
        </p:nvGrpSpPr>
        <p:grpSpPr bwMode="auto">
          <a:xfrm>
            <a:off x="2848697" y="1847193"/>
            <a:ext cx="3811535" cy="2227288"/>
            <a:chOff x="0" y="0"/>
            <a:chExt cx="2339" cy="2821"/>
          </a:xfrm>
        </p:grpSpPr>
        <p:grpSp>
          <p:nvGrpSpPr>
            <p:cNvPr id="16392" name="Group 5"/>
            <p:cNvGrpSpPr>
              <a:grpSpLocks/>
            </p:cNvGrpSpPr>
            <p:nvPr/>
          </p:nvGrpSpPr>
          <p:grpSpPr bwMode="auto">
            <a:xfrm>
              <a:off x="0" y="0"/>
              <a:ext cx="829" cy="403"/>
              <a:chOff x="0" y="0"/>
              <a:chExt cx="829" cy="403"/>
            </a:xfrm>
          </p:grpSpPr>
          <p:sp>
            <p:nvSpPr>
              <p:cNvPr id="16434" name="Rectangle 6"/>
              <p:cNvSpPr>
                <a:spLocks noChangeArrowheads="1"/>
              </p:cNvSpPr>
              <p:nvPr/>
            </p:nvSpPr>
            <p:spPr bwMode="auto">
              <a:xfrm>
                <a:off x="0" y="0"/>
                <a:ext cx="829" cy="403"/>
              </a:xfrm>
              <a:prstGeom prst="rect">
                <a:avLst/>
              </a:prstGeom>
              <a:solidFill>
                <a:srgbClr val="F2F2F2"/>
              </a:solidFill>
              <a:ln w="9525">
                <a:noFill/>
                <a:miter lim="800000"/>
                <a:headEnd/>
                <a:tailEnd/>
              </a:ln>
            </p:spPr>
            <p:txBody>
              <a:bodyPr wrap="none" anchor="ctr"/>
              <a:lstStyle/>
              <a:p>
                <a:endParaRPr lang="es-ES" sz="1600"/>
              </a:p>
            </p:txBody>
          </p:sp>
          <p:grpSp>
            <p:nvGrpSpPr>
              <p:cNvPr id="16435" name="Group 7"/>
              <p:cNvGrpSpPr>
                <a:grpSpLocks/>
              </p:cNvGrpSpPr>
              <p:nvPr/>
            </p:nvGrpSpPr>
            <p:grpSpPr bwMode="auto">
              <a:xfrm>
                <a:off x="0" y="0"/>
                <a:ext cx="829" cy="403"/>
                <a:chOff x="0" y="0"/>
                <a:chExt cx="829" cy="403"/>
              </a:xfrm>
            </p:grpSpPr>
            <p:sp>
              <p:nvSpPr>
                <p:cNvPr id="16436" name="Rectangle 8"/>
                <p:cNvSpPr>
                  <a:spLocks noChangeArrowheads="1"/>
                </p:cNvSpPr>
                <p:nvPr/>
              </p:nvSpPr>
              <p:spPr bwMode="auto">
                <a:xfrm>
                  <a:off x="28" y="0"/>
                  <a:ext cx="773" cy="403"/>
                </a:xfrm>
                <a:prstGeom prst="rect">
                  <a:avLst/>
                </a:prstGeom>
                <a:solidFill>
                  <a:srgbClr val="F2F2F2"/>
                </a:solidFill>
                <a:ln w="9525">
                  <a:noFill/>
                  <a:miter lim="800000"/>
                  <a:headEnd/>
                  <a:tailEnd/>
                </a:ln>
              </p:spPr>
              <p:txBody>
                <a:bodyPr/>
                <a:lstStyle/>
                <a:p>
                  <a:pPr algn="ctr" eaLnBrk="0" hangingPunct="0"/>
                  <a:r>
                    <a:rPr lang="en-US" sz="1600" b="1" dirty="0">
                      <a:solidFill>
                        <a:schemeClr val="bg2"/>
                      </a:solidFill>
                      <a:latin typeface="Arial" charset="0"/>
                      <a:cs typeface="Times New Roman" pitchFamily="18" charset="0"/>
                    </a:rPr>
                    <a:t>Operator</a:t>
                  </a:r>
                </a:p>
                <a:p>
                  <a:pPr algn="ctr" eaLnBrk="0" hangingPunct="0"/>
                  <a:endParaRPr lang="es-ES_tradnl" sz="1600" dirty="0">
                    <a:solidFill>
                      <a:schemeClr val="bg2"/>
                    </a:solidFill>
                  </a:endParaRPr>
                </a:p>
              </p:txBody>
            </p:sp>
            <p:sp>
              <p:nvSpPr>
                <p:cNvPr id="16437" name="Rectangle 9"/>
                <p:cNvSpPr>
                  <a:spLocks noChangeArrowheads="1"/>
                </p:cNvSpPr>
                <p:nvPr/>
              </p:nvSpPr>
              <p:spPr bwMode="auto">
                <a:xfrm>
                  <a:off x="0" y="0"/>
                  <a:ext cx="829" cy="403"/>
                </a:xfrm>
                <a:prstGeom prst="rect">
                  <a:avLst/>
                </a:prstGeom>
                <a:noFill/>
                <a:ln w="7">
                  <a:solidFill>
                    <a:srgbClr val="A0A0A0"/>
                  </a:solidFill>
                  <a:miter lim="800000"/>
                  <a:headEnd/>
                  <a:tailEnd/>
                </a:ln>
              </p:spPr>
              <p:txBody>
                <a:bodyPr wrap="none" anchor="ctr"/>
                <a:lstStyle/>
                <a:p>
                  <a:endParaRPr lang="es-ES" sz="1600"/>
                </a:p>
              </p:txBody>
            </p:sp>
          </p:grpSp>
        </p:grpSp>
        <p:grpSp>
          <p:nvGrpSpPr>
            <p:cNvPr id="16393" name="Group 10"/>
            <p:cNvGrpSpPr>
              <a:grpSpLocks/>
            </p:cNvGrpSpPr>
            <p:nvPr/>
          </p:nvGrpSpPr>
          <p:grpSpPr bwMode="auto">
            <a:xfrm>
              <a:off x="829" y="0"/>
              <a:ext cx="1416" cy="403"/>
              <a:chOff x="829" y="0"/>
              <a:chExt cx="1416" cy="403"/>
            </a:xfrm>
          </p:grpSpPr>
          <p:sp>
            <p:nvSpPr>
              <p:cNvPr id="16430" name="Rectangle 11"/>
              <p:cNvSpPr>
                <a:spLocks noChangeArrowheads="1"/>
              </p:cNvSpPr>
              <p:nvPr/>
            </p:nvSpPr>
            <p:spPr bwMode="auto">
              <a:xfrm>
                <a:off x="829" y="0"/>
                <a:ext cx="1416" cy="403"/>
              </a:xfrm>
              <a:prstGeom prst="rect">
                <a:avLst/>
              </a:prstGeom>
              <a:solidFill>
                <a:srgbClr val="F2F2F2"/>
              </a:solidFill>
              <a:ln w="9525">
                <a:noFill/>
                <a:miter lim="800000"/>
                <a:headEnd/>
                <a:tailEnd/>
              </a:ln>
            </p:spPr>
            <p:txBody>
              <a:bodyPr wrap="none" anchor="ctr"/>
              <a:lstStyle/>
              <a:p>
                <a:endParaRPr lang="es-ES" sz="1600"/>
              </a:p>
            </p:txBody>
          </p:sp>
          <p:grpSp>
            <p:nvGrpSpPr>
              <p:cNvPr id="16431" name="Group 12"/>
              <p:cNvGrpSpPr>
                <a:grpSpLocks/>
              </p:cNvGrpSpPr>
              <p:nvPr/>
            </p:nvGrpSpPr>
            <p:grpSpPr bwMode="auto">
              <a:xfrm>
                <a:off x="829" y="0"/>
                <a:ext cx="1416" cy="403"/>
                <a:chOff x="829" y="0"/>
                <a:chExt cx="1416" cy="403"/>
              </a:xfrm>
            </p:grpSpPr>
            <p:sp>
              <p:nvSpPr>
                <p:cNvPr id="16432" name="Rectangle 13"/>
                <p:cNvSpPr>
                  <a:spLocks noChangeArrowheads="1"/>
                </p:cNvSpPr>
                <p:nvPr/>
              </p:nvSpPr>
              <p:spPr bwMode="auto">
                <a:xfrm>
                  <a:off x="857" y="0"/>
                  <a:ext cx="1360" cy="403"/>
                </a:xfrm>
                <a:prstGeom prst="rect">
                  <a:avLst/>
                </a:prstGeom>
                <a:solidFill>
                  <a:srgbClr val="F2F2F2"/>
                </a:solidFill>
                <a:ln w="9525">
                  <a:noFill/>
                  <a:miter lim="800000"/>
                  <a:headEnd/>
                  <a:tailEnd/>
                </a:ln>
              </p:spPr>
              <p:txBody>
                <a:bodyPr/>
                <a:lstStyle/>
                <a:p>
                  <a:pPr algn="ctr" eaLnBrk="0" hangingPunct="0"/>
                  <a:r>
                    <a:rPr lang="en-US" sz="1600" b="1" dirty="0">
                      <a:solidFill>
                        <a:schemeClr val="bg2"/>
                      </a:solidFill>
                      <a:latin typeface="Arial" charset="0"/>
                      <a:cs typeface="Times New Roman" pitchFamily="18" charset="0"/>
                    </a:rPr>
                    <a:t>Meaning</a:t>
                  </a:r>
                </a:p>
                <a:p>
                  <a:pPr algn="ctr" eaLnBrk="0" hangingPunct="0"/>
                  <a:endParaRPr lang="es-ES_tradnl" sz="1600" dirty="0"/>
                </a:p>
              </p:txBody>
            </p:sp>
            <p:sp>
              <p:nvSpPr>
                <p:cNvPr id="16433" name="Rectangle 14"/>
                <p:cNvSpPr>
                  <a:spLocks noChangeArrowheads="1"/>
                </p:cNvSpPr>
                <p:nvPr/>
              </p:nvSpPr>
              <p:spPr bwMode="auto">
                <a:xfrm>
                  <a:off x="829" y="0"/>
                  <a:ext cx="1416" cy="403"/>
                </a:xfrm>
                <a:prstGeom prst="rect">
                  <a:avLst/>
                </a:prstGeom>
                <a:noFill/>
                <a:ln w="7">
                  <a:solidFill>
                    <a:srgbClr val="A0A0A0"/>
                  </a:solidFill>
                  <a:miter lim="800000"/>
                  <a:headEnd/>
                  <a:tailEnd/>
                </a:ln>
              </p:spPr>
              <p:txBody>
                <a:bodyPr wrap="none" anchor="ctr"/>
                <a:lstStyle/>
                <a:p>
                  <a:endParaRPr lang="es-ES" sz="1600"/>
                </a:p>
              </p:txBody>
            </p:sp>
          </p:grpSp>
        </p:grpSp>
        <p:grpSp>
          <p:nvGrpSpPr>
            <p:cNvPr id="16394" name="Group 15"/>
            <p:cNvGrpSpPr>
              <a:grpSpLocks/>
            </p:cNvGrpSpPr>
            <p:nvPr/>
          </p:nvGrpSpPr>
          <p:grpSpPr bwMode="auto">
            <a:xfrm>
              <a:off x="0" y="403"/>
              <a:ext cx="829" cy="403"/>
              <a:chOff x="0" y="403"/>
              <a:chExt cx="829" cy="403"/>
            </a:xfrm>
          </p:grpSpPr>
          <p:sp>
            <p:nvSpPr>
              <p:cNvPr id="16428" name="Rectangle 16"/>
              <p:cNvSpPr>
                <a:spLocks noChangeArrowheads="1"/>
              </p:cNvSpPr>
              <p:nvPr/>
            </p:nvSpPr>
            <p:spPr bwMode="auto">
              <a:xfrm>
                <a:off x="28" y="403"/>
                <a:ext cx="773"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&gt;</a:t>
                </a:r>
              </a:p>
              <a:p>
                <a:pPr algn="ctr" eaLnBrk="0" hangingPunct="0"/>
                <a:endParaRPr lang="es-ES_tradnl" sz="1600">
                  <a:solidFill>
                    <a:schemeClr val="bg2"/>
                  </a:solidFill>
                  <a:latin typeface="Arial" charset="0"/>
                  <a:cs typeface="Times New Roman" pitchFamily="18" charset="0"/>
                </a:endParaRPr>
              </a:p>
            </p:txBody>
          </p:sp>
          <p:sp>
            <p:nvSpPr>
              <p:cNvPr id="16429" name="Rectangle 17"/>
              <p:cNvSpPr>
                <a:spLocks noChangeArrowheads="1"/>
              </p:cNvSpPr>
              <p:nvPr/>
            </p:nvSpPr>
            <p:spPr bwMode="auto">
              <a:xfrm>
                <a:off x="0" y="403"/>
                <a:ext cx="829" cy="403"/>
              </a:xfrm>
              <a:prstGeom prst="rect">
                <a:avLst/>
              </a:prstGeom>
              <a:noFill/>
              <a:ln w="7">
                <a:solidFill>
                  <a:srgbClr val="A0A0A0"/>
                </a:solidFill>
                <a:miter lim="800000"/>
                <a:headEnd/>
                <a:tailEnd/>
              </a:ln>
            </p:spPr>
            <p:txBody>
              <a:bodyPr wrap="none" anchor="ctr"/>
              <a:lstStyle/>
              <a:p>
                <a:endParaRPr lang="es-ES" sz="1600"/>
              </a:p>
            </p:txBody>
          </p:sp>
        </p:grpSp>
        <p:grpSp>
          <p:nvGrpSpPr>
            <p:cNvPr id="16395" name="Group 18"/>
            <p:cNvGrpSpPr>
              <a:grpSpLocks/>
            </p:cNvGrpSpPr>
            <p:nvPr/>
          </p:nvGrpSpPr>
          <p:grpSpPr bwMode="auto">
            <a:xfrm>
              <a:off x="829" y="403"/>
              <a:ext cx="1416" cy="403"/>
              <a:chOff x="829" y="403"/>
              <a:chExt cx="1416" cy="403"/>
            </a:xfrm>
          </p:grpSpPr>
          <p:sp>
            <p:nvSpPr>
              <p:cNvPr id="16426" name="Rectangle 19"/>
              <p:cNvSpPr>
                <a:spLocks noChangeArrowheads="1"/>
              </p:cNvSpPr>
              <p:nvPr/>
            </p:nvSpPr>
            <p:spPr bwMode="auto">
              <a:xfrm>
                <a:off x="857" y="403"/>
                <a:ext cx="1360" cy="403"/>
              </a:xfrm>
              <a:prstGeom prst="rect">
                <a:avLst/>
              </a:prstGeom>
              <a:noFill/>
              <a:ln w="9525">
                <a:noFill/>
                <a:miter lim="800000"/>
                <a:headEnd/>
                <a:tailEnd/>
              </a:ln>
            </p:spPr>
            <p:txBody>
              <a:bodyPr/>
              <a:lstStyle/>
              <a:p>
                <a:pPr algn="just" eaLnBrk="0" hangingPunct="0"/>
                <a:r>
                  <a:rPr lang="en-US" sz="1600" dirty="0">
                    <a:latin typeface="Arial" charset="0"/>
                    <a:cs typeface="Times New Roman" pitchFamily="18" charset="0"/>
                  </a:rPr>
                  <a:t>greater than</a:t>
                </a:r>
              </a:p>
              <a:p>
                <a:pPr algn="just" eaLnBrk="0" hangingPunct="0"/>
                <a:endParaRPr lang="es-ES_tradnl" sz="1600" dirty="0">
                  <a:solidFill>
                    <a:schemeClr val="bg2"/>
                  </a:solidFill>
                  <a:latin typeface="Arial" charset="0"/>
                  <a:cs typeface="Times New Roman" pitchFamily="18" charset="0"/>
                </a:endParaRPr>
              </a:p>
            </p:txBody>
          </p:sp>
          <p:sp>
            <p:nvSpPr>
              <p:cNvPr id="16427" name="Rectangle 20"/>
              <p:cNvSpPr>
                <a:spLocks noChangeArrowheads="1"/>
              </p:cNvSpPr>
              <p:nvPr/>
            </p:nvSpPr>
            <p:spPr bwMode="auto">
              <a:xfrm>
                <a:off x="829" y="403"/>
                <a:ext cx="1416" cy="403"/>
              </a:xfrm>
              <a:prstGeom prst="rect">
                <a:avLst/>
              </a:prstGeom>
              <a:noFill/>
              <a:ln w="7">
                <a:solidFill>
                  <a:srgbClr val="A0A0A0"/>
                </a:solidFill>
                <a:miter lim="800000"/>
                <a:headEnd/>
                <a:tailEnd/>
              </a:ln>
            </p:spPr>
            <p:txBody>
              <a:bodyPr wrap="none" anchor="ctr"/>
              <a:lstStyle/>
              <a:p>
                <a:endParaRPr lang="es-ES" sz="1600"/>
              </a:p>
            </p:txBody>
          </p:sp>
        </p:grpSp>
        <p:grpSp>
          <p:nvGrpSpPr>
            <p:cNvPr id="16396" name="Group 21"/>
            <p:cNvGrpSpPr>
              <a:grpSpLocks/>
            </p:cNvGrpSpPr>
            <p:nvPr/>
          </p:nvGrpSpPr>
          <p:grpSpPr bwMode="auto">
            <a:xfrm>
              <a:off x="0" y="806"/>
              <a:ext cx="829" cy="403"/>
              <a:chOff x="0" y="806"/>
              <a:chExt cx="829" cy="403"/>
            </a:xfrm>
          </p:grpSpPr>
          <p:sp>
            <p:nvSpPr>
              <p:cNvPr id="16424" name="Rectangle 22"/>
              <p:cNvSpPr>
                <a:spLocks noChangeArrowheads="1"/>
              </p:cNvSpPr>
              <p:nvPr/>
            </p:nvSpPr>
            <p:spPr bwMode="auto">
              <a:xfrm>
                <a:off x="28" y="806"/>
                <a:ext cx="773"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&gt;=</a:t>
                </a:r>
              </a:p>
              <a:p>
                <a:pPr algn="ctr" eaLnBrk="0" hangingPunct="0"/>
                <a:endParaRPr lang="es-ES_tradnl" sz="1600" b="1"/>
              </a:p>
            </p:txBody>
          </p:sp>
          <p:sp>
            <p:nvSpPr>
              <p:cNvPr id="16425" name="Rectangle 23"/>
              <p:cNvSpPr>
                <a:spLocks noChangeArrowheads="1"/>
              </p:cNvSpPr>
              <p:nvPr/>
            </p:nvSpPr>
            <p:spPr bwMode="auto">
              <a:xfrm>
                <a:off x="0" y="806"/>
                <a:ext cx="829" cy="403"/>
              </a:xfrm>
              <a:prstGeom prst="rect">
                <a:avLst/>
              </a:prstGeom>
              <a:noFill/>
              <a:ln w="7">
                <a:solidFill>
                  <a:srgbClr val="A0A0A0"/>
                </a:solidFill>
                <a:miter lim="800000"/>
                <a:headEnd/>
                <a:tailEnd/>
              </a:ln>
            </p:spPr>
            <p:txBody>
              <a:bodyPr wrap="none" anchor="ctr"/>
              <a:lstStyle/>
              <a:p>
                <a:endParaRPr lang="es-ES" sz="1600"/>
              </a:p>
            </p:txBody>
          </p:sp>
        </p:grpSp>
        <p:grpSp>
          <p:nvGrpSpPr>
            <p:cNvPr id="16397" name="Group 24"/>
            <p:cNvGrpSpPr>
              <a:grpSpLocks/>
            </p:cNvGrpSpPr>
            <p:nvPr/>
          </p:nvGrpSpPr>
          <p:grpSpPr bwMode="auto">
            <a:xfrm>
              <a:off x="829" y="806"/>
              <a:ext cx="1510" cy="403"/>
              <a:chOff x="829" y="806"/>
              <a:chExt cx="1510" cy="403"/>
            </a:xfrm>
          </p:grpSpPr>
          <p:sp>
            <p:nvSpPr>
              <p:cNvPr id="16422" name="Rectangle 25"/>
              <p:cNvSpPr>
                <a:spLocks noChangeArrowheads="1"/>
              </p:cNvSpPr>
              <p:nvPr/>
            </p:nvSpPr>
            <p:spPr bwMode="auto">
              <a:xfrm>
                <a:off x="857" y="806"/>
                <a:ext cx="1482" cy="403"/>
              </a:xfrm>
              <a:prstGeom prst="rect">
                <a:avLst/>
              </a:prstGeom>
              <a:noFill/>
              <a:ln w="9525">
                <a:noFill/>
                <a:miter lim="800000"/>
                <a:headEnd/>
                <a:tailEnd/>
              </a:ln>
            </p:spPr>
            <p:txBody>
              <a:bodyPr/>
              <a:lstStyle/>
              <a:p>
                <a:pPr algn="just" eaLnBrk="0" hangingPunct="0"/>
                <a:r>
                  <a:rPr lang="en-US" sz="1600" dirty="0">
                    <a:latin typeface="Arial" charset="0"/>
                    <a:cs typeface="Times New Roman" pitchFamily="18" charset="0"/>
                  </a:rPr>
                  <a:t>greater than or equal to</a:t>
                </a:r>
                <a:endParaRPr lang="en-US" sz="1600" b="1" dirty="0"/>
              </a:p>
              <a:p>
                <a:pPr algn="just" eaLnBrk="0" hangingPunct="0"/>
                <a:endParaRPr lang="es-ES_tradnl" sz="1600" b="1" dirty="0">
                  <a:solidFill>
                    <a:schemeClr val="bg2"/>
                  </a:solidFill>
                </a:endParaRPr>
              </a:p>
            </p:txBody>
          </p:sp>
          <p:sp>
            <p:nvSpPr>
              <p:cNvPr id="16423" name="Rectangle 26"/>
              <p:cNvSpPr>
                <a:spLocks noChangeArrowheads="1"/>
              </p:cNvSpPr>
              <p:nvPr/>
            </p:nvSpPr>
            <p:spPr bwMode="auto">
              <a:xfrm>
                <a:off x="829" y="806"/>
                <a:ext cx="1416" cy="403"/>
              </a:xfrm>
              <a:prstGeom prst="rect">
                <a:avLst/>
              </a:prstGeom>
              <a:noFill/>
              <a:ln w="7">
                <a:solidFill>
                  <a:srgbClr val="A0A0A0"/>
                </a:solidFill>
                <a:miter lim="800000"/>
                <a:headEnd/>
                <a:tailEnd/>
              </a:ln>
            </p:spPr>
            <p:txBody>
              <a:bodyPr wrap="none" anchor="ctr"/>
              <a:lstStyle/>
              <a:p>
                <a:endParaRPr lang="es-ES" sz="1600"/>
              </a:p>
            </p:txBody>
          </p:sp>
        </p:grpSp>
        <p:grpSp>
          <p:nvGrpSpPr>
            <p:cNvPr id="16398" name="Group 27"/>
            <p:cNvGrpSpPr>
              <a:grpSpLocks/>
            </p:cNvGrpSpPr>
            <p:nvPr/>
          </p:nvGrpSpPr>
          <p:grpSpPr bwMode="auto">
            <a:xfrm>
              <a:off x="0" y="1209"/>
              <a:ext cx="829" cy="403"/>
              <a:chOff x="0" y="1209"/>
              <a:chExt cx="829" cy="403"/>
            </a:xfrm>
          </p:grpSpPr>
          <p:sp>
            <p:nvSpPr>
              <p:cNvPr id="16420" name="Rectangle 28"/>
              <p:cNvSpPr>
                <a:spLocks noChangeArrowheads="1"/>
              </p:cNvSpPr>
              <p:nvPr/>
            </p:nvSpPr>
            <p:spPr bwMode="auto">
              <a:xfrm>
                <a:off x="28" y="1209"/>
                <a:ext cx="773"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&lt;</a:t>
                </a:r>
              </a:p>
              <a:p>
                <a:pPr algn="ctr" eaLnBrk="0" hangingPunct="0"/>
                <a:endParaRPr lang="es-ES_tradnl" sz="1600">
                  <a:solidFill>
                    <a:schemeClr val="bg2"/>
                  </a:solidFill>
                </a:endParaRPr>
              </a:p>
            </p:txBody>
          </p:sp>
          <p:sp>
            <p:nvSpPr>
              <p:cNvPr id="16421" name="Rectangle 29"/>
              <p:cNvSpPr>
                <a:spLocks noChangeArrowheads="1"/>
              </p:cNvSpPr>
              <p:nvPr/>
            </p:nvSpPr>
            <p:spPr bwMode="auto">
              <a:xfrm>
                <a:off x="0" y="1209"/>
                <a:ext cx="829" cy="403"/>
              </a:xfrm>
              <a:prstGeom prst="rect">
                <a:avLst/>
              </a:prstGeom>
              <a:noFill/>
              <a:ln w="7">
                <a:solidFill>
                  <a:srgbClr val="A0A0A0"/>
                </a:solidFill>
                <a:miter lim="800000"/>
                <a:headEnd/>
                <a:tailEnd/>
              </a:ln>
            </p:spPr>
            <p:txBody>
              <a:bodyPr wrap="none" anchor="ctr"/>
              <a:lstStyle/>
              <a:p>
                <a:endParaRPr lang="es-ES" sz="1600"/>
              </a:p>
            </p:txBody>
          </p:sp>
        </p:grpSp>
        <p:grpSp>
          <p:nvGrpSpPr>
            <p:cNvPr id="16399" name="Group 30"/>
            <p:cNvGrpSpPr>
              <a:grpSpLocks/>
            </p:cNvGrpSpPr>
            <p:nvPr/>
          </p:nvGrpSpPr>
          <p:grpSpPr bwMode="auto">
            <a:xfrm>
              <a:off x="829" y="1209"/>
              <a:ext cx="1416" cy="403"/>
              <a:chOff x="829" y="1209"/>
              <a:chExt cx="1416" cy="403"/>
            </a:xfrm>
          </p:grpSpPr>
          <p:sp>
            <p:nvSpPr>
              <p:cNvPr id="16418" name="Rectangle 31"/>
              <p:cNvSpPr>
                <a:spLocks noChangeArrowheads="1"/>
              </p:cNvSpPr>
              <p:nvPr/>
            </p:nvSpPr>
            <p:spPr bwMode="auto">
              <a:xfrm>
                <a:off x="857" y="1209"/>
                <a:ext cx="1360" cy="403"/>
              </a:xfrm>
              <a:prstGeom prst="rect">
                <a:avLst/>
              </a:prstGeom>
              <a:noFill/>
              <a:ln w="9525">
                <a:noFill/>
                <a:miter lim="800000"/>
                <a:headEnd/>
                <a:tailEnd/>
              </a:ln>
            </p:spPr>
            <p:txBody>
              <a:bodyPr/>
              <a:lstStyle/>
              <a:p>
                <a:pPr algn="just" eaLnBrk="0" hangingPunct="0"/>
                <a:r>
                  <a:rPr lang="en-US" sz="1600" dirty="0">
                    <a:latin typeface="Arial" charset="0"/>
                    <a:cs typeface="Times New Roman" pitchFamily="18" charset="0"/>
                  </a:rPr>
                  <a:t>less than</a:t>
                </a:r>
              </a:p>
            </p:txBody>
          </p:sp>
          <p:sp>
            <p:nvSpPr>
              <p:cNvPr id="16419" name="Rectangle 32"/>
              <p:cNvSpPr>
                <a:spLocks noChangeArrowheads="1"/>
              </p:cNvSpPr>
              <p:nvPr/>
            </p:nvSpPr>
            <p:spPr bwMode="auto">
              <a:xfrm>
                <a:off x="829" y="1209"/>
                <a:ext cx="1416" cy="403"/>
              </a:xfrm>
              <a:prstGeom prst="rect">
                <a:avLst/>
              </a:prstGeom>
              <a:noFill/>
              <a:ln w="7">
                <a:solidFill>
                  <a:srgbClr val="A0A0A0"/>
                </a:solidFill>
                <a:miter lim="800000"/>
                <a:headEnd/>
                <a:tailEnd/>
              </a:ln>
            </p:spPr>
            <p:txBody>
              <a:bodyPr wrap="none" anchor="ctr"/>
              <a:lstStyle/>
              <a:p>
                <a:endParaRPr lang="es-ES" sz="1600"/>
              </a:p>
            </p:txBody>
          </p:sp>
        </p:grpSp>
        <p:grpSp>
          <p:nvGrpSpPr>
            <p:cNvPr id="16400" name="Group 33"/>
            <p:cNvGrpSpPr>
              <a:grpSpLocks/>
            </p:cNvGrpSpPr>
            <p:nvPr/>
          </p:nvGrpSpPr>
          <p:grpSpPr bwMode="auto">
            <a:xfrm>
              <a:off x="0" y="1612"/>
              <a:ext cx="829" cy="403"/>
              <a:chOff x="0" y="1612"/>
              <a:chExt cx="829" cy="403"/>
            </a:xfrm>
          </p:grpSpPr>
          <p:sp>
            <p:nvSpPr>
              <p:cNvPr id="16416" name="Rectangle 34"/>
              <p:cNvSpPr>
                <a:spLocks noChangeArrowheads="1"/>
              </p:cNvSpPr>
              <p:nvPr/>
            </p:nvSpPr>
            <p:spPr bwMode="auto">
              <a:xfrm>
                <a:off x="28" y="1612"/>
                <a:ext cx="773"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&lt;=</a:t>
                </a:r>
              </a:p>
              <a:p>
                <a:pPr algn="ctr" eaLnBrk="0" hangingPunct="0"/>
                <a:endParaRPr lang="es-ES_tradnl" sz="1600">
                  <a:solidFill>
                    <a:schemeClr val="bg2"/>
                  </a:solidFill>
                </a:endParaRPr>
              </a:p>
            </p:txBody>
          </p:sp>
          <p:sp>
            <p:nvSpPr>
              <p:cNvPr id="16417" name="Rectangle 35"/>
              <p:cNvSpPr>
                <a:spLocks noChangeArrowheads="1"/>
              </p:cNvSpPr>
              <p:nvPr/>
            </p:nvSpPr>
            <p:spPr bwMode="auto">
              <a:xfrm>
                <a:off x="0" y="1612"/>
                <a:ext cx="829" cy="403"/>
              </a:xfrm>
              <a:prstGeom prst="rect">
                <a:avLst/>
              </a:prstGeom>
              <a:noFill/>
              <a:ln w="7">
                <a:solidFill>
                  <a:srgbClr val="A0A0A0"/>
                </a:solidFill>
                <a:miter lim="800000"/>
                <a:headEnd/>
                <a:tailEnd/>
              </a:ln>
            </p:spPr>
            <p:txBody>
              <a:bodyPr wrap="none" anchor="ctr"/>
              <a:lstStyle/>
              <a:p>
                <a:endParaRPr lang="es-ES" sz="1600"/>
              </a:p>
            </p:txBody>
          </p:sp>
        </p:grpSp>
        <p:grpSp>
          <p:nvGrpSpPr>
            <p:cNvPr id="16401" name="Group 36"/>
            <p:cNvGrpSpPr>
              <a:grpSpLocks/>
            </p:cNvGrpSpPr>
            <p:nvPr/>
          </p:nvGrpSpPr>
          <p:grpSpPr bwMode="auto">
            <a:xfrm>
              <a:off x="829" y="1612"/>
              <a:ext cx="1416" cy="403"/>
              <a:chOff x="829" y="1612"/>
              <a:chExt cx="1416" cy="403"/>
            </a:xfrm>
          </p:grpSpPr>
          <p:sp>
            <p:nvSpPr>
              <p:cNvPr id="16414" name="Rectangle 37"/>
              <p:cNvSpPr>
                <a:spLocks noChangeArrowheads="1"/>
              </p:cNvSpPr>
              <p:nvPr/>
            </p:nvSpPr>
            <p:spPr bwMode="auto">
              <a:xfrm>
                <a:off x="857" y="1612"/>
                <a:ext cx="1360" cy="403"/>
              </a:xfrm>
              <a:prstGeom prst="rect">
                <a:avLst/>
              </a:prstGeom>
              <a:noFill/>
              <a:ln w="9525">
                <a:noFill/>
                <a:miter lim="800000"/>
                <a:headEnd/>
                <a:tailEnd/>
              </a:ln>
            </p:spPr>
            <p:txBody>
              <a:bodyPr/>
              <a:lstStyle/>
              <a:p>
                <a:pPr algn="just" eaLnBrk="0" hangingPunct="0"/>
                <a:r>
                  <a:rPr lang="en-US" sz="1600" dirty="0">
                    <a:latin typeface="Arial" charset="0"/>
                    <a:cs typeface="Times New Roman" pitchFamily="18" charset="0"/>
                  </a:rPr>
                  <a:t>less than or equal to</a:t>
                </a:r>
                <a:endParaRPr lang="en-US" sz="1800" dirty="0"/>
              </a:p>
            </p:txBody>
          </p:sp>
          <p:sp>
            <p:nvSpPr>
              <p:cNvPr id="16415" name="Rectangle 38"/>
              <p:cNvSpPr>
                <a:spLocks noChangeArrowheads="1"/>
              </p:cNvSpPr>
              <p:nvPr/>
            </p:nvSpPr>
            <p:spPr bwMode="auto">
              <a:xfrm>
                <a:off x="829" y="1612"/>
                <a:ext cx="1416" cy="403"/>
              </a:xfrm>
              <a:prstGeom prst="rect">
                <a:avLst/>
              </a:prstGeom>
              <a:noFill/>
              <a:ln w="7">
                <a:solidFill>
                  <a:srgbClr val="A0A0A0"/>
                </a:solidFill>
                <a:miter lim="800000"/>
                <a:headEnd/>
                <a:tailEnd/>
              </a:ln>
            </p:spPr>
            <p:txBody>
              <a:bodyPr wrap="none" anchor="ctr"/>
              <a:lstStyle/>
              <a:p>
                <a:endParaRPr lang="es-ES" sz="1600"/>
              </a:p>
            </p:txBody>
          </p:sp>
        </p:grpSp>
        <p:grpSp>
          <p:nvGrpSpPr>
            <p:cNvPr id="16402" name="Group 39"/>
            <p:cNvGrpSpPr>
              <a:grpSpLocks/>
            </p:cNvGrpSpPr>
            <p:nvPr/>
          </p:nvGrpSpPr>
          <p:grpSpPr bwMode="auto">
            <a:xfrm>
              <a:off x="0" y="2015"/>
              <a:ext cx="829" cy="403"/>
              <a:chOff x="0" y="2015"/>
              <a:chExt cx="829" cy="403"/>
            </a:xfrm>
          </p:grpSpPr>
          <p:sp>
            <p:nvSpPr>
              <p:cNvPr id="16412" name="Rectangle 40"/>
              <p:cNvSpPr>
                <a:spLocks noChangeArrowheads="1"/>
              </p:cNvSpPr>
              <p:nvPr/>
            </p:nvSpPr>
            <p:spPr bwMode="auto">
              <a:xfrm>
                <a:off x="28" y="2015"/>
                <a:ext cx="773"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a:t>
                </a:r>
              </a:p>
              <a:p>
                <a:pPr algn="ctr" eaLnBrk="0" hangingPunct="0"/>
                <a:endParaRPr lang="es-ES_tradnl" sz="1600">
                  <a:solidFill>
                    <a:schemeClr val="bg2"/>
                  </a:solidFill>
                </a:endParaRPr>
              </a:p>
            </p:txBody>
          </p:sp>
          <p:sp>
            <p:nvSpPr>
              <p:cNvPr id="16413" name="Rectangle 41"/>
              <p:cNvSpPr>
                <a:spLocks noChangeArrowheads="1"/>
              </p:cNvSpPr>
              <p:nvPr/>
            </p:nvSpPr>
            <p:spPr bwMode="auto">
              <a:xfrm>
                <a:off x="0" y="2015"/>
                <a:ext cx="829" cy="403"/>
              </a:xfrm>
              <a:prstGeom prst="rect">
                <a:avLst/>
              </a:prstGeom>
              <a:noFill/>
              <a:ln w="7">
                <a:solidFill>
                  <a:srgbClr val="A0A0A0"/>
                </a:solidFill>
                <a:miter lim="800000"/>
                <a:headEnd/>
                <a:tailEnd/>
              </a:ln>
            </p:spPr>
            <p:txBody>
              <a:bodyPr wrap="none" anchor="ctr"/>
              <a:lstStyle/>
              <a:p>
                <a:endParaRPr lang="es-ES" sz="1600"/>
              </a:p>
            </p:txBody>
          </p:sp>
        </p:grpSp>
        <p:grpSp>
          <p:nvGrpSpPr>
            <p:cNvPr id="16403" name="Group 42"/>
            <p:cNvGrpSpPr>
              <a:grpSpLocks/>
            </p:cNvGrpSpPr>
            <p:nvPr/>
          </p:nvGrpSpPr>
          <p:grpSpPr bwMode="auto">
            <a:xfrm>
              <a:off x="829" y="2015"/>
              <a:ext cx="1416" cy="403"/>
              <a:chOff x="829" y="2015"/>
              <a:chExt cx="1416" cy="403"/>
            </a:xfrm>
          </p:grpSpPr>
          <p:sp>
            <p:nvSpPr>
              <p:cNvPr id="16410" name="Rectangle 43"/>
              <p:cNvSpPr>
                <a:spLocks noChangeArrowheads="1"/>
              </p:cNvSpPr>
              <p:nvPr/>
            </p:nvSpPr>
            <p:spPr bwMode="auto">
              <a:xfrm>
                <a:off x="857" y="2015"/>
                <a:ext cx="1360" cy="403"/>
              </a:xfrm>
              <a:prstGeom prst="rect">
                <a:avLst/>
              </a:prstGeom>
              <a:noFill/>
              <a:ln w="9525">
                <a:noFill/>
                <a:miter lim="800000"/>
                <a:headEnd/>
                <a:tailEnd/>
              </a:ln>
            </p:spPr>
            <p:txBody>
              <a:bodyPr/>
              <a:lstStyle/>
              <a:p>
                <a:pPr algn="just" eaLnBrk="0" hangingPunct="0"/>
                <a:r>
                  <a:rPr lang="en-US" sz="1600" dirty="0">
                    <a:latin typeface="Arial" charset="0"/>
                    <a:cs typeface="Times New Roman" pitchFamily="18" charset="0"/>
                  </a:rPr>
                  <a:t>equal to</a:t>
                </a:r>
              </a:p>
            </p:txBody>
          </p:sp>
          <p:sp>
            <p:nvSpPr>
              <p:cNvPr id="16411" name="Rectangle 44"/>
              <p:cNvSpPr>
                <a:spLocks noChangeArrowheads="1"/>
              </p:cNvSpPr>
              <p:nvPr/>
            </p:nvSpPr>
            <p:spPr bwMode="auto">
              <a:xfrm>
                <a:off x="829" y="2015"/>
                <a:ext cx="1416" cy="403"/>
              </a:xfrm>
              <a:prstGeom prst="rect">
                <a:avLst/>
              </a:prstGeom>
              <a:noFill/>
              <a:ln w="7">
                <a:solidFill>
                  <a:srgbClr val="A0A0A0"/>
                </a:solidFill>
                <a:miter lim="800000"/>
                <a:headEnd/>
                <a:tailEnd/>
              </a:ln>
            </p:spPr>
            <p:txBody>
              <a:bodyPr wrap="none" anchor="ctr"/>
              <a:lstStyle/>
              <a:p>
                <a:endParaRPr lang="es-ES" sz="1600"/>
              </a:p>
            </p:txBody>
          </p:sp>
        </p:grpSp>
        <p:grpSp>
          <p:nvGrpSpPr>
            <p:cNvPr id="16404" name="Group 45"/>
            <p:cNvGrpSpPr>
              <a:grpSpLocks/>
            </p:cNvGrpSpPr>
            <p:nvPr/>
          </p:nvGrpSpPr>
          <p:grpSpPr bwMode="auto">
            <a:xfrm>
              <a:off x="0" y="2418"/>
              <a:ext cx="829" cy="403"/>
              <a:chOff x="0" y="2418"/>
              <a:chExt cx="829" cy="403"/>
            </a:xfrm>
          </p:grpSpPr>
          <p:sp>
            <p:nvSpPr>
              <p:cNvPr id="16408" name="Rectangle 46"/>
              <p:cNvSpPr>
                <a:spLocks noChangeArrowheads="1"/>
              </p:cNvSpPr>
              <p:nvPr/>
            </p:nvSpPr>
            <p:spPr bwMode="auto">
              <a:xfrm>
                <a:off x="28" y="2418"/>
                <a:ext cx="773" cy="403"/>
              </a:xfrm>
              <a:prstGeom prst="rect">
                <a:avLst/>
              </a:prstGeom>
              <a:noFill/>
              <a:ln w="9525">
                <a:noFill/>
                <a:miter lim="800000"/>
                <a:headEnd/>
                <a:tailEnd/>
              </a:ln>
            </p:spPr>
            <p:txBody>
              <a:bodyPr/>
              <a:lstStyle/>
              <a:p>
                <a:pPr algn="ctr" eaLnBrk="0" hangingPunct="0"/>
                <a:r>
                  <a:rPr lang="es-ES_tradnl" sz="1600">
                    <a:solidFill>
                      <a:schemeClr val="bg2"/>
                    </a:solidFill>
                    <a:latin typeface="Arial" charset="0"/>
                    <a:cs typeface="Times New Roman" pitchFamily="18" charset="0"/>
                  </a:rPr>
                  <a:t>!=</a:t>
                </a:r>
              </a:p>
              <a:p>
                <a:pPr algn="ctr" eaLnBrk="0" hangingPunct="0"/>
                <a:endParaRPr lang="es-ES_tradnl" sz="1600">
                  <a:solidFill>
                    <a:schemeClr val="bg2"/>
                  </a:solidFill>
                  <a:latin typeface="Arial" charset="0"/>
                  <a:cs typeface="Times New Roman" pitchFamily="18" charset="0"/>
                </a:endParaRPr>
              </a:p>
            </p:txBody>
          </p:sp>
          <p:sp>
            <p:nvSpPr>
              <p:cNvPr id="16409" name="Rectangle 47"/>
              <p:cNvSpPr>
                <a:spLocks noChangeArrowheads="1"/>
              </p:cNvSpPr>
              <p:nvPr/>
            </p:nvSpPr>
            <p:spPr bwMode="auto">
              <a:xfrm>
                <a:off x="0" y="2418"/>
                <a:ext cx="829" cy="403"/>
              </a:xfrm>
              <a:prstGeom prst="rect">
                <a:avLst/>
              </a:prstGeom>
              <a:noFill/>
              <a:ln w="7">
                <a:solidFill>
                  <a:srgbClr val="A0A0A0"/>
                </a:solidFill>
                <a:miter lim="800000"/>
                <a:headEnd/>
                <a:tailEnd/>
              </a:ln>
            </p:spPr>
            <p:txBody>
              <a:bodyPr wrap="none" anchor="ctr"/>
              <a:lstStyle/>
              <a:p>
                <a:endParaRPr lang="es-ES" sz="1600"/>
              </a:p>
            </p:txBody>
          </p:sp>
        </p:grpSp>
        <p:grpSp>
          <p:nvGrpSpPr>
            <p:cNvPr id="16405" name="Group 48"/>
            <p:cNvGrpSpPr>
              <a:grpSpLocks/>
            </p:cNvGrpSpPr>
            <p:nvPr/>
          </p:nvGrpSpPr>
          <p:grpSpPr bwMode="auto">
            <a:xfrm>
              <a:off x="829" y="2418"/>
              <a:ext cx="1416" cy="403"/>
              <a:chOff x="829" y="2418"/>
              <a:chExt cx="1416" cy="403"/>
            </a:xfrm>
          </p:grpSpPr>
          <p:sp>
            <p:nvSpPr>
              <p:cNvPr id="16406" name="Rectangle 49"/>
              <p:cNvSpPr>
                <a:spLocks noChangeArrowheads="1"/>
              </p:cNvSpPr>
              <p:nvPr/>
            </p:nvSpPr>
            <p:spPr bwMode="auto">
              <a:xfrm>
                <a:off x="857" y="2418"/>
                <a:ext cx="1360" cy="403"/>
              </a:xfrm>
              <a:prstGeom prst="rect">
                <a:avLst/>
              </a:prstGeom>
              <a:noFill/>
              <a:ln w="9525">
                <a:noFill/>
                <a:miter lim="800000"/>
                <a:headEnd/>
                <a:tailEnd/>
              </a:ln>
            </p:spPr>
            <p:txBody>
              <a:bodyPr/>
              <a:lstStyle/>
              <a:p>
                <a:pPr algn="just" eaLnBrk="0" hangingPunct="0"/>
                <a:r>
                  <a:rPr lang="en-US" sz="1600" dirty="0">
                    <a:latin typeface="Arial" charset="0"/>
                    <a:cs typeface="Times New Roman" pitchFamily="18" charset="0"/>
                  </a:rPr>
                  <a:t>not equal to</a:t>
                </a:r>
                <a:endParaRPr lang="en-US" sz="1800" dirty="0"/>
              </a:p>
            </p:txBody>
          </p:sp>
          <p:sp>
            <p:nvSpPr>
              <p:cNvPr id="16407" name="Rectangle 50"/>
              <p:cNvSpPr>
                <a:spLocks noChangeArrowheads="1"/>
              </p:cNvSpPr>
              <p:nvPr/>
            </p:nvSpPr>
            <p:spPr bwMode="auto">
              <a:xfrm>
                <a:off x="829" y="2418"/>
                <a:ext cx="1416" cy="403"/>
              </a:xfrm>
              <a:prstGeom prst="rect">
                <a:avLst/>
              </a:prstGeom>
              <a:noFill/>
              <a:ln w="7">
                <a:solidFill>
                  <a:srgbClr val="A0A0A0"/>
                </a:solidFill>
                <a:miter lim="800000"/>
                <a:headEnd/>
                <a:tailEnd/>
              </a:ln>
            </p:spPr>
            <p:txBody>
              <a:bodyPr wrap="none" anchor="ctr"/>
              <a:lstStyle/>
              <a:p>
                <a:endParaRPr lang="es-ES" sz="1600"/>
              </a:p>
            </p:txBody>
          </p:sp>
        </p:grpSp>
      </p:grpSp>
      <p:sp>
        <p:nvSpPr>
          <p:cNvPr id="110644" name="Rectangle 52"/>
          <p:cNvSpPr>
            <a:spLocks noGrp="1" noChangeArrowheads="1"/>
          </p:cNvSpPr>
          <p:nvPr>
            <p:ph type="body" idx="1"/>
          </p:nvPr>
        </p:nvSpPr>
        <p:spPr>
          <a:xfrm>
            <a:off x="914400" y="4292600"/>
            <a:ext cx="7850188" cy="2449513"/>
          </a:xfrm>
          <a:noFill/>
        </p:spPr>
        <p:txBody>
          <a:bodyPr/>
          <a:lstStyle/>
          <a:p>
            <a:pPr eaLnBrk="1" hangingPunct="1">
              <a:lnSpc>
                <a:spcPct val="80000"/>
              </a:lnSpc>
            </a:pPr>
            <a:r>
              <a:rPr lang="en-US" sz="2000" dirty="0"/>
              <a:t>In C there is </a:t>
            </a:r>
            <a:r>
              <a:rPr lang="en-US" sz="2400" i="1" dirty="0">
                <a:solidFill>
                  <a:srgbClr val="BA5D00"/>
                </a:solidFill>
              </a:rPr>
              <a:t>NOT Relational operators for Complex Types </a:t>
            </a:r>
            <a:r>
              <a:rPr lang="en-US" sz="2000" dirty="0"/>
              <a:t>such as Strings, arrays, Matrix etc..</a:t>
            </a:r>
          </a:p>
          <a:p>
            <a:pPr eaLnBrk="1" hangingPunct="1">
              <a:lnSpc>
                <a:spcPct val="80000"/>
              </a:lnSpc>
            </a:pPr>
            <a:r>
              <a:rPr lang="en-US" sz="2000" dirty="0"/>
              <a:t>Precedence rules:</a:t>
            </a:r>
          </a:p>
          <a:p>
            <a:pPr lvl="1" eaLnBrk="1" hangingPunct="1">
              <a:lnSpc>
                <a:spcPct val="95000"/>
              </a:lnSpc>
            </a:pPr>
            <a:r>
              <a:rPr lang="en-US" sz="1600" dirty="0"/>
              <a:t>Relational operators have lower precedence than arithmetic operators.</a:t>
            </a:r>
          </a:p>
          <a:p>
            <a:pPr lvl="1">
              <a:lnSpc>
                <a:spcPct val="95000"/>
              </a:lnSpc>
            </a:pPr>
            <a:r>
              <a:rPr lang="en-US" sz="1600" dirty="0"/>
              <a:t>Order of evaluation for relational operators:</a:t>
            </a:r>
          </a:p>
          <a:p>
            <a:pPr lvl="2" eaLnBrk="1" hangingPunct="1">
              <a:lnSpc>
                <a:spcPct val="80000"/>
              </a:lnSpc>
            </a:pPr>
            <a:r>
              <a:rPr lang="en-US" sz="1400" dirty="0"/>
              <a:t>Higher: &gt;, &gt;=, &lt;, &lt;= . These operators are evaluated in the same order that appear in an expression, from the left to right.</a:t>
            </a:r>
          </a:p>
          <a:p>
            <a:pPr lvl="2" eaLnBrk="1" hangingPunct="1">
              <a:lnSpc>
                <a:spcPct val="80000"/>
              </a:lnSpc>
            </a:pPr>
            <a:r>
              <a:rPr lang="en-US" sz="1400" dirty="0"/>
              <a:t>Lower: ==, != . These operators are evaluated in the same order that appear in an expression, from the left to right.</a:t>
            </a:r>
          </a:p>
        </p:txBody>
      </p:sp>
      <p:sp>
        <p:nvSpPr>
          <p:cNvPr id="16389" name="Rectangle 53"/>
          <p:cNvSpPr>
            <a:spLocks noChangeArrowheads="1"/>
          </p:cNvSpPr>
          <p:nvPr/>
        </p:nvSpPr>
        <p:spPr bwMode="auto">
          <a:xfrm>
            <a:off x="914400" y="981075"/>
            <a:ext cx="8229600" cy="5876925"/>
          </a:xfrm>
          <a:prstGeom prst="rect">
            <a:avLst/>
          </a:prstGeom>
          <a:noFill/>
          <a:ln w="9525">
            <a:noFill/>
            <a:miter lim="800000"/>
            <a:headEnd/>
            <a:tailEnd/>
          </a:ln>
        </p:spPr>
        <p:txBody>
          <a:bodyPr lIns="92075" tIns="46038" rIns="92075" bIns="46038"/>
          <a:lstStyle/>
          <a:p>
            <a:pPr marL="342900" indent="-342900">
              <a:spcBef>
                <a:spcPct val="20000"/>
              </a:spcBef>
              <a:buSzPct val="70000"/>
              <a:buBlip>
                <a:blip r:embed="rId2"/>
              </a:buBlip>
            </a:pPr>
            <a:r>
              <a:rPr lang="en-US" sz="2000" b="1" dirty="0">
                <a:solidFill>
                  <a:srgbClr val="582C00"/>
                </a:solidFill>
                <a:latin typeface="+mn-lt"/>
              </a:rPr>
              <a:t>They are used to compare two values and the </a:t>
            </a:r>
            <a:r>
              <a:rPr lang="en-US" sz="2000" b="1" i="1" dirty="0">
                <a:solidFill>
                  <a:srgbClr val="BA5D00"/>
                </a:solidFill>
                <a:latin typeface="+mn-lt"/>
              </a:rPr>
              <a:t>result</a:t>
            </a:r>
            <a:r>
              <a:rPr lang="en-US" sz="2000" b="1" dirty="0">
                <a:solidFill>
                  <a:srgbClr val="582C00"/>
                </a:solidFill>
                <a:latin typeface="+mn-lt"/>
              </a:rPr>
              <a:t> of applying these operators is a Boolean. (In C 0 – False, distinct of 0 – true)</a:t>
            </a:r>
            <a:r>
              <a:rPr lang="es-ES_tradnl" altLang="es-ES_tradnl" sz="2000" b="1" dirty="0">
                <a:solidFill>
                  <a:srgbClr val="582C00"/>
                </a:solidFill>
                <a:latin typeface="+mn-lt"/>
              </a:rPr>
              <a:t>.</a:t>
            </a:r>
          </a:p>
        </p:txBody>
      </p:sp>
      <p:sp>
        <p:nvSpPr>
          <p:cNvPr id="55" name="Rectangle 2"/>
          <p:cNvSpPr>
            <a:spLocks noGrp="1" noChangeArrowheads="1"/>
          </p:cNvSpPr>
          <p:nvPr>
            <p:ph type="title"/>
          </p:nvPr>
        </p:nvSpPr>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3.2. </a:t>
            </a:r>
            <a:r>
              <a:rPr lang="en-US" sz="2400" dirty="0"/>
              <a:t>Relational Operators</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64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064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064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06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0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187450" y="981075"/>
            <a:ext cx="7727950" cy="4953000"/>
          </a:xfrm>
          <a:noFill/>
        </p:spPr>
        <p:txBody>
          <a:bodyPr/>
          <a:lstStyle/>
          <a:p>
            <a:pPr marL="533400" indent="-533400" eaLnBrk="1" hangingPunct="1"/>
            <a:r>
              <a:rPr lang="en-US" dirty="0"/>
              <a:t>Considering that </a:t>
            </a:r>
            <a:r>
              <a:rPr lang="en-US" dirty="0" err="1">
                <a:solidFill>
                  <a:srgbClr val="C00000"/>
                </a:solidFill>
                <a:latin typeface="Consolas" pitchFamily="49" charset="0"/>
                <a:cs typeface="Consolas" pitchFamily="49" charset="0"/>
              </a:rPr>
              <a:t>i</a:t>
            </a:r>
            <a:r>
              <a:rPr lang="en-US" dirty="0">
                <a:solidFill>
                  <a:srgbClr val="C00000"/>
                </a:solidFill>
                <a:latin typeface="Consolas" pitchFamily="49" charset="0"/>
                <a:cs typeface="Consolas" pitchFamily="49" charset="0"/>
              </a:rPr>
              <a:t> = 2</a:t>
            </a:r>
            <a:r>
              <a:rPr lang="en-US" dirty="0"/>
              <a:t>, calculate the result of each expression.</a:t>
            </a:r>
          </a:p>
          <a:p>
            <a:pPr marL="533400" indent="-533400" eaLnBrk="1" hangingPunct="1"/>
            <a:endParaRPr lang="es-ES" dirty="0"/>
          </a:p>
        </p:txBody>
      </p:sp>
      <p:graphicFrame>
        <p:nvGraphicFramePr>
          <p:cNvPr id="111640" name="Group 24"/>
          <p:cNvGraphicFramePr>
            <a:graphicFrameLocks noGrp="1"/>
          </p:cNvGraphicFramePr>
          <p:nvPr>
            <p:extLst>
              <p:ext uri="{D42A27DB-BD31-4B8C-83A1-F6EECF244321}">
                <p14:modId xmlns:p14="http://schemas.microsoft.com/office/powerpoint/2010/main" val="390141502"/>
              </p:ext>
            </p:extLst>
          </p:nvPr>
        </p:nvGraphicFramePr>
        <p:xfrm>
          <a:off x="1619250" y="2636838"/>
          <a:ext cx="6096000" cy="19812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14325">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US" sz="2000" b="0" i="0" u="none" strike="noStrike" cap="none" normalizeH="0" baseline="0" noProof="0" dirty="0">
                          <a:ln>
                            <a:noFill/>
                          </a:ln>
                          <a:solidFill>
                            <a:srgbClr val="582C00"/>
                          </a:solidFill>
                          <a:effectLst/>
                          <a:latin typeface="Arial Narrow" pitchFamily="34" charset="0"/>
                          <a:cs typeface="Times New Roman" pitchFamily="18" charset="0"/>
                        </a:rPr>
                        <a:t>Relational Expressions</a:t>
                      </a:r>
                      <a:endParaRPr kumimoji="0" lang="en-US" sz="2000" b="1" i="0" u="none" strike="noStrike" cap="none" normalizeH="0" baseline="0" noProof="0" dirty="0">
                        <a:ln>
                          <a:noFill/>
                        </a:ln>
                        <a:solidFill>
                          <a:srgbClr val="582C00"/>
                        </a:solidFill>
                        <a:effectLst/>
                        <a:latin typeface="Arial Narrow"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US" sz="2000" b="0" i="0" u="none" strike="noStrike" cap="none" normalizeH="0" baseline="0" noProof="0" dirty="0">
                          <a:ln>
                            <a:noFill/>
                          </a:ln>
                          <a:solidFill>
                            <a:srgbClr val="582C00"/>
                          </a:solidFill>
                          <a:effectLst/>
                          <a:latin typeface="Arial Narrow" pitchFamily="34" charset="0"/>
                          <a:cs typeface="Times New Roman" pitchFamily="18" charset="0"/>
                        </a:rPr>
                        <a:t>Result</a:t>
                      </a:r>
                      <a:endParaRPr kumimoji="0" lang="en-US" sz="2000" b="1" i="0" u="none" strike="noStrike" cap="none" normalizeH="0" baseline="0" noProof="0" dirty="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dirty="0" err="1">
                          <a:ln>
                            <a:noFill/>
                          </a:ln>
                          <a:solidFill>
                            <a:srgbClr val="582C00"/>
                          </a:solidFill>
                          <a:effectLst/>
                          <a:latin typeface="Courier New" pitchFamily="49" charset="0"/>
                          <a:cs typeface="Times New Roman" pitchFamily="18" charset="0"/>
                        </a:rPr>
                        <a:t>i</a:t>
                      </a:r>
                      <a:r>
                        <a:rPr kumimoji="0" lang="en-GB" sz="2000" b="1" i="0" u="none" strike="noStrike" cap="none" normalizeH="0" baseline="0" dirty="0">
                          <a:ln>
                            <a:noFill/>
                          </a:ln>
                          <a:solidFill>
                            <a:srgbClr val="582C00"/>
                          </a:solidFill>
                          <a:effectLst/>
                          <a:latin typeface="Courier New" pitchFamily="49" charset="0"/>
                          <a:cs typeface="Times New Roman" pitchFamily="18" charset="0"/>
                        </a:rPr>
                        <a:t>&lt;2</a:t>
                      </a:r>
                      <a:endParaRPr kumimoji="0" lang="es-ES" sz="2000" b="1" i="0" u="none" strike="noStrike" cap="none" normalizeH="0" baseline="0" dirty="0">
                        <a:ln>
                          <a:noFill/>
                        </a:ln>
                        <a:solidFill>
                          <a:srgbClr val="582C00"/>
                        </a:solidFill>
                        <a:effectLst/>
                        <a:latin typeface="Courier New" pitchFamily="49"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a:ln>
                            <a:noFill/>
                          </a:ln>
                          <a:solidFill>
                            <a:srgbClr val="582C00"/>
                          </a:solidFill>
                          <a:effectLst/>
                          <a:latin typeface="Courier New" pitchFamily="49" charset="0"/>
                          <a:cs typeface="Times New Roman" pitchFamily="18" charset="0"/>
                        </a:rPr>
                        <a:t>i&lt;=2</a:t>
                      </a:r>
                      <a:endParaRPr kumimoji="0" lang="es-ES" sz="2000" b="1" i="0" u="none" strike="noStrike" cap="none" normalizeH="0" baseline="0">
                        <a:ln>
                          <a:noFill/>
                        </a:ln>
                        <a:solidFill>
                          <a:srgbClr val="582C00"/>
                        </a:solidFill>
                        <a:effectLst/>
                        <a:latin typeface="Courier New" pitchFamily="49"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s-ES" sz="2000" b="1" i="0" u="none" strike="noStrike" cap="none" normalizeH="0" baseline="0">
                          <a:ln>
                            <a:noFill/>
                          </a:ln>
                          <a:solidFill>
                            <a:srgbClr val="582C00"/>
                          </a:solidFill>
                          <a:effectLst/>
                          <a:latin typeface="Courier New" pitchFamily="49" charset="0"/>
                          <a:cs typeface="Times New Roman" pitchFamily="18" charset="0"/>
                        </a:rPr>
                        <a:t>i*3&gt;=(1+3)*i</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325">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a:ln>
                            <a:noFill/>
                          </a:ln>
                          <a:solidFill>
                            <a:srgbClr val="582C00"/>
                          </a:solidFill>
                          <a:effectLst/>
                          <a:latin typeface="Courier New" pitchFamily="49" charset="0"/>
                          <a:cs typeface="Times New Roman" pitchFamily="18" charset="0"/>
                        </a:rPr>
                        <a:t>(2+i)!=(1+i)</a:t>
                      </a:r>
                      <a:endParaRPr kumimoji="0" lang="es-ES" sz="2000" b="1" i="0" u="none" strike="noStrike" cap="none" normalizeH="0" baseline="0">
                        <a:ln>
                          <a:noFill/>
                        </a:ln>
                        <a:solidFill>
                          <a:srgbClr val="582C00"/>
                        </a:solidFill>
                        <a:effectLst/>
                        <a:latin typeface="Courier New" pitchFamily="49"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dirty="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4 CuadroTexto"/>
          <p:cNvSpPr txBox="1">
            <a:spLocks noChangeArrowheads="1"/>
          </p:cNvSpPr>
          <p:nvPr/>
        </p:nvSpPr>
        <p:spPr bwMode="auto">
          <a:xfrm>
            <a:off x="5857875" y="3057525"/>
            <a:ext cx="1024639" cy="369332"/>
          </a:xfrm>
          <a:prstGeom prst="rect">
            <a:avLst/>
          </a:prstGeom>
          <a:noFill/>
          <a:ln w="9525">
            <a:noFill/>
            <a:miter lim="800000"/>
            <a:headEnd/>
            <a:tailEnd/>
          </a:ln>
        </p:spPr>
        <p:txBody>
          <a:bodyPr wrap="none">
            <a:spAutoFit/>
          </a:bodyPr>
          <a:lstStyle/>
          <a:p>
            <a:r>
              <a:rPr lang="es-ES" sz="1800" b="1" dirty="0">
                <a:solidFill>
                  <a:srgbClr val="FF0000"/>
                </a:solidFill>
              </a:rPr>
              <a:t>0 (False)</a:t>
            </a:r>
          </a:p>
        </p:txBody>
      </p:sp>
      <p:sp>
        <p:nvSpPr>
          <p:cNvPr id="6" name="5 CuadroTexto"/>
          <p:cNvSpPr txBox="1">
            <a:spLocks noChangeArrowheads="1"/>
          </p:cNvSpPr>
          <p:nvPr/>
        </p:nvSpPr>
        <p:spPr bwMode="auto">
          <a:xfrm>
            <a:off x="5857875" y="3429000"/>
            <a:ext cx="981872" cy="369332"/>
          </a:xfrm>
          <a:prstGeom prst="rect">
            <a:avLst/>
          </a:prstGeom>
          <a:noFill/>
          <a:ln w="9525">
            <a:noFill/>
            <a:miter lim="800000"/>
            <a:headEnd/>
            <a:tailEnd/>
          </a:ln>
        </p:spPr>
        <p:txBody>
          <a:bodyPr wrap="none">
            <a:spAutoFit/>
          </a:bodyPr>
          <a:lstStyle/>
          <a:p>
            <a:r>
              <a:rPr lang="es-ES" sz="1800" b="1" dirty="0">
                <a:solidFill>
                  <a:srgbClr val="FF0000"/>
                </a:solidFill>
              </a:rPr>
              <a:t>1 (True)</a:t>
            </a:r>
          </a:p>
        </p:txBody>
      </p:sp>
      <p:sp>
        <p:nvSpPr>
          <p:cNvPr id="7" name="6 CuadroTexto"/>
          <p:cNvSpPr txBox="1">
            <a:spLocks noChangeArrowheads="1"/>
          </p:cNvSpPr>
          <p:nvPr/>
        </p:nvSpPr>
        <p:spPr bwMode="auto">
          <a:xfrm>
            <a:off x="5857875" y="3844925"/>
            <a:ext cx="1024639" cy="369332"/>
          </a:xfrm>
          <a:prstGeom prst="rect">
            <a:avLst/>
          </a:prstGeom>
          <a:noFill/>
          <a:ln w="9525">
            <a:noFill/>
            <a:miter lim="800000"/>
            <a:headEnd/>
            <a:tailEnd/>
          </a:ln>
        </p:spPr>
        <p:txBody>
          <a:bodyPr wrap="none">
            <a:spAutoFit/>
          </a:bodyPr>
          <a:lstStyle/>
          <a:p>
            <a:r>
              <a:rPr lang="es-ES" sz="1800" b="1" dirty="0">
                <a:solidFill>
                  <a:srgbClr val="FF0000"/>
                </a:solidFill>
              </a:rPr>
              <a:t>0 (False)</a:t>
            </a:r>
          </a:p>
        </p:txBody>
      </p:sp>
      <p:sp>
        <p:nvSpPr>
          <p:cNvPr id="8" name="7 CuadroTexto"/>
          <p:cNvSpPr txBox="1">
            <a:spLocks noChangeArrowheads="1"/>
          </p:cNvSpPr>
          <p:nvPr/>
        </p:nvSpPr>
        <p:spPr bwMode="auto">
          <a:xfrm>
            <a:off x="5857875" y="4214813"/>
            <a:ext cx="981872" cy="369332"/>
          </a:xfrm>
          <a:prstGeom prst="rect">
            <a:avLst/>
          </a:prstGeom>
          <a:noFill/>
          <a:ln w="9525">
            <a:noFill/>
            <a:miter lim="800000"/>
            <a:headEnd/>
            <a:tailEnd/>
          </a:ln>
        </p:spPr>
        <p:txBody>
          <a:bodyPr wrap="none">
            <a:spAutoFit/>
          </a:bodyPr>
          <a:lstStyle/>
          <a:p>
            <a:r>
              <a:rPr lang="es-ES" sz="1800" b="1" dirty="0">
                <a:solidFill>
                  <a:srgbClr val="FF0000"/>
                </a:solidFill>
              </a:rPr>
              <a:t>1 (True)</a:t>
            </a:r>
          </a:p>
        </p:txBody>
      </p:sp>
      <p:sp>
        <p:nvSpPr>
          <p:cNvPr id="9" name="8 Rectángulo"/>
          <p:cNvSpPr/>
          <p:nvPr/>
        </p:nvSpPr>
        <p:spPr>
          <a:xfrm>
            <a:off x="4639813" y="3054973"/>
            <a:ext cx="309634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2"/>
          <p:cNvSpPr>
            <a:spLocks noGrp="1" noChangeArrowheads="1"/>
          </p:cNvSpPr>
          <p:nvPr>
            <p:ph type="title"/>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3.2. </a:t>
            </a:r>
            <a:r>
              <a:rPr lang="en-US" sz="2400" dirty="0"/>
              <a:t>Relational Operators (Exercise I)</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1"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28924" y="3977840"/>
            <a:ext cx="662361" cy="461665"/>
          </a:xfrm>
          <a:prstGeom prst="rect">
            <a:avLst/>
          </a:prstGeom>
          <a:noFill/>
        </p:spPr>
        <p:txBody>
          <a:bodyPr wrap="none" rtlCol="0">
            <a:spAutoFit/>
          </a:bodyPr>
          <a:lstStyle/>
          <a:p>
            <a:r>
              <a:rPr lang="en-GB" dirty="0"/>
              <a:t>true</a:t>
            </a:r>
          </a:p>
        </p:txBody>
      </p:sp>
      <p:sp>
        <p:nvSpPr>
          <p:cNvPr id="39" name="CuadroTexto 38"/>
          <p:cNvSpPr txBox="1"/>
          <p:nvPr/>
        </p:nvSpPr>
        <p:spPr>
          <a:xfrm>
            <a:off x="5906254" y="3939925"/>
            <a:ext cx="764953" cy="461665"/>
          </a:xfrm>
          <a:prstGeom prst="rect">
            <a:avLst/>
          </a:prstGeom>
          <a:noFill/>
        </p:spPr>
        <p:txBody>
          <a:bodyPr wrap="none" rtlCol="0">
            <a:spAutoFit/>
          </a:bodyPr>
          <a:lstStyle/>
          <a:p>
            <a:r>
              <a:rPr lang="en-GB" dirty="0"/>
              <a:t>false</a:t>
            </a:r>
          </a:p>
        </p:txBody>
      </p:sp>
      <p:sp>
        <p:nvSpPr>
          <p:cNvPr id="18434" name="Rectangle 2"/>
          <p:cNvSpPr>
            <a:spLocks noGrp="1" noChangeArrowheads="1"/>
          </p:cNvSpPr>
          <p:nvPr>
            <p:ph type="title" idx="4294967295"/>
          </p:nvPr>
        </p:nvSpPr>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3.2. </a:t>
            </a:r>
            <a:r>
              <a:rPr lang="en-US" sz="2400" dirty="0"/>
              <a:t>Relational Operators (Exercise II)</a:t>
            </a:r>
            <a:endParaRPr lang="es-ES" sz="2400" dirty="0"/>
          </a:p>
        </p:txBody>
      </p:sp>
      <p:sp>
        <p:nvSpPr>
          <p:cNvPr id="18435" name="Rectangle 3"/>
          <p:cNvSpPr>
            <a:spLocks noGrp="1" noChangeArrowheads="1"/>
          </p:cNvSpPr>
          <p:nvPr>
            <p:ph type="body" idx="4294967295"/>
          </p:nvPr>
        </p:nvSpPr>
        <p:spPr>
          <a:xfrm>
            <a:off x="1187450" y="954186"/>
            <a:ext cx="7705725" cy="1388601"/>
          </a:xfrm>
          <a:noFill/>
        </p:spPr>
        <p:txBody>
          <a:bodyPr/>
          <a:lstStyle/>
          <a:p>
            <a:pPr marL="533400" indent="-533400" eaLnBrk="1" hangingPunct="1"/>
            <a:r>
              <a:rPr lang="en-US" sz="2800" dirty="0"/>
              <a:t>Design an algorithm to resolve this problem:</a:t>
            </a:r>
            <a:endParaRPr lang="en-US" sz="2800" b="0" dirty="0"/>
          </a:p>
          <a:p>
            <a:pPr marL="533400" lvl="1" indent="-533400" eaLnBrk="1" hangingPunct="1">
              <a:buNone/>
            </a:pPr>
            <a:r>
              <a:rPr lang="es-ES_tradnl" sz="1600" b="0" dirty="0"/>
              <a:t>	</a:t>
            </a:r>
            <a:r>
              <a:rPr lang="en-US" dirty="0"/>
              <a:t>Request to the user two real numbers and show the largest one</a:t>
            </a:r>
          </a:p>
        </p:txBody>
      </p:sp>
      <p:grpSp>
        <p:nvGrpSpPr>
          <p:cNvPr id="9" name="8 Grupo"/>
          <p:cNvGrpSpPr/>
          <p:nvPr/>
        </p:nvGrpSpPr>
        <p:grpSpPr>
          <a:xfrm>
            <a:off x="3760456" y="2952328"/>
            <a:ext cx="1944216" cy="360040"/>
            <a:chOff x="6640056" y="4705296"/>
            <a:chExt cx="2016224" cy="523904"/>
          </a:xfrm>
        </p:grpSpPr>
        <p:sp>
          <p:nvSpPr>
            <p:cNvPr id="10" name="9 Paralelogramo"/>
            <p:cNvSpPr/>
            <p:nvPr/>
          </p:nvSpPr>
          <p:spPr>
            <a:xfrm>
              <a:off x="7092280" y="4725144"/>
              <a:ext cx="1440160" cy="50405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6640056" y="4705296"/>
              <a:ext cx="2016224" cy="515032"/>
            </a:xfrm>
            <a:prstGeom prst="rect">
              <a:avLst/>
            </a:prstGeom>
          </p:spPr>
          <p:txBody>
            <a:bodyPr wrap="square">
              <a:spAutoFit/>
            </a:bodyPr>
            <a:lstStyle/>
            <a:p>
              <a:pPr lvl="1"/>
              <a:r>
                <a:rPr lang="es-ES_tradnl" sz="1700" b="1" dirty="0" err="1"/>
                <a:t>Read</a:t>
              </a:r>
              <a:r>
                <a:rPr lang="es-ES_tradnl" sz="1700" b="1" dirty="0"/>
                <a:t> a (Real)</a:t>
              </a:r>
            </a:p>
          </p:txBody>
        </p:sp>
      </p:grpSp>
      <p:grpSp>
        <p:nvGrpSpPr>
          <p:cNvPr id="15" name="14 Grupo"/>
          <p:cNvGrpSpPr/>
          <p:nvPr/>
        </p:nvGrpSpPr>
        <p:grpSpPr>
          <a:xfrm>
            <a:off x="3707904" y="3528392"/>
            <a:ext cx="2016224" cy="360040"/>
            <a:chOff x="6627136" y="5445224"/>
            <a:chExt cx="2016224" cy="420047"/>
          </a:xfrm>
        </p:grpSpPr>
        <p:sp>
          <p:nvSpPr>
            <p:cNvPr id="16" name="15 Paralelogramo"/>
            <p:cNvSpPr/>
            <p:nvPr/>
          </p:nvSpPr>
          <p:spPr>
            <a:xfrm>
              <a:off x="7020272" y="5445224"/>
              <a:ext cx="1440160" cy="420047"/>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6627136" y="5445229"/>
              <a:ext cx="2016224" cy="412934"/>
            </a:xfrm>
            <a:prstGeom prst="rect">
              <a:avLst/>
            </a:prstGeom>
          </p:spPr>
          <p:txBody>
            <a:bodyPr wrap="square">
              <a:spAutoFit/>
            </a:bodyPr>
            <a:lstStyle/>
            <a:p>
              <a:pPr lvl="1"/>
              <a:r>
                <a:rPr lang="es-ES_tradnl" sz="1700" b="1" dirty="0" err="1"/>
                <a:t>Read</a:t>
              </a:r>
              <a:r>
                <a:rPr lang="es-ES_tradnl" sz="1700" b="1" dirty="0"/>
                <a:t> b (Real)</a:t>
              </a:r>
            </a:p>
          </p:txBody>
        </p:sp>
      </p:grpSp>
      <p:grpSp>
        <p:nvGrpSpPr>
          <p:cNvPr id="18" name="17 Grupo"/>
          <p:cNvGrpSpPr/>
          <p:nvPr/>
        </p:nvGrpSpPr>
        <p:grpSpPr>
          <a:xfrm>
            <a:off x="3995936" y="2376264"/>
            <a:ext cx="1492712" cy="360049"/>
            <a:chOff x="4447440" y="6007195"/>
            <a:chExt cx="1492712" cy="371786"/>
          </a:xfrm>
        </p:grpSpPr>
        <p:sp>
          <p:nvSpPr>
            <p:cNvPr id="19" name="18 Elipse"/>
            <p:cNvSpPr/>
            <p:nvPr/>
          </p:nvSpPr>
          <p:spPr>
            <a:xfrm>
              <a:off x="4716016" y="6021288"/>
              <a:ext cx="1224136" cy="3576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0" name="19 Rectángulo"/>
            <p:cNvSpPr/>
            <p:nvPr/>
          </p:nvSpPr>
          <p:spPr>
            <a:xfrm>
              <a:off x="4447440" y="6007195"/>
              <a:ext cx="1440160" cy="365481"/>
            </a:xfrm>
            <a:prstGeom prst="rect">
              <a:avLst/>
            </a:prstGeom>
          </p:spPr>
          <p:txBody>
            <a:bodyPr wrap="square">
              <a:spAutoFit/>
            </a:bodyPr>
            <a:lstStyle/>
            <a:p>
              <a:pPr lvl="1"/>
              <a:r>
                <a:rPr lang="es-ES_tradnl" sz="1700" b="1" dirty="0"/>
                <a:t>BEGIN</a:t>
              </a:r>
            </a:p>
          </p:txBody>
        </p:sp>
      </p:grpSp>
      <p:grpSp>
        <p:nvGrpSpPr>
          <p:cNvPr id="21" name="20 Grupo"/>
          <p:cNvGrpSpPr/>
          <p:nvPr/>
        </p:nvGrpSpPr>
        <p:grpSpPr>
          <a:xfrm>
            <a:off x="4211960" y="5760641"/>
            <a:ext cx="1290328" cy="432048"/>
            <a:chOff x="4649824" y="6021288"/>
            <a:chExt cx="1290328" cy="432048"/>
          </a:xfrm>
        </p:grpSpPr>
        <p:sp>
          <p:nvSpPr>
            <p:cNvPr id="22" name="21 Elipse"/>
            <p:cNvSpPr/>
            <p:nvPr/>
          </p:nvSpPr>
          <p:spPr>
            <a:xfrm>
              <a:off x="4716016" y="6021288"/>
              <a:ext cx="1224136" cy="43204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3" name="22 Rectángulo"/>
            <p:cNvSpPr/>
            <p:nvPr/>
          </p:nvSpPr>
          <p:spPr>
            <a:xfrm>
              <a:off x="4649824" y="6064393"/>
              <a:ext cx="1224136" cy="353943"/>
            </a:xfrm>
            <a:prstGeom prst="rect">
              <a:avLst/>
            </a:prstGeom>
          </p:spPr>
          <p:txBody>
            <a:bodyPr wrap="square">
              <a:spAutoFit/>
            </a:bodyPr>
            <a:lstStyle/>
            <a:p>
              <a:pPr lvl="1"/>
              <a:r>
                <a:rPr lang="es-ES_tradnl" sz="1700" b="1" dirty="0"/>
                <a:t>END</a:t>
              </a:r>
            </a:p>
          </p:txBody>
        </p:sp>
      </p:grpSp>
      <p:sp>
        <p:nvSpPr>
          <p:cNvPr id="30" name="Line 13"/>
          <p:cNvSpPr>
            <a:spLocks noChangeShapeType="1"/>
          </p:cNvSpPr>
          <p:nvPr/>
        </p:nvSpPr>
        <p:spPr bwMode="auto">
          <a:xfrm>
            <a:off x="4860032" y="2736304"/>
            <a:ext cx="0" cy="216025"/>
          </a:xfrm>
          <a:prstGeom prst="line">
            <a:avLst/>
          </a:prstGeom>
          <a:noFill/>
          <a:ln w="31750">
            <a:solidFill>
              <a:schemeClr val="tx1"/>
            </a:solidFill>
            <a:round/>
            <a:headEnd/>
            <a:tailEnd type="triangle" w="med" len="lg"/>
          </a:ln>
        </p:spPr>
        <p:txBody>
          <a:bodyPr/>
          <a:lstStyle/>
          <a:p>
            <a:endParaRPr lang="es-ES"/>
          </a:p>
        </p:txBody>
      </p:sp>
      <p:sp>
        <p:nvSpPr>
          <p:cNvPr id="31" name="Line 13"/>
          <p:cNvSpPr>
            <a:spLocks noChangeShapeType="1"/>
          </p:cNvSpPr>
          <p:nvPr/>
        </p:nvSpPr>
        <p:spPr bwMode="auto">
          <a:xfrm>
            <a:off x="4860032" y="3312368"/>
            <a:ext cx="0" cy="216024"/>
          </a:xfrm>
          <a:prstGeom prst="line">
            <a:avLst/>
          </a:prstGeom>
          <a:noFill/>
          <a:ln w="31750">
            <a:solidFill>
              <a:schemeClr val="tx1"/>
            </a:solidFill>
            <a:round/>
            <a:headEnd/>
            <a:tailEnd type="triangle" w="med" len="lg"/>
          </a:ln>
        </p:spPr>
        <p:txBody>
          <a:bodyPr/>
          <a:lstStyle/>
          <a:p>
            <a:endParaRPr lang="es-ES"/>
          </a:p>
        </p:txBody>
      </p:sp>
      <p:sp>
        <p:nvSpPr>
          <p:cNvPr id="34" name="Line 13"/>
          <p:cNvSpPr>
            <a:spLocks noChangeShapeType="1"/>
          </p:cNvSpPr>
          <p:nvPr/>
        </p:nvSpPr>
        <p:spPr bwMode="auto">
          <a:xfrm>
            <a:off x="3563888" y="4392488"/>
            <a:ext cx="0" cy="432048"/>
          </a:xfrm>
          <a:prstGeom prst="line">
            <a:avLst/>
          </a:prstGeom>
          <a:noFill/>
          <a:ln w="31750">
            <a:solidFill>
              <a:schemeClr val="tx1"/>
            </a:solidFill>
            <a:round/>
            <a:headEnd/>
            <a:tailEnd type="triangle" w="med" len="lg"/>
          </a:ln>
        </p:spPr>
        <p:txBody>
          <a:bodyPr/>
          <a:lstStyle/>
          <a:p>
            <a:endParaRPr lang="es-ES"/>
          </a:p>
        </p:txBody>
      </p:sp>
      <p:grpSp>
        <p:nvGrpSpPr>
          <p:cNvPr id="35" name="34 Grupo"/>
          <p:cNvGrpSpPr/>
          <p:nvPr/>
        </p:nvGrpSpPr>
        <p:grpSpPr>
          <a:xfrm>
            <a:off x="2580159" y="4824536"/>
            <a:ext cx="2880320" cy="360040"/>
            <a:chOff x="6719972" y="4705296"/>
            <a:chExt cx="2389599" cy="523904"/>
          </a:xfrm>
        </p:grpSpPr>
        <p:sp>
          <p:nvSpPr>
            <p:cNvPr id="36" name="35 Paralelogramo"/>
            <p:cNvSpPr/>
            <p:nvPr/>
          </p:nvSpPr>
          <p:spPr>
            <a:xfrm>
              <a:off x="7092281" y="4725144"/>
              <a:ext cx="1001711" cy="50405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36 Rectángulo"/>
            <p:cNvSpPr/>
            <p:nvPr/>
          </p:nvSpPr>
          <p:spPr>
            <a:xfrm>
              <a:off x="6719972" y="4705296"/>
              <a:ext cx="2389599" cy="515032"/>
            </a:xfrm>
            <a:prstGeom prst="rect">
              <a:avLst/>
            </a:prstGeom>
          </p:spPr>
          <p:txBody>
            <a:bodyPr wrap="square">
              <a:spAutoFit/>
            </a:bodyPr>
            <a:lstStyle/>
            <a:p>
              <a:pPr lvl="1"/>
              <a:r>
                <a:rPr lang="es-ES_tradnl" sz="1700" b="1" dirty="0"/>
                <a:t>Show a</a:t>
              </a:r>
            </a:p>
          </p:txBody>
        </p:sp>
      </p:grpSp>
      <p:sp>
        <p:nvSpPr>
          <p:cNvPr id="38" name="Line 13"/>
          <p:cNvSpPr>
            <a:spLocks noChangeShapeType="1"/>
          </p:cNvSpPr>
          <p:nvPr/>
        </p:nvSpPr>
        <p:spPr bwMode="auto">
          <a:xfrm>
            <a:off x="4860032" y="5544616"/>
            <a:ext cx="0" cy="216025"/>
          </a:xfrm>
          <a:prstGeom prst="line">
            <a:avLst/>
          </a:prstGeom>
          <a:noFill/>
          <a:ln w="31750">
            <a:solidFill>
              <a:schemeClr val="tx1"/>
            </a:solidFill>
            <a:round/>
            <a:headEnd/>
            <a:tailEnd type="triangle" w="med" len="lg"/>
          </a:ln>
        </p:spPr>
        <p:txBody>
          <a:bodyPr/>
          <a:lstStyle/>
          <a:p>
            <a:endParaRPr lang="es-ES"/>
          </a:p>
        </p:txBody>
      </p:sp>
      <p:sp>
        <p:nvSpPr>
          <p:cNvPr id="40" name="AutoShape 4"/>
          <p:cNvSpPr>
            <a:spLocks noChangeArrowheads="1"/>
          </p:cNvSpPr>
          <p:nvPr/>
        </p:nvSpPr>
        <p:spPr bwMode="auto">
          <a:xfrm>
            <a:off x="4304208" y="4137595"/>
            <a:ext cx="1122363" cy="514350"/>
          </a:xfrm>
          <a:prstGeom prst="flowChartDecision">
            <a:avLst/>
          </a:prstGeom>
          <a:noFill/>
          <a:ln w="19050">
            <a:solidFill>
              <a:schemeClr val="tx1"/>
            </a:solidFill>
            <a:miter lim="800000"/>
            <a:headEnd/>
            <a:tailEnd/>
          </a:ln>
        </p:spPr>
        <p:txBody>
          <a:bodyPr wrap="none" anchor="ctr"/>
          <a:lstStyle/>
          <a:p>
            <a:pPr algn="ctr"/>
            <a:r>
              <a:rPr lang="es-ES_tradnl" sz="1600" b="1" dirty="0"/>
              <a:t>a&gt;b</a:t>
            </a:r>
            <a:endParaRPr lang="es-ES" sz="1600" b="1" dirty="0"/>
          </a:p>
        </p:txBody>
      </p:sp>
      <p:sp>
        <p:nvSpPr>
          <p:cNvPr id="41" name="Line 13"/>
          <p:cNvSpPr>
            <a:spLocks noChangeShapeType="1"/>
          </p:cNvSpPr>
          <p:nvPr/>
        </p:nvSpPr>
        <p:spPr bwMode="auto">
          <a:xfrm>
            <a:off x="4860032" y="3888432"/>
            <a:ext cx="0" cy="216024"/>
          </a:xfrm>
          <a:prstGeom prst="line">
            <a:avLst/>
          </a:prstGeom>
          <a:noFill/>
          <a:ln w="31750">
            <a:solidFill>
              <a:schemeClr val="tx1"/>
            </a:solidFill>
            <a:round/>
            <a:headEnd/>
            <a:tailEnd type="triangle" w="med" len="lg"/>
          </a:ln>
        </p:spPr>
        <p:txBody>
          <a:bodyPr/>
          <a:lstStyle/>
          <a:p>
            <a:endParaRPr lang="es-ES"/>
          </a:p>
        </p:txBody>
      </p:sp>
      <p:grpSp>
        <p:nvGrpSpPr>
          <p:cNvPr id="42" name="41 Grupo"/>
          <p:cNvGrpSpPr/>
          <p:nvPr/>
        </p:nvGrpSpPr>
        <p:grpSpPr>
          <a:xfrm>
            <a:off x="4956423" y="4824536"/>
            <a:ext cx="2880320" cy="360040"/>
            <a:chOff x="6719972" y="4705296"/>
            <a:chExt cx="2389599" cy="523904"/>
          </a:xfrm>
        </p:grpSpPr>
        <p:sp>
          <p:nvSpPr>
            <p:cNvPr id="43" name="42 Paralelogramo"/>
            <p:cNvSpPr/>
            <p:nvPr/>
          </p:nvSpPr>
          <p:spPr>
            <a:xfrm>
              <a:off x="7092281" y="4725144"/>
              <a:ext cx="1001711" cy="50405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43 Rectángulo"/>
            <p:cNvSpPr/>
            <p:nvPr/>
          </p:nvSpPr>
          <p:spPr>
            <a:xfrm>
              <a:off x="6719972" y="4705296"/>
              <a:ext cx="2389599" cy="515032"/>
            </a:xfrm>
            <a:prstGeom prst="rect">
              <a:avLst/>
            </a:prstGeom>
          </p:spPr>
          <p:txBody>
            <a:bodyPr wrap="square">
              <a:spAutoFit/>
            </a:bodyPr>
            <a:lstStyle/>
            <a:p>
              <a:pPr lvl="1"/>
              <a:r>
                <a:rPr lang="es-ES_tradnl" sz="1700" b="1" dirty="0"/>
                <a:t>Show b</a:t>
              </a:r>
            </a:p>
          </p:txBody>
        </p:sp>
      </p:grpSp>
      <p:cxnSp>
        <p:nvCxnSpPr>
          <p:cNvPr id="51" name="50 Conector recto"/>
          <p:cNvCxnSpPr/>
          <p:nvPr/>
        </p:nvCxnSpPr>
        <p:spPr>
          <a:xfrm>
            <a:off x="3563888" y="4392488"/>
            <a:ext cx="740320" cy="22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5415856" y="4392488"/>
            <a:ext cx="740320" cy="22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Line 13"/>
          <p:cNvSpPr>
            <a:spLocks noChangeShapeType="1"/>
          </p:cNvSpPr>
          <p:nvPr/>
        </p:nvSpPr>
        <p:spPr bwMode="auto">
          <a:xfrm>
            <a:off x="6156176" y="4392488"/>
            <a:ext cx="0" cy="432048"/>
          </a:xfrm>
          <a:prstGeom prst="line">
            <a:avLst/>
          </a:prstGeom>
          <a:noFill/>
          <a:ln w="31750">
            <a:solidFill>
              <a:schemeClr val="tx1"/>
            </a:solidFill>
            <a:round/>
            <a:headEnd/>
            <a:tailEnd type="triangle" w="med" len="lg"/>
          </a:ln>
        </p:spPr>
        <p:txBody>
          <a:bodyPr/>
          <a:lstStyle/>
          <a:p>
            <a:endParaRPr lang="es-ES"/>
          </a:p>
        </p:txBody>
      </p:sp>
      <p:cxnSp>
        <p:nvCxnSpPr>
          <p:cNvPr id="58" name="57 Conector recto"/>
          <p:cNvCxnSpPr/>
          <p:nvPr/>
        </p:nvCxnSpPr>
        <p:spPr>
          <a:xfrm>
            <a:off x="3563888" y="5544616"/>
            <a:ext cx="25922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flipV="1">
            <a:off x="3563888" y="5184576"/>
            <a:ext cx="0" cy="3600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flipV="1">
            <a:off x="6156176" y="5184576"/>
            <a:ext cx="0" cy="3600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64 Rectángulo"/>
          <p:cNvSpPr/>
          <p:nvPr/>
        </p:nvSpPr>
        <p:spPr>
          <a:xfrm>
            <a:off x="2292127" y="2304256"/>
            <a:ext cx="5328592" cy="4005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7" name="66 Rectángulo"/>
          <p:cNvSpPr/>
          <p:nvPr/>
        </p:nvSpPr>
        <p:spPr>
          <a:xfrm>
            <a:off x="2292127" y="2592288"/>
            <a:ext cx="5328592"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Selection Structure</a:t>
            </a:r>
          </a:p>
          <a:p>
            <a:pPr algn="ctr"/>
            <a:r>
              <a:rPr lang="en-US" dirty="0"/>
              <a:t>(Lesson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08175" y="2339975"/>
            <a:ext cx="6773863" cy="2241550"/>
            <a:chOff x="-3" y="-3"/>
            <a:chExt cx="4021" cy="2236"/>
          </a:xfrm>
        </p:grpSpPr>
        <p:grpSp>
          <p:nvGrpSpPr>
            <p:cNvPr id="19462" name="Group 5"/>
            <p:cNvGrpSpPr>
              <a:grpSpLocks/>
            </p:cNvGrpSpPr>
            <p:nvPr/>
          </p:nvGrpSpPr>
          <p:grpSpPr bwMode="auto">
            <a:xfrm>
              <a:off x="0" y="0"/>
              <a:ext cx="4015" cy="2230"/>
              <a:chOff x="0" y="0"/>
              <a:chExt cx="4015" cy="2230"/>
            </a:xfrm>
          </p:grpSpPr>
          <p:grpSp>
            <p:nvGrpSpPr>
              <p:cNvPr id="19464" name="Group 6"/>
              <p:cNvGrpSpPr>
                <a:grpSpLocks/>
              </p:cNvGrpSpPr>
              <p:nvPr/>
            </p:nvGrpSpPr>
            <p:grpSpPr bwMode="auto">
              <a:xfrm>
                <a:off x="0" y="0"/>
                <a:ext cx="704" cy="442"/>
                <a:chOff x="0" y="0"/>
                <a:chExt cx="704" cy="442"/>
              </a:xfrm>
            </p:grpSpPr>
            <p:sp>
              <p:nvSpPr>
                <p:cNvPr id="19502" name="Rectangle 7"/>
                <p:cNvSpPr>
                  <a:spLocks noChangeArrowheads="1"/>
                </p:cNvSpPr>
                <p:nvPr/>
              </p:nvSpPr>
              <p:spPr bwMode="auto">
                <a:xfrm>
                  <a:off x="0" y="0"/>
                  <a:ext cx="704" cy="442"/>
                </a:xfrm>
                <a:prstGeom prst="rect">
                  <a:avLst/>
                </a:prstGeom>
                <a:solidFill>
                  <a:srgbClr val="F2F2F2"/>
                </a:solidFill>
                <a:ln w="9525">
                  <a:noFill/>
                  <a:miter lim="800000"/>
                  <a:headEnd/>
                  <a:tailEnd/>
                </a:ln>
              </p:spPr>
              <p:txBody>
                <a:bodyPr wrap="none" anchor="ctr"/>
                <a:lstStyle/>
                <a:p>
                  <a:endParaRPr lang="es-ES" sz="1400"/>
                </a:p>
              </p:txBody>
            </p:sp>
            <p:grpSp>
              <p:nvGrpSpPr>
                <p:cNvPr id="19503" name="Group 8"/>
                <p:cNvGrpSpPr>
                  <a:grpSpLocks/>
                </p:cNvGrpSpPr>
                <p:nvPr/>
              </p:nvGrpSpPr>
              <p:grpSpPr bwMode="auto">
                <a:xfrm>
                  <a:off x="0" y="0"/>
                  <a:ext cx="704" cy="442"/>
                  <a:chOff x="0" y="0"/>
                  <a:chExt cx="704" cy="442"/>
                </a:xfrm>
              </p:grpSpPr>
              <p:sp>
                <p:nvSpPr>
                  <p:cNvPr id="19504" name="Rectangle 9"/>
                  <p:cNvSpPr>
                    <a:spLocks noChangeArrowheads="1"/>
                  </p:cNvSpPr>
                  <p:nvPr/>
                </p:nvSpPr>
                <p:spPr bwMode="auto">
                  <a:xfrm>
                    <a:off x="28" y="0"/>
                    <a:ext cx="648" cy="442"/>
                  </a:xfrm>
                  <a:prstGeom prst="rect">
                    <a:avLst/>
                  </a:prstGeom>
                  <a:solidFill>
                    <a:srgbClr val="F2F2F2"/>
                  </a:solidFill>
                  <a:ln w="9525">
                    <a:noFill/>
                    <a:miter lim="800000"/>
                    <a:headEnd/>
                    <a:tailEnd/>
                  </a:ln>
                </p:spPr>
                <p:txBody>
                  <a:bodyPr bIns="0"/>
                  <a:lstStyle/>
                  <a:p>
                    <a:pPr algn="ctr" eaLnBrk="0" hangingPunct="0"/>
                    <a:r>
                      <a:rPr lang="en-US" sz="1400" b="1" dirty="0">
                        <a:latin typeface="Arial" charset="0"/>
                        <a:cs typeface="Times New Roman" pitchFamily="18" charset="0"/>
                      </a:rPr>
                      <a:t>Operator</a:t>
                    </a:r>
                  </a:p>
                  <a:p>
                    <a:pPr algn="ctr" eaLnBrk="0" hangingPunct="0"/>
                    <a:endParaRPr lang="es-ES_tradnl" sz="1400" dirty="0"/>
                  </a:p>
                </p:txBody>
              </p:sp>
              <p:sp>
                <p:nvSpPr>
                  <p:cNvPr id="19505" name="Rectangle 10"/>
                  <p:cNvSpPr>
                    <a:spLocks noChangeArrowheads="1"/>
                  </p:cNvSpPr>
                  <p:nvPr/>
                </p:nvSpPr>
                <p:spPr bwMode="auto">
                  <a:xfrm>
                    <a:off x="0" y="0"/>
                    <a:ext cx="704" cy="442"/>
                  </a:xfrm>
                  <a:prstGeom prst="rect">
                    <a:avLst/>
                  </a:prstGeom>
                  <a:noFill/>
                  <a:ln w="7">
                    <a:solidFill>
                      <a:srgbClr val="A0A0A0"/>
                    </a:solidFill>
                    <a:miter lim="800000"/>
                    <a:headEnd/>
                    <a:tailEnd/>
                  </a:ln>
                </p:spPr>
                <p:txBody>
                  <a:bodyPr wrap="none" anchor="ctr"/>
                  <a:lstStyle/>
                  <a:p>
                    <a:endParaRPr lang="es-ES" sz="1400"/>
                  </a:p>
                </p:txBody>
              </p:sp>
            </p:grpSp>
          </p:grpSp>
          <p:grpSp>
            <p:nvGrpSpPr>
              <p:cNvPr id="19465" name="Group 11"/>
              <p:cNvGrpSpPr>
                <a:grpSpLocks/>
              </p:cNvGrpSpPr>
              <p:nvPr/>
            </p:nvGrpSpPr>
            <p:grpSpPr bwMode="auto">
              <a:xfrm>
                <a:off x="704" y="0"/>
                <a:ext cx="769" cy="442"/>
                <a:chOff x="704" y="0"/>
                <a:chExt cx="769" cy="442"/>
              </a:xfrm>
            </p:grpSpPr>
            <p:sp>
              <p:nvSpPr>
                <p:cNvPr id="19498" name="Rectangle 12"/>
                <p:cNvSpPr>
                  <a:spLocks noChangeArrowheads="1"/>
                </p:cNvSpPr>
                <p:nvPr/>
              </p:nvSpPr>
              <p:spPr bwMode="auto">
                <a:xfrm>
                  <a:off x="704" y="0"/>
                  <a:ext cx="769" cy="442"/>
                </a:xfrm>
                <a:prstGeom prst="rect">
                  <a:avLst/>
                </a:prstGeom>
                <a:solidFill>
                  <a:srgbClr val="F2F2F2"/>
                </a:solidFill>
                <a:ln w="9525">
                  <a:noFill/>
                  <a:miter lim="800000"/>
                  <a:headEnd/>
                  <a:tailEnd/>
                </a:ln>
              </p:spPr>
              <p:txBody>
                <a:bodyPr wrap="none" anchor="ctr"/>
                <a:lstStyle/>
                <a:p>
                  <a:endParaRPr lang="es-ES" sz="1400"/>
                </a:p>
              </p:txBody>
            </p:sp>
            <p:grpSp>
              <p:nvGrpSpPr>
                <p:cNvPr id="19499" name="Group 13"/>
                <p:cNvGrpSpPr>
                  <a:grpSpLocks/>
                </p:cNvGrpSpPr>
                <p:nvPr/>
              </p:nvGrpSpPr>
              <p:grpSpPr bwMode="auto">
                <a:xfrm>
                  <a:off x="704" y="0"/>
                  <a:ext cx="769" cy="442"/>
                  <a:chOff x="704" y="0"/>
                  <a:chExt cx="769" cy="442"/>
                </a:xfrm>
              </p:grpSpPr>
              <p:sp>
                <p:nvSpPr>
                  <p:cNvPr id="19500" name="Rectangle 14"/>
                  <p:cNvSpPr>
                    <a:spLocks noChangeArrowheads="1"/>
                  </p:cNvSpPr>
                  <p:nvPr/>
                </p:nvSpPr>
                <p:spPr bwMode="auto">
                  <a:xfrm>
                    <a:off x="732" y="0"/>
                    <a:ext cx="713" cy="442"/>
                  </a:xfrm>
                  <a:prstGeom prst="rect">
                    <a:avLst/>
                  </a:prstGeom>
                  <a:solidFill>
                    <a:srgbClr val="F2F2F2"/>
                  </a:solidFill>
                  <a:ln w="9525">
                    <a:noFill/>
                    <a:miter lim="800000"/>
                    <a:headEnd/>
                    <a:tailEnd/>
                  </a:ln>
                </p:spPr>
                <p:txBody>
                  <a:bodyPr/>
                  <a:lstStyle/>
                  <a:p>
                    <a:pPr algn="ctr" eaLnBrk="0" hangingPunct="0"/>
                    <a:r>
                      <a:rPr lang="en-US" sz="1400" b="1" dirty="0">
                        <a:latin typeface="Arial" charset="0"/>
                        <a:cs typeface="Times New Roman" pitchFamily="18" charset="0"/>
                      </a:rPr>
                      <a:t>Action</a:t>
                    </a:r>
                  </a:p>
                  <a:p>
                    <a:pPr algn="ctr" eaLnBrk="0" hangingPunct="0"/>
                    <a:endParaRPr lang="es-ES_tradnl" sz="1400" dirty="0">
                      <a:latin typeface="Arial" charset="0"/>
                      <a:cs typeface="Times New Roman" pitchFamily="18" charset="0"/>
                    </a:endParaRPr>
                  </a:p>
                </p:txBody>
              </p:sp>
              <p:sp>
                <p:nvSpPr>
                  <p:cNvPr id="19501" name="Rectangle 15"/>
                  <p:cNvSpPr>
                    <a:spLocks noChangeArrowheads="1"/>
                  </p:cNvSpPr>
                  <p:nvPr/>
                </p:nvSpPr>
                <p:spPr bwMode="auto">
                  <a:xfrm>
                    <a:off x="704" y="0"/>
                    <a:ext cx="769" cy="442"/>
                  </a:xfrm>
                  <a:prstGeom prst="rect">
                    <a:avLst/>
                  </a:prstGeom>
                  <a:noFill/>
                  <a:ln w="7">
                    <a:solidFill>
                      <a:srgbClr val="A0A0A0"/>
                    </a:solidFill>
                    <a:miter lim="800000"/>
                    <a:headEnd/>
                    <a:tailEnd/>
                  </a:ln>
                </p:spPr>
                <p:txBody>
                  <a:bodyPr wrap="none" anchor="ctr"/>
                  <a:lstStyle/>
                  <a:p>
                    <a:endParaRPr lang="es-ES" sz="1400"/>
                  </a:p>
                </p:txBody>
              </p:sp>
            </p:grpSp>
          </p:grpSp>
          <p:grpSp>
            <p:nvGrpSpPr>
              <p:cNvPr id="19466" name="Group 16"/>
              <p:cNvGrpSpPr>
                <a:grpSpLocks/>
              </p:cNvGrpSpPr>
              <p:nvPr/>
            </p:nvGrpSpPr>
            <p:grpSpPr bwMode="auto">
              <a:xfrm>
                <a:off x="1473" y="0"/>
                <a:ext cx="2542" cy="442"/>
                <a:chOff x="1473" y="0"/>
                <a:chExt cx="2542" cy="442"/>
              </a:xfrm>
            </p:grpSpPr>
            <p:sp>
              <p:nvSpPr>
                <p:cNvPr id="19494" name="Rectangle 17"/>
                <p:cNvSpPr>
                  <a:spLocks noChangeArrowheads="1"/>
                </p:cNvSpPr>
                <p:nvPr/>
              </p:nvSpPr>
              <p:spPr bwMode="auto">
                <a:xfrm>
                  <a:off x="1473" y="0"/>
                  <a:ext cx="2542" cy="442"/>
                </a:xfrm>
                <a:prstGeom prst="rect">
                  <a:avLst/>
                </a:prstGeom>
                <a:solidFill>
                  <a:srgbClr val="F2F2F2"/>
                </a:solidFill>
                <a:ln w="9525">
                  <a:noFill/>
                  <a:miter lim="800000"/>
                  <a:headEnd/>
                  <a:tailEnd/>
                </a:ln>
              </p:spPr>
              <p:txBody>
                <a:bodyPr wrap="none" anchor="ctr"/>
                <a:lstStyle/>
                <a:p>
                  <a:endParaRPr lang="es-ES" sz="1400"/>
                </a:p>
              </p:txBody>
            </p:sp>
            <p:grpSp>
              <p:nvGrpSpPr>
                <p:cNvPr id="19495" name="Group 18"/>
                <p:cNvGrpSpPr>
                  <a:grpSpLocks/>
                </p:cNvGrpSpPr>
                <p:nvPr/>
              </p:nvGrpSpPr>
              <p:grpSpPr bwMode="auto">
                <a:xfrm>
                  <a:off x="1473" y="0"/>
                  <a:ext cx="2542" cy="442"/>
                  <a:chOff x="1473" y="0"/>
                  <a:chExt cx="2542" cy="442"/>
                </a:xfrm>
              </p:grpSpPr>
              <p:sp>
                <p:nvSpPr>
                  <p:cNvPr id="19496" name="Rectangle 19"/>
                  <p:cNvSpPr>
                    <a:spLocks noChangeArrowheads="1"/>
                  </p:cNvSpPr>
                  <p:nvPr/>
                </p:nvSpPr>
                <p:spPr bwMode="auto">
                  <a:xfrm>
                    <a:off x="1501" y="0"/>
                    <a:ext cx="2486" cy="442"/>
                  </a:xfrm>
                  <a:prstGeom prst="rect">
                    <a:avLst/>
                  </a:prstGeom>
                  <a:solidFill>
                    <a:srgbClr val="F2F2F2"/>
                  </a:solidFill>
                  <a:ln w="9525">
                    <a:noFill/>
                    <a:miter lim="800000"/>
                    <a:headEnd/>
                    <a:tailEnd/>
                  </a:ln>
                </p:spPr>
                <p:txBody>
                  <a:bodyPr/>
                  <a:lstStyle/>
                  <a:p>
                    <a:pPr algn="ctr" eaLnBrk="0" hangingPunct="0"/>
                    <a:r>
                      <a:rPr lang="es-ES_tradnl" sz="1400" b="1">
                        <a:cs typeface="Times New Roman" pitchFamily="18" charset="0"/>
                      </a:rPr>
                      <a:t> </a:t>
                    </a:r>
                  </a:p>
                  <a:p>
                    <a:pPr algn="ctr" eaLnBrk="0" hangingPunct="0"/>
                    <a:endParaRPr lang="es-ES_tradnl" sz="1400" b="1">
                      <a:cs typeface="Times New Roman" pitchFamily="18" charset="0"/>
                    </a:endParaRPr>
                  </a:p>
                </p:txBody>
              </p:sp>
              <p:sp>
                <p:nvSpPr>
                  <p:cNvPr id="19497" name="Rectangle 20"/>
                  <p:cNvSpPr>
                    <a:spLocks noChangeArrowheads="1"/>
                  </p:cNvSpPr>
                  <p:nvPr/>
                </p:nvSpPr>
                <p:spPr bwMode="auto">
                  <a:xfrm>
                    <a:off x="1473" y="0"/>
                    <a:ext cx="2542" cy="442"/>
                  </a:xfrm>
                  <a:prstGeom prst="rect">
                    <a:avLst/>
                  </a:prstGeom>
                  <a:noFill/>
                  <a:ln w="7">
                    <a:solidFill>
                      <a:srgbClr val="A0A0A0"/>
                    </a:solidFill>
                    <a:miter lim="800000"/>
                    <a:headEnd/>
                    <a:tailEnd/>
                  </a:ln>
                </p:spPr>
                <p:txBody>
                  <a:bodyPr wrap="none" anchor="ctr"/>
                  <a:lstStyle/>
                  <a:p>
                    <a:endParaRPr lang="es-ES" sz="1400"/>
                  </a:p>
                </p:txBody>
              </p:sp>
            </p:grpSp>
          </p:grpSp>
          <p:grpSp>
            <p:nvGrpSpPr>
              <p:cNvPr id="19467" name="Group 21"/>
              <p:cNvGrpSpPr>
                <a:grpSpLocks/>
              </p:cNvGrpSpPr>
              <p:nvPr/>
            </p:nvGrpSpPr>
            <p:grpSpPr bwMode="auto">
              <a:xfrm>
                <a:off x="0" y="442"/>
                <a:ext cx="704" cy="596"/>
                <a:chOff x="0" y="442"/>
                <a:chExt cx="704" cy="596"/>
              </a:xfrm>
            </p:grpSpPr>
            <p:sp>
              <p:nvSpPr>
                <p:cNvPr id="19492" name="Rectangle 22"/>
                <p:cNvSpPr>
                  <a:spLocks noChangeArrowheads="1"/>
                </p:cNvSpPr>
                <p:nvPr/>
              </p:nvSpPr>
              <p:spPr bwMode="auto">
                <a:xfrm>
                  <a:off x="28" y="442"/>
                  <a:ext cx="648" cy="596"/>
                </a:xfrm>
                <a:prstGeom prst="rect">
                  <a:avLst/>
                </a:prstGeom>
                <a:noFill/>
                <a:ln w="9525">
                  <a:noFill/>
                  <a:miter lim="800000"/>
                  <a:headEnd/>
                  <a:tailEnd/>
                </a:ln>
              </p:spPr>
              <p:txBody>
                <a:bodyPr/>
                <a:lstStyle/>
                <a:p>
                  <a:pPr algn="ctr" eaLnBrk="0" hangingPunct="0"/>
                  <a:r>
                    <a:rPr lang="es-ES_tradnl" sz="1400">
                      <a:latin typeface="Arial" charset="0"/>
                      <a:cs typeface="Times New Roman" pitchFamily="18" charset="0"/>
                    </a:rPr>
                    <a:t>&amp;&amp;</a:t>
                  </a:r>
                </a:p>
                <a:p>
                  <a:pPr algn="ctr" eaLnBrk="0" hangingPunct="0"/>
                  <a:endParaRPr lang="es-ES_tradnl" sz="1400"/>
                </a:p>
              </p:txBody>
            </p:sp>
            <p:sp>
              <p:nvSpPr>
                <p:cNvPr id="19493" name="Rectangle 23"/>
                <p:cNvSpPr>
                  <a:spLocks noChangeArrowheads="1"/>
                </p:cNvSpPr>
                <p:nvPr/>
              </p:nvSpPr>
              <p:spPr bwMode="auto">
                <a:xfrm>
                  <a:off x="0" y="442"/>
                  <a:ext cx="704" cy="596"/>
                </a:xfrm>
                <a:prstGeom prst="rect">
                  <a:avLst/>
                </a:prstGeom>
                <a:noFill/>
                <a:ln w="7">
                  <a:solidFill>
                    <a:srgbClr val="A0A0A0"/>
                  </a:solidFill>
                  <a:miter lim="800000"/>
                  <a:headEnd/>
                  <a:tailEnd/>
                </a:ln>
              </p:spPr>
              <p:txBody>
                <a:bodyPr wrap="none" anchor="ctr"/>
                <a:lstStyle/>
                <a:p>
                  <a:endParaRPr lang="es-ES" sz="1400"/>
                </a:p>
              </p:txBody>
            </p:sp>
          </p:grpSp>
          <p:grpSp>
            <p:nvGrpSpPr>
              <p:cNvPr id="19468" name="Group 24"/>
              <p:cNvGrpSpPr>
                <a:grpSpLocks/>
              </p:cNvGrpSpPr>
              <p:nvPr/>
            </p:nvGrpSpPr>
            <p:grpSpPr bwMode="auto">
              <a:xfrm>
                <a:off x="704" y="442"/>
                <a:ext cx="769" cy="596"/>
                <a:chOff x="704" y="442"/>
                <a:chExt cx="769" cy="596"/>
              </a:xfrm>
            </p:grpSpPr>
            <p:sp>
              <p:nvSpPr>
                <p:cNvPr id="19490" name="Rectangle 25"/>
                <p:cNvSpPr>
                  <a:spLocks noChangeArrowheads="1"/>
                </p:cNvSpPr>
                <p:nvPr/>
              </p:nvSpPr>
              <p:spPr bwMode="auto">
                <a:xfrm>
                  <a:off x="732" y="442"/>
                  <a:ext cx="713" cy="596"/>
                </a:xfrm>
                <a:prstGeom prst="rect">
                  <a:avLst/>
                </a:prstGeom>
                <a:noFill/>
                <a:ln w="9525">
                  <a:noFill/>
                  <a:miter lim="800000"/>
                  <a:headEnd/>
                  <a:tailEnd/>
                </a:ln>
              </p:spPr>
              <p:txBody>
                <a:bodyPr/>
                <a:lstStyle/>
                <a:p>
                  <a:pPr algn="ctr" eaLnBrk="0" hangingPunct="0"/>
                  <a:r>
                    <a:rPr lang="en-US" sz="1400" dirty="0">
                      <a:latin typeface="Arial" charset="0"/>
                      <a:cs typeface="Times New Roman" pitchFamily="18" charset="0"/>
                    </a:rPr>
                    <a:t>Logical</a:t>
                  </a:r>
                </a:p>
                <a:p>
                  <a:pPr algn="ctr" eaLnBrk="0" hangingPunct="0"/>
                  <a:r>
                    <a:rPr lang="es-ES_tradnl" sz="1400" dirty="0">
                      <a:latin typeface="Arial" charset="0"/>
                      <a:cs typeface="Times New Roman" pitchFamily="18" charset="0"/>
                    </a:rPr>
                    <a:t>And</a:t>
                  </a:r>
                </a:p>
                <a:p>
                  <a:pPr algn="ctr" eaLnBrk="0" hangingPunct="0"/>
                  <a:endParaRPr lang="es-ES_tradnl" sz="1400" dirty="0"/>
                </a:p>
              </p:txBody>
            </p:sp>
            <p:sp>
              <p:nvSpPr>
                <p:cNvPr id="19491" name="Rectangle 26"/>
                <p:cNvSpPr>
                  <a:spLocks noChangeArrowheads="1"/>
                </p:cNvSpPr>
                <p:nvPr/>
              </p:nvSpPr>
              <p:spPr bwMode="auto">
                <a:xfrm>
                  <a:off x="704" y="442"/>
                  <a:ext cx="769" cy="596"/>
                </a:xfrm>
                <a:prstGeom prst="rect">
                  <a:avLst/>
                </a:prstGeom>
                <a:noFill/>
                <a:ln w="7">
                  <a:solidFill>
                    <a:srgbClr val="A0A0A0"/>
                  </a:solidFill>
                  <a:miter lim="800000"/>
                  <a:headEnd/>
                  <a:tailEnd/>
                </a:ln>
              </p:spPr>
              <p:txBody>
                <a:bodyPr wrap="none" anchor="ctr"/>
                <a:lstStyle/>
                <a:p>
                  <a:endParaRPr lang="es-ES" sz="1400"/>
                </a:p>
              </p:txBody>
            </p:sp>
          </p:grpSp>
          <p:grpSp>
            <p:nvGrpSpPr>
              <p:cNvPr id="19469" name="Group 27"/>
              <p:cNvGrpSpPr>
                <a:grpSpLocks/>
              </p:cNvGrpSpPr>
              <p:nvPr/>
            </p:nvGrpSpPr>
            <p:grpSpPr bwMode="auto">
              <a:xfrm>
                <a:off x="1473" y="442"/>
                <a:ext cx="2542" cy="596"/>
                <a:chOff x="1473" y="442"/>
                <a:chExt cx="2542" cy="596"/>
              </a:xfrm>
            </p:grpSpPr>
            <p:sp>
              <p:nvSpPr>
                <p:cNvPr id="19488" name="Rectangle 28"/>
                <p:cNvSpPr>
                  <a:spLocks noChangeArrowheads="1"/>
                </p:cNvSpPr>
                <p:nvPr/>
              </p:nvSpPr>
              <p:spPr bwMode="auto">
                <a:xfrm>
                  <a:off x="1501" y="442"/>
                  <a:ext cx="2486" cy="596"/>
                </a:xfrm>
                <a:prstGeom prst="rect">
                  <a:avLst/>
                </a:prstGeom>
                <a:noFill/>
                <a:ln w="9525">
                  <a:noFill/>
                  <a:miter lim="800000"/>
                  <a:headEnd/>
                  <a:tailEnd/>
                </a:ln>
              </p:spPr>
              <p:txBody>
                <a:bodyPr/>
                <a:lstStyle/>
                <a:p>
                  <a:pPr algn="just" eaLnBrk="0" hangingPunct="0"/>
                  <a:r>
                    <a:rPr lang="en-US" sz="1400" dirty="0">
                      <a:latin typeface="Arial" charset="0"/>
                      <a:cs typeface="Times New Roman" pitchFamily="18" charset="0"/>
                    </a:rPr>
                    <a:t>If one of the operands is false, then the expression is false.</a:t>
                  </a:r>
                </a:p>
              </p:txBody>
            </p:sp>
            <p:sp>
              <p:nvSpPr>
                <p:cNvPr id="19489" name="Rectangle 29"/>
                <p:cNvSpPr>
                  <a:spLocks noChangeArrowheads="1"/>
                </p:cNvSpPr>
                <p:nvPr/>
              </p:nvSpPr>
              <p:spPr bwMode="auto">
                <a:xfrm>
                  <a:off x="1473" y="442"/>
                  <a:ext cx="2542" cy="596"/>
                </a:xfrm>
                <a:prstGeom prst="rect">
                  <a:avLst/>
                </a:prstGeom>
                <a:noFill/>
                <a:ln w="7">
                  <a:solidFill>
                    <a:srgbClr val="A0A0A0"/>
                  </a:solidFill>
                  <a:miter lim="800000"/>
                  <a:headEnd/>
                  <a:tailEnd/>
                </a:ln>
              </p:spPr>
              <p:txBody>
                <a:bodyPr wrap="none" anchor="ctr"/>
                <a:lstStyle/>
                <a:p>
                  <a:endParaRPr lang="es-ES" sz="1400"/>
                </a:p>
              </p:txBody>
            </p:sp>
          </p:grpSp>
          <p:grpSp>
            <p:nvGrpSpPr>
              <p:cNvPr id="19470" name="Group 30"/>
              <p:cNvGrpSpPr>
                <a:grpSpLocks/>
              </p:cNvGrpSpPr>
              <p:nvPr/>
            </p:nvGrpSpPr>
            <p:grpSpPr bwMode="auto">
              <a:xfrm>
                <a:off x="0" y="1038"/>
                <a:ext cx="704" cy="596"/>
                <a:chOff x="0" y="1038"/>
                <a:chExt cx="704" cy="596"/>
              </a:xfrm>
            </p:grpSpPr>
            <p:sp>
              <p:nvSpPr>
                <p:cNvPr id="19486" name="Rectangle 31"/>
                <p:cNvSpPr>
                  <a:spLocks noChangeArrowheads="1"/>
                </p:cNvSpPr>
                <p:nvPr/>
              </p:nvSpPr>
              <p:spPr bwMode="auto">
                <a:xfrm>
                  <a:off x="28" y="1038"/>
                  <a:ext cx="648" cy="596"/>
                </a:xfrm>
                <a:prstGeom prst="rect">
                  <a:avLst/>
                </a:prstGeom>
                <a:noFill/>
                <a:ln w="9525">
                  <a:noFill/>
                  <a:miter lim="800000"/>
                  <a:headEnd/>
                  <a:tailEnd/>
                </a:ln>
              </p:spPr>
              <p:txBody>
                <a:bodyPr/>
                <a:lstStyle/>
                <a:p>
                  <a:pPr algn="ctr" eaLnBrk="0" hangingPunct="0"/>
                  <a:r>
                    <a:rPr lang="es-ES_tradnl" sz="1400">
                      <a:latin typeface="Arial" charset="0"/>
                      <a:cs typeface="Times New Roman" pitchFamily="18" charset="0"/>
                    </a:rPr>
                    <a:t>||</a:t>
                  </a:r>
                </a:p>
                <a:p>
                  <a:pPr algn="ctr" eaLnBrk="0" hangingPunct="0"/>
                  <a:endParaRPr lang="es-ES_tradnl" sz="1400"/>
                </a:p>
              </p:txBody>
            </p:sp>
            <p:sp>
              <p:nvSpPr>
                <p:cNvPr id="19487" name="Rectangle 32"/>
                <p:cNvSpPr>
                  <a:spLocks noChangeArrowheads="1"/>
                </p:cNvSpPr>
                <p:nvPr/>
              </p:nvSpPr>
              <p:spPr bwMode="auto">
                <a:xfrm>
                  <a:off x="0" y="1038"/>
                  <a:ext cx="704" cy="596"/>
                </a:xfrm>
                <a:prstGeom prst="rect">
                  <a:avLst/>
                </a:prstGeom>
                <a:noFill/>
                <a:ln w="7">
                  <a:solidFill>
                    <a:srgbClr val="A0A0A0"/>
                  </a:solidFill>
                  <a:miter lim="800000"/>
                  <a:headEnd/>
                  <a:tailEnd/>
                </a:ln>
              </p:spPr>
              <p:txBody>
                <a:bodyPr wrap="none" anchor="ctr"/>
                <a:lstStyle/>
                <a:p>
                  <a:endParaRPr lang="es-ES" sz="1400"/>
                </a:p>
              </p:txBody>
            </p:sp>
          </p:grpSp>
          <p:grpSp>
            <p:nvGrpSpPr>
              <p:cNvPr id="19471" name="Group 33"/>
              <p:cNvGrpSpPr>
                <a:grpSpLocks/>
              </p:cNvGrpSpPr>
              <p:nvPr/>
            </p:nvGrpSpPr>
            <p:grpSpPr bwMode="auto">
              <a:xfrm>
                <a:off x="704" y="1038"/>
                <a:ext cx="769" cy="596"/>
                <a:chOff x="704" y="1038"/>
                <a:chExt cx="769" cy="596"/>
              </a:xfrm>
            </p:grpSpPr>
            <p:sp>
              <p:nvSpPr>
                <p:cNvPr id="19484" name="Rectangle 34"/>
                <p:cNvSpPr>
                  <a:spLocks noChangeArrowheads="1"/>
                </p:cNvSpPr>
                <p:nvPr/>
              </p:nvSpPr>
              <p:spPr bwMode="auto">
                <a:xfrm>
                  <a:off x="732" y="1038"/>
                  <a:ext cx="713" cy="596"/>
                </a:xfrm>
                <a:prstGeom prst="rect">
                  <a:avLst/>
                </a:prstGeom>
                <a:noFill/>
                <a:ln w="9525">
                  <a:noFill/>
                  <a:miter lim="800000"/>
                  <a:headEnd/>
                  <a:tailEnd/>
                </a:ln>
              </p:spPr>
              <p:txBody>
                <a:bodyPr/>
                <a:lstStyle/>
                <a:p>
                  <a:pPr algn="ctr" eaLnBrk="0" hangingPunct="0"/>
                  <a:r>
                    <a:rPr lang="en-US" sz="1400" dirty="0">
                      <a:latin typeface="Arial" charset="0"/>
                      <a:cs typeface="Times New Roman" pitchFamily="18" charset="0"/>
                    </a:rPr>
                    <a:t>Logical</a:t>
                  </a:r>
                </a:p>
                <a:p>
                  <a:pPr algn="ctr" eaLnBrk="0" hangingPunct="0"/>
                  <a:r>
                    <a:rPr lang="en-US" sz="1400" dirty="0">
                      <a:latin typeface="Arial" charset="0"/>
                      <a:cs typeface="Times New Roman" pitchFamily="18" charset="0"/>
                    </a:rPr>
                    <a:t>Or</a:t>
                  </a:r>
                </a:p>
                <a:p>
                  <a:pPr algn="ctr" eaLnBrk="0" hangingPunct="0"/>
                  <a:endParaRPr lang="es-ES_tradnl" sz="1400" dirty="0"/>
                </a:p>
              </p:txBody>
            </p:sp>
            <p:sp>
              <p:nvSpPr>
                <p:cNvPr id="19485" name="Rectangle 35"/>
                <p:cNvSpPr>
                  <a:spLocks noChangeArrowheads="1"/>
                </p:cNvSpPr>
                <p:nvPr/>
              </p:nvSpPr>
              <p:spPr bwMode="auto">
                <a:xfrm>
                  <a:off x="704" y="1038"/>
                  <a:ext cx="769" cy="596"/>
                </a:xfrm>
                <a:prstGeom prst="rect">
                  <a:avLst/>
                </a:prstGeom>
                <a:noFill/>
                <a:ln w="7">
                  <a:solidFill>
                    <a:srgbClr val="A0A0A0"/>
                  </a:solidFill>
                  <a:miter lim="800000"/>
                  <a:headEnd/>
                  <a:tailEnd/>
                </a:ln>
              </p:spPr>
              <p:txBody>
                <a:bodyPr wrap="none" anchor="ctr"/>
                <a:lstStyle/>
                <a:p>
                  <a:endParaRPr lang="es-ES" sz="1400"/>
                </a:p>
              </p:txBody>
            </p:sp>
          </p:grpSp>
          <p:grpSp>
            <p:nvGrpSpPr>
              <p:cNvPr id="19472" name="Group 36"/>
              <p:cNvGrpSpPr>
                <a:grpSpLocks/>
              </p:cNvGrpSpPr>
              <p:nvPr/>
            </p:nvGrpSpPr>
            <p:grpSpPr bwMode="auto">
              <a:xfrm>
                <a:off x="1473" y="1038"/>
                <a:ext cx="2542" cy="596"/>
                <a:chOff x="1473" y="1038"/>
                <a:chExt cx="2542" cy="596"/>
              </a:xfrm>
            </p:grpSpPr>
            <p:sp>
              <p:nvSpPr>
                <p:cNvPr id="19482" name="Rectangle 37"/>
                <p:cNvSpPr>
                  <a:spLocks noChangeArrowheads="1"/>
                </p:cNvSpPr>
                <p:nvPr/>
              </p:nvSpPr>
              <p:spPr bwMode="auto">
                <a:xfrm>
                  <a:off x="1501" y="1038"/>
                  <a:ext cx="2486" cy="596"/>
                </a:xfrm>
                <a:prstGeom prst="rect">
                  <a:avLst/>
                </a:prstGeom>
                <a:noFill/>
                <a:ln w="9525">
                  <a:noFill/>
                  <a:miter lim="800000"/>
                  <a:headEnd/>
                  <a:tailEnd/>
                </a:ln>
              </p:spPr>
              <p:txBody>
                <a:bodyPr/>
                <a:lstStyle/>
                <a:p>
                  <a:pPr algn="just" eaLnBrk="0" hangingPunct="0"/>
                  <a:r>
                    <a:rPr lang="en-US" sz="1400" dirty="0">
                      <a:latin typeface="Arial" charset="0"/>
                      <a:cs typeface="Times New Roman" pitchFamily="18" charset="0"/>
                    </a:rPr>
                    <a:t>If at least one operand is true, then the expression is true.</a:t>
                  </a:r>
                </a:p>
              </p:txBody>
            </p:sp>
            <p:sp>
              <p:nvSpPr>
                <p:cNvPr id="19483" name="Rectangle 38"/>
                <p:cNvSpPr>
                  <a:spLocks noChangeArrowheads="1"/>
                </p:cNvSpPr>
                <p:nvPr/>
              </p:nvSpPr>
              <p:spPr bwMode="auto">
                <a:xfrm>
                  <a:off x="1473" y="1038"/>
                  <a:ext cx="2542" cy="596"/>
                </a:xfrm>
                <a:prstGeom prst="rect">
                  <a:avLst/>
                </a:prstGeom>
                <a:noFill/>
                <a:ln w="7">
                  <a:solidFill>
                    <a:srgbClr val="A0A0A0"/>
                  </a:solidFill>
                  <a:miter lim="800000"/>
                  <a:headEnd/>
                  <a:tailEnd/>
                </a:ln>
              </p:spPr>
              <p:txBody>
                <a:bodyPr wrap="none" anchor="ctr"/>
                <a:lstStyle/>
                <a:p>
                  <a:endParaRPr lang="es-ES" sz="1400"/>
                </a:p>
              </p:txBody>
            </p:sp>
          </p:grpSp>
          <p:grpSp>
            <p:nvGrpSpPr>
              <p:cNvPr id="19473" name="Group 39"/>
              <p:cNvGrpSpPr>
                <a:grpSpLocks/>
              </p:cNvGrpSpPr>
              <p:nvPr/>
            </p:nvGrpSpPr>
            <p:grpSpPr bwMode="auto">
              <a:xfrm>
                <a:off x="0" y="1634"/>
                <a:ext cx="704" cy="596"/>
                <a:chOff x="0" y="1634"/>
                <a:chExt cx="704" cy="596"/>
              </a:xfrm>
            </p:grpSpPr>
            <p:sp>
              <p:nvSpPr>
                <p:cNvPr id="19480" name="Rectangle 40"/>
                <p:cNvSpPr>
                  <a:spLocks noChangeArrowheads="1"/>
                </p:cNvSpPr>
                <p:nvPr/>
              </p:nvSpPr>
              <p:spPr bwMode="auto">
                <a:xfrm>
                  <a:off x="28" y="1634"/>
                  <a:ext cx="648" cy="596"/>
                </a:xfrm>
                <a:prstGeom prst="rect">
                  <a:avLst/>
                </a:prstGeom>
                <a:noFill/>
                <a:ln w="9525">
                  <a:noFill/>
                  <a:miter lim="800000"/>
                  <a:headEnd/>
                  <a:tailEnd/>
                </a:ln>
              </p:spPr>
              <p:txBody>
                <a:bodyPr/>
                <a:lstStyle/>
                <a:p>
                  <a:pPr algn="ctr" eaLnBrk="0" hangingPunct="0"/>
                  <a:r>
                    <a:rPr lang="es-ES_tradnl" sz="1400">
                      <a:latin typeface="Arial" charset="0"/>
                      <a:cs typeface="Times New Roman" pitchFamily="18" charset="0"/>
                    </a:rPr>
                    <a:t>!</a:t>
                  </a:r>
                </a:p>
                <a:p>
                  <a:pPr algn="ctr" eaLnBrk="0" hangingPunct="0"/>
                  <a:endParaRPr lang="es-ES_tradnl" sz="1400"/>
                </a:p>
              </p:txBody>
            </p:sp>
            <p:sp>
              <p:nvSpPr>
                <p:cNvPr id="19481" name="Rectangle 41"/>
                <p:cNvSpPr>
                  <a:spLocks noChangeArrowheads="1"/>
                </p:cNvSpPr>
                <p:nvPr/>
              </p:nvSpPr>
              <p:spPr bwMode="auto">
                <a:xfrm>
                  <a:off x="0" y="1634"/>
                  <a:ext cx="704" cy="596"/>
                </a:xfrm>
                <a:prstGeom prst="rect">
                  <a:avLst/>
                </a:prstGeom>
                <a:noFill/>
                <a:ln w="7">
                  <a:solidFill>
                    <a:srgbClr val="A0A0A0"/>
                  </a:solidFill>
                  <a:miter lim="800000"/>
                  <a:headEnd/>
                  <a:tailEnd/>
                </a:ln>
              </p:spPr>
              <p:txBody>
                <a:bodyPr wrap="none" anchor="ctr"/>
                <a:lstStyle/>
                <a:p>
                  <a:endParaRPr lang="es-ES" sz="1400"/>
                </a:p>
              </p:txBody>
            </p:sp>
          </p:grpSp>
          <p:grpSp>
            <p:nvGrpSpPr>
              <p:cNvPr id="19474" name="Group 42"/>
              <p:cNvGrpSpPr>
                <a:grpSpLocks/>
              </p:cNvGrpSpPr>
              <p:nvPr/>
            </p:nvGrpSpPr>
            <p:grpSpPr bwMode="auto">
              <a:xfrm>
                <a:off x="704" y="1634"/>
                <a:ext cx="769" cy="596"/>
                <a:chOff x="704" y="1634"/>
                <a:chExt cx="769" cy="596"/>
              </a:xfrm>
            </p:grpSpPr>
            <p:sp>
              <p:nvSpPr>
                <p:cNvPr id="19478" name="Rectangle 43"/>
                <p:cNvSpPr>
                  <a:spLocks noChangeArrowheads="1"/>
                </p:cNvSpPr>
                <p:nvPr/>
              </p:nvSpPr>
              <p:spPr bwMode="auto">
                <a:xfrm>
                  <a:off x="732" y="1634"/>
                  <a:ext cx="713" cy="596"/>
                </a:xfrm>
                <a:prstGeom prst="rect">
                  <a:avLst/>
                </a:prstGeom>
                <a:noFill/>
                <a:ln w="9525">
                  <a:noFill/>
                  <a:miter lim="800000"/>
                  <a:headEnd/>
                  <a:tailEnd/>
                </a:ln>
              </p:spPr>
              <p:txBody>
                <a:bodyPr/>
                <a:lstStyle/>
                <a:p>
                  <a:pPr algn="ctr" eaLnBrk="0" hangingPunct="0"/>
                  <a:r>
                    <a:rPr lang="en-US" sz="1400" dirty="0">
                      <a:latin typeface="Arial" charset="0"/>
                      <a:cs typeface="Times New Roman" pitchFamily="18" charset="0"/>
                    </a:rPr>
                    <a:t>Logical</a:t>
                  </a:r>
                </a:p>
                <a:p>
                  <a:pPr algn="ctr" eaLnBrk="0" hangingPunct="0"/>
                  <a:r>
                    <a:rPr lang="en-US" sz="1400" dirty="0">
                      <a:latin typeface="Arial" charset="0"/>
                      <a:cs typeface="Times New Roman" pitchFamily="18" charset="0"/>
                    </a:rPr>
                    <a:t>No</a:t>
                  </a:r>
                  <a:r>
                    <a:rPr lang="es-ES_tradnl" sz="1400" dirty="0">
                      <a:latin typeface="Arial" charset="0"/>
                      <a:cs typeface="Times New Roman" pitchFamily="18" charset="0"/>
                    </a:rPr>
                    <a:t>t</a:t>
                  </a:r>
                </a:p>
                <a:p>
                  <a:pPr algn="ctr" eaLnBrk="0" hangingPunct="0"/>
                  <a:endParaRPr lang="es-ES_tradnl" sz="1400" dirty="0"/>
                </a:p>
              </p:txBody>
            </p:sp>
            <p:sp>
              <p:nvSpPr>
                <p:cNvPr id="19479" name="Rectangle 44"/>
                <p:cNvSpPr>
                  <a:spLocks noChangeArrowheads="1"/>
                </p:cNvSpPr>
                <p:nvPr/>
              </p:nvSpPr>
              <p:spPr bwMode="auto">
                <a:xfrm>
                  <a:off x="704" y="1634"/>
                  <a:ext cx="769" cy="596"/>
                </a:xfrm>
                <a:prstGeom prst="rect">
                  <a:avLst/>
                </a:prstGeom>
                <a:noFill/>
                <a:ln w="7">
                  <a:solidFill>
                    <a:srgbClr val="A0A0A0"/>
                  </a:solidFill>
                  <a:miter lim="800000"/>
                  <a:headEnd/>
                  <a:tailEnd/>
                </a:ln>
              </p:spPr>
              <p:txBody>
                <a:bodyPr wrap="none" anchor="ctr"/>
                <a:lstStyle/>
                <a:p>
                  <a:endParaRPr lang="es-ES" sz="1400"/>
                </a:p>
              </p:txBody>
            </p:sp>
          </p:grpSp>
          <p:grpSp>
            <p:nvGrpSpPr>
              <p:cNvPr id="19475" name="Group 45"/>
              <p:cNvGrpSpPr>
                <a:grpSpLocks/>
              </p:cNvGrpSpPr>
              <p:nvPr/>
            </p:nvGrpSpPr>
            <p:grpSpPr bwMode="auto">
              <a:xfrm>
                <a:off x="1473" y="1634"/>
                <a:ext cx="2542" cy="596"/>
                <a:chOff x="1473" y="1634"/>
                <a:chExt cx="2542" cy="596"/>
              </a:xfrm>
            </p:grpSpPr>
            <p:sp>
              <p:nvSpPr>
                <p:cNvPr id="19476" name="Rectangle 46"/>
                <p:cNvSpPr>
                  <a:spLocks noChangeArrowheads="1"/>
                </p:cNvSpPr>
                <p:nvPr/>
              </p:nvSpPr>
              <p:spPr bwMode="auto">
                <a:xfrm>
                  <a:off x="1501" y="1634"/>
                  <a:ext cx="2486" cy="596"/>
                </a:xfrm>
                <a:prstGeom prst="rect">
                  <a:avLst/>
                </a:prstGeom>
                <a:noFill/>
                <a:ln w="9525">
                  <a:noFill/>
                  <a:miter lim="800000"/>
                  <a:headEnd/>
                  <a:tailEnd/>
                </a:ln>
              </p:spPr>
              <p:txBody>
                <a:bodyPr/>
                <a:lstStyle/>
                <a:p>
                  <a:pPr algn="just" eaLnBrk="0" hangingPunct="0"/>
                  <a:r>
                    <a:rPr lang="en-US" sz="1400" dirty="0">
                      <a:latin typeface="Arial" charset="0"/>
                      <a:cs typeface="Times New Roman" pitchFamily="18" charset="0"/>
                    </a:rPr>
                    <a:t>Returns the opposite logical value. </a:t>
                  </a:r>
                  <a:endParaRPr lang="en-US" sz="1400" b="1" dirty="0">
                    <a:cs typeface="Times New Roman" pitchFamily="18" charset="0"/>
                  </a:endParaRPr>
                </a:p>
              </p:txBody>
            </p:sp>
            <p:sp>
              <p:nvSpPr>
                <p:cNvPr id="19477" name="Rectangle 47"/>
                <p:cNvSpPr>
                  <a:spLocks noChangeArrowheads="1"/>
                </p:cNvSpPr>
                <p:nvPr/>
              </p:nvSpPr>
              <p:spPr bwMode="auto">
                <a:xfrm>
                  <a:off x="1473" y="1634"/>
                  <a:ext cx="2542" cy="596"/>
                </a:xfrm>
                <a:prstGeom prst="rect">
                  <a:avLst/>
                </a:prstGeom>
                <a:noFill/>
                <a:ln w="7">
                  <a:solidFill>
                    <a:srgbClr val="A0A0A0"/>
                  </a:solidFill>
                  <a:miter lim="800000"/>
                  <a:headEnd/>
                  <a:tailEnd/>
                </a:ln>
              </p:spPr>
              <p:txBody>
                <a:bodyPr wrap="none" anchor="ctr"/>
                <a:lstStyle/>
                <a:p>
                  <a:endParaRPr lang="es-ES" sz="1400"/>
                </a:p>
              </p:txBody>
            </p:sp>
          </p:grpSp>
        </p:grpSp>
        <p:sp>
          <p:nvSpPr>
            <p:cNvPr id="19463" name="Rectangle 48"/>
            <p:cNvSpPr>
              <a:spLocks noChangeArrowheads="1"/>
            </p:cNvSpPr>
            <p:nvPr/>
          </p:nvSpPr>
          <p:spPr bwMode="auto">
            <a:xfrm>
              <a:off x="-3" y="-3"/>
              <a:ext cx="4021" cy="2236"/>
            </a:xfrm>
            <a:prstGeom prst="rect">
              <a:avLst/>
            </a:prstGeom>
            <a:noFill/>
            <a:ln w="9525">
              <a:solidFill>
                <a:srgbClr val="A0A0A0"/>
              </a:solidFill>
              <a:miter lim="800000"/>
              <a:headEnd/>
              <a:tailEnd/>
            </a:ln>
          </p:spPr>
          <p:txBody>
            <a:bodyPr wrap="none" anchor="ctr"/>
            <a:lstStyle/>
            <a:p>
              <a:endParaRPr lang="es-ES" sz="1400"/>
            </a:p>
          </p:txBody>
        </p:sp>
      </p:grpSp>
      <p:sp>
        <p:nvSpPr>
          <p:cNvPr id="112689" name="Rectangle 49"/>
          <p:cNvSpPr>
            <a:spLocks noChangeArrowheads="1"/>
          </p:cNvSpPr>
          <p:nvPr/>
        </p:nvSpPr>
        <p:spPr bwMode="auto">
          <a:xfrm>
            <a:off x="1042988" y="5013325"/>
            <a:ext cx="7850187" cy="1800225"/>
          </a:xfrm>
          <a:prstGeom prst="rect">
            <a:avLst/>
          </a:prstGeom>
          <a:noFill/>
          <a:ln w="9525">
            <a:noFill/>
            <a:miter lim="800000"/>
            <a:headEnd/>
            <a:tailEnd/>
          </a:ln>
        </p:spPr>
        <p:txBody>
          <a:bodyPr lIns="92075" tIns="46038" rIns="92075" bIns="46038"/>
          <a:lstStyle/>
          <a:p>
            <a:pPr marL="342900" indent="-342900">
              <a:lnSpc>
                <a:spcPct val="90000"/>
              </a:lnSpc>
              <a:spcBef>
                <a:spcPct val="20000"/>
              </a:spcBef>
              <a:buSzPct val="70000"/>
              <a:buFontTx/>
              <a:buBlip>
                <a:blip r:embed="rId2"/>
              </a:buBlip>
            </a:pPr>
            <a:r>
              <a:rPr lang="en-US" b="1" dirty="0">
                <a:solidFill>
                  <a:srgbClr val="582C00"/>
                </a:solidFill>
                <a:latin typeface="Arial Narrow" pitchFamily="34" charset="0"/>
              </a:rPr>
              <a:t>Precedence rules:</a:t>
            </a:r>
            <a:endParaRPr lang="en-US" sz="1600" b="1" dirty="0">
              <a:solidFill>
                <a:srgbClr val="582C00"/>
              </a:solidFill>
              <a:latin typeface="Arial Narrow" pitchFamily="34" charset="0"/>
            </a:endParaRPr>
          </a:p>
          <a:p>
            <a:pPr marL="742950" lvl="1" indent="-285750">
              <a:lnSpc>
                <a:spcPct val="95000"/>
              </a:lnSpc>
              <a:spcBef>
                <a:spcPct val="20000"/>
              </a:spcBef>
              <a:buSzPct val="70000"/>
              <a:buFontTx/>
              <a:buBlip>
                <a:blip r:embed="rId3"/>
              </a:buBlip>
            </a:pPr>
            <a:r>
              <a:rPr lang="en-US" sz="2000" b="1" dirty="0">
                <a:solidFill>
                  <a:srgbClr val="582C00"/>
                </a:solidFill>
                <a:latin typeface="Arial Narrow" pitchFamily="34" charset="0"/>
              </a:rPr>
              <a:t>First: !</a:t>
            </a:r>
          </a:p>
          <a:p>
            <a:pPr marL="742950" lvl="1" indent="-285750">
              <a:lnSpc>
                <a:spcPct val="95000"/>
              </a:lnSpc>
              <a:spcBef>
                <a:spcPct val="20000"/>
              </a:spcBef>
              <a:buSzPct val="70000"/>
              <a:buFontTx/>
              <a:buBlip>
                <a:blip r:embed="rId3"/>
              </a:buBlip>
            </a:pPr>
            <a:r>
              <a:rPr lang="en-US" sz="2000" b="1" dirty="0">
                <a:solidFill>
                  <a:srgbClr val="582C00"/>
                </a:solidFill>
                <a:latin typeface="Arial Narrow" pitchFamily="34" charset="0"/>
              </a:rPr>
              <a:t>Second: &amp;&amp;</a:t>
            </a:r>
          </a:p>
          <a:p>
            <a:pPr marL="742950" lvl="1" indent="-285750">
              <a:lnSpc>
                <a:spcPct val="95000"/>
              </a:lnSpc>
              <a:spcBef>
                <a:spcPct val="20000"/>
              </a:spcBef>
              <a:buSzPct val="70000"/>
              <a:buFontTx/>
              <a:buBlip>
                <a:blip r:embed="rId3"/>
              </a:buBlip>
            </a:pPr>
            <a:r>
              <a:rPr lang="en-US" sz="2000" b="1" dirty="0">
                <a:solidFill>
                  <a:srgbClr val="582C00"/>
                </a:solidFill>
                <a:latin typeface="Arial Narrow" pitchFamily="34" charset="0"/>
              </a:rPr>
              <a:t>Third: </a:t>
            </a:r>
            <a:r>
              <a:rPr lang="es-ES_tradnl" sz="2000" b="1" dirty="0">
                <a:solidFill>
                  <a:srgbClr val="582C00"/>
                </a:solidFill>
                <a:latin typeface="Arial Narrow" pitchFamily="34" charset="0"/>
              </a:rPr>
              <a:t>||</a:t>
            </a:r>
          </a:p>
        </p:txBody>
      </p:sp>
      <p:sp>
        <p:nvSpPr>
          <p:cNvPr id="50" name="49 Rectángulo"/>
          <p:cNvSpPr/>
          <p:nvPr/>
        </p:nvSpPr>
        <p:spPr>
          <a:xfrm>
            <a:off x="971550" y="971550"/>
            <a:ext cx="7632700" cy="757130"/>
          </a:xfrm>
          <a:prstGeom prst="rect">
            <a:avLst/>
          </a:prstGeom>
        </p:spPr>
        <p:txBody>
          <a:bodyPr>
            <a:spAutoFit/>
          </a:bodyPr>
          <a:lstStyle/>
          <a:p>
            <a:pPr marL="342900" indent="-342900">
              <a:lnSpc>
                <a:spcPct val="90000"/>
              </a:lnSpc>
              <a:spcBef>
                <a:spcPct val="20000"/>
              </a:spcBef>
              <a:buSzPct val="70000"/>
              <a:buBlip>
                <a:blip r:embed="rId2"/>
              </a:buBlip>
              <a:defRPr/>
            </a:pPr>
            <a:r>
              <a:rPr lang="en-US" b="1" dirty="0">
                <a:solidFill>
                  <a:srgbClr val="582C00"/>
                </a:solidFill>
                <a:latin typeface="Arial Narrow" pitchFamily="34" charset="0"/>
              </a:rPr>
              <a:t>The </a:t>
            </a:r>
            <a:r>
              <a:rPr lang="en-US" b="1" i="1" dirty="0">
                <a:solidFill>
                  <a:srgbClr val="BA5D00"/>
                </a:solidFill>
                <a:latin typeface="+mn-lt"/>
              </a:rPr>
              <a:t>result</a:t>
            </a:r>
            <a:r>
              <a:rPr lang="en-US" b="1" dirty="0">
                <a:solidFill>
                  <a:srgbClr val="582C00"/>
                </a:solidFill>
                <a:latin typeface="Arial Narrow" pitchFamily="34" charset="0"/>
              </a:rPr>
              <a:t> of applying these operators is a Boolean numeric value. </a:t>
            </a:r>
            <a:r>
              <a:rPr lang="en-US" b="1" dirty="0">
                <a:solidFill>
                  <a:srgbClr val="582C00"/>
                </a:solidFill>
              </a:rPr>
              <a:t>(0 – False, distinct of 0 – true)</a:t>
            </a:r>
            <a:r>
              <a:rPr lang="es-ES_tradnl" altLang="es-ES_tradnl" b="1" dirty="0">
                <a:solidFill>
                  <a:srgbClr val="582C00"/>
                </a:solidFill>
              </a:rPr>
              <a:t>.</a:t>
            </a:r>
          </a:p>
        </p:txBody>
      </p:sp>
      <p:sp>
        <p:nvSpPr>
          <p:cNvPr id="52" name="Rectangle 2"/>
          <p:cNvSpPr>
            <a:spLocks noGrp="1" noChangeArrowheads="1"/>
          </p:cNvSpPr>
          <p:nvPr>
            <p:ph type="title" idx="4294967295"/>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3.3. </a:t>
            </a:r>
            <a:r>
              <a:rPr lang="en-US" sz="2400" dirty="0"/>
              <a:t>Logical Operators</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p:cNvSpPr>
            <a:spLocks noChangeArrowheads="1"/>
          </p:cNvSpPr>
          <p:nvPr/>
        </p:nvSpPr>
        <p:spPr bwMode="auto">
          <a:xfrm>
            <a:off x="1763688" y="2924944"/>
            <a:ext cx="5400600" cy="685800"/>
          </a:xfrm>
          <a:prstGeom prst="rect">
            <a:avLst/>
          </a:prstGeom>
          <a:solidFill>
            <a:schemeClr val="accent3">
              <a:lumMod val="20000"/>
              <a:lumOff val="80000"/>
            </a:schemeClr>
          </a:solidFill>
          <a:ln w="9525">
            <a:solidFill>
              <a:schemeClr val="tx1"/>
            </a:solidFill>
            <a:miter lim="800000"/>
            <a:headEnd/>
            <a:tailEnd/>
          </a:ln>
        </p:spPr>
        <p:txBody>
          <a:bodyPr wrap="none" anchor="ctr"/>
          <a:lstStyle/>
          <a:p>
            <a:pPr eaLnBrk="0" hangingPunct="0"/>
            <a:r>
              <a:rPr lang="es-ES_tradnl" altLang="es-ES_tradnl" sz="2800" dirty="0"/>
              <a:t>  p        q       !p       </a:t>
            </a:r>
            <a:r>
              <a:rPr lang="es-ES_tradnl" altLang="es-ES_tradnl" sz="2800" dirty="0" err="1"/>
              <a:t>p</a:t>
            </a:r>
            <a:r>
              <a:rPr lang="es-ES_tradnl" altLang="es-ES_tradnl" sz="2800" dirty="0"/>
              <a:t> &amp;&amp; q       p || q</a:t>
            </a:r>
          </a:p>
        </p:txBody>
      </p:sp>
      <p:sp>
        <p:nvSpPr>
          <p:cNvPr id="47" name="Line 12"/>
          <p:cNvSpPr>
            <a:spLocks noChangeShapeType="1"/>
          </p:cNvSpPr>
          <p:nvPr/>
        </p:nvSpPr>
        <p:spPr bwMode="auto">
          <a:xfrm>
            <a:off x="1763688" y="3501008"/>
            <a:ext cx="0" cy="20882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12"/>
          <p:cNvSpPr>
            <a:spLocks noChangeShapeType="1"/>
          </p:cNvSpPr>
          <p:nvPr/>
        </p:nvSpPr>
        <p:spPr bwMode="auto">
          <a:xfrm>
            <a:off x="2483768" y="2924944"/>
            <a:ext cx="0" cy="2664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2"/>
          <p:cNvSpPr>
            <a:spLocks noChangeShapeType="1"/>
          </p:cNvSpPr>
          <p:nvPr/>
        </p:nvSpPr>
        <p:spPr bwMode="auto">
          <a:xfrm>
            <a:off x="3275856" y="2924944"/>
            <a:ext cx="0" cy="2664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2"/>
          <p:cNvSpPr>
            <a:spLocks noChangeShapeType="1"/>
          </p:cNvSpPr>
          <p:nvPr/>
        </p:nvSpPr>
        <p:spPr bwMode="auto">
          <a:xfrm>
            <a:off x="4139952" y="2924944"/>
            <a:ext cx="0" cy="2664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2"/>
          <p:cNvSpPr>
            <a:spLocks noChangeShapeType="1"/>
          </p:cNvSpPr>
          <p:nvPr/>
        </p:nvSpPr>
        <p:spPr bwMode="auto">
          <a:xfrm>
            <a:off x="5868144" y="2924944"/>
            <a:ext cx="0" cy="2664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2"/>
          <p:cNvSpPr>
            <a:spLocks noChangeShapeType="1"/>
          </p:cNvSpPr>
          <p:nvPr/>
        </p:nvSpPr>
        <p:spPr bwMode="auto">
          <a:xfrm>
            <a:off x="7164288" y="2924944"/>
            <a:ext cx="0" cy="2664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8"/>
          <p:cNvSpPr>
            <a:spLocks noChangeShapeType="1"/>
          </p:cNvSpPr>
          <p:nvPr/>
        </p:nvSpPr>
        <p:spPr bwMode="auto">
          <a:xfrm>
            <a:off x="1763688" y="5589240"/>
            <a:ext cx="540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12 Rectángulo"/>
          <p:cNvSpPr/>
          <p:nvPr/>
        </p:nvSpPr>
        <p:spPr>
          <a:xfrm>
            <a:off x="1979712" y="3789040"/>
            <a:ext cx="356188" cy="461665"/>
          </a:xfrm>
          <a:prstGeom prst="rect">
            <a:avLst/>
          </a:prstGeom>
        </p:spPr>
        <p:txBody>
          <a:bodyPr wrap="none">
            <a:spAutoFit/>
          </a:bodyPr>
          <a:lstStyle/>
          <a:p>
            <a:r>
              <a:rPr lang="es-ES_tradnl" altLang="es-ES_tradnl" dirty="0"/>
              <a:t>F</a:t>
            </a:r>
            <a:endParaRPr lang="en-US" dirty="0"/>
          </a:p>
        </p:txBody>
      </p:sp>
      <p:sp>
        <p:nvSpPr>
          <p:cNvPr id="55" name="13 Rectángulo"/>
          <p:cNvSpPr/>
          <p:nvPr/>
        </p:nvSpPr>
        <p:spPr>
          <a:xfrm>
            <a:off x="1981269" y="4215244"/>
            <a:ext cx="356188" cy="461665"/>
          </a:xfrm>
          <a:prstGeom prst="rect">
            <a:avLst/>
          </a:prstGeom>
        </p:spPr>
        <p:txBody>
          <a:bodyPr wrap="none">
            <a:spAutoFit/>
          </a:bodyPr>
          <a:lstStyle/>
          <a:p>
            <a:r>
              <a:rPr lang="es-ES_tradnl" altLang="es-ES_tradnl" dirty="0"/>
              <a:t>F</a:t>
            </a:r>
            <a:endParaRPr lang="en-US" dirty="0"/>
          </a:p>
        </p:txBody>
      </p:sp>
      <p:sp>
        <p:nvSpPr>
          <p:cNvPr id="56" name="14 Rectángulo"/>
          <p:cNvSpPr/>
          <p:nvPr/>
        </p:nvSpPr>
        <p:spPr>
          <a:xfrm>
            <a:off x="1981269" y="4687942"/>
            <a:ext cx="372218" cy="461665"/>
          </a:xfrm>
          <a:prstGeom prst="rect">
            <a:avLst/>
          </a:prstGeom>
        </p:spPr>
        <p:txBody>
          <a:bodyPr wrap="none">
            <a:spAutoFit/>
          </a:bodyPr>
          <a:lstStyle/>
          <a:p>
            <a:r>
              <a:rPr lang="es-ES_tradnl" dirty="0"/>
              <a:t>T</a:t>
            </a:r>
            <a:endParaRPr lang="en-US" dirty="0"/>
          </a:p>
        </p:txBody>
      </p:sp>
      <p:sp>
        <p:nvSpPr>
          <p:cNvPr id="57" name="15 Rectángulo"/>
          <p:cNvSpPr/>
          <p:nvPr/>
        </p:nvSpPr>
        <p:spPr>
          <a:xfrm>
            <a:off x="1966058" y="5147900"/>
            <a:ext cx="372218" cy="461665"/>
          </a:xfrm>
          <a:prstGeom prst="rect">
            <a:avLst/>
          </a:prstGeom>
        </p:spPr>
        <p:txBody>
          <a:bodyPr wrap="none">
            <a:spAutoFit/>
          </a:bodyPr>
          <a:lstStyle/>
          <a:p>
            <a:r>
              <a:rPr lang="es-ES_tradnl" dirty="0"/>
              <a:t>T</a:t>
            </a:r>
            <a:endParaRPr lang="en-US" dirty="0"/>
          </a:p>
        </p:txBody>
      </p:sp>
      <p:sp>
        <p:nvSpPr>
          <p:cNvPr id="58" name="16 Rectángulo"/>
          <p:cNvSpPr/>
          <p:nvPr/>
        </p:nvSpPr>
        <p:spPr>
          <a:xfrm>
            <a:off x="2771800" y="3789040"/>
            <a:ext cx="356188" cy="461665"/>
          </a:xfrm>
          <a:prstGeom prst="rect">
            <a:avLst/>
          </a:prstGeom>
        </p:spPr>
        <p:txBody>
          <a:bodyPr wrap="none">
            <a:spAutoFit/>
          </a:bodyPr>
          <a:lstStyle/>
          <a:p>
            <a:r>
              <a:rPr lang="es-ES_tradnl" altLang="es-ES_tradnl" dirty="0"/>
              <a:t>F</a:t>
            </a:r>
            <a:endParaRPr lang="en-US" dirty="0"/>
          </a:p>
        </p:txBody>
      </p:sp>
      <p:sp>
        <p:nvSpPr>
          <p:cNvPr id="59" name="17 Rectángulo"/>
          <p:cNvSpPr/>
          <p:nvPr/>
        </p:nvSpPr>
        <p:spPr>
          <a:xfrm>
            <a:off x="2771800" y="4687942"/>
            <a:ext cx="356188" cy="461665"/>
          </a:xfrm>
          <a:prstGeom prst="rect">
            <a:avLst/>
          </a:prstGeom>
        </p:spPr>
        <p:txBody>
          <a:bodyPr wrap="none">
            <a:spAutoFit/>
          </a:bodyPr>
          <a:lstStyle/>
          <a:p>
            <a:r>
              <a:rPr lang="es-ES_tradnl" altLang="es-ES_tradnl" dirty="0"/>
              <a:t>F</a:t>
            </a:r>
            <a:endParaRPr lang="en-US" dirty="0"/>
          </a:p>
        </p:txBody>
      </p:sp>
      <p:sp>
        <p:nvSpPr>
          <p:cNvPr id="60" name="18 Rectángulo"/>
          <p:cNvSpPr/>
          <p:nvPr/>
        </p:nvSpPr>
        <p:spPr>
          <a:xfrm>
            <a:off x="3563888" y="4687942"/>
            <a:ext cx="356188" cy="461665"/>
          </a:xfrm>
          <a:prstGeom prst="rect">
            <a:avLst/>
          </a:prstGeom>
        </p:spPr>
        <p:txBody>
          <a:bodyPr wrap="none">
            <a:spAutoFit/>
          </a:bodyPr>
          <a:lstStyle/>
          <a:p>
            <a:r>
              <a:rPr lang="es-ES_tradnl" altLang="es-ES_tradnl" dirty="0"/>
              <a:t>F</a:t>
            </a:r>
            <a:endParaRPr lang="en-US" dirty="0"/>
          </a:p>
        </p:txBody>
      </p:sp>
      <p:sp>
        <p:nvSpPr>
          <p:cNvPr id="61" name="19 Rectángulo"/>
          <p:cNvSpPr/>
          <p:nvPr/>
        </p:nvSpPr>
        <p:spPr>
          <a:xfrm>
            <a:off x="3563888" y="5147900"/>
            <a:ext cx="356188" cy="461665"/>
          </a:xfrm>
          <a:prstGeom prst="rect">
            <a:avLst/>
          </a:prstGeom>
        </p:spPr>
        <p:txBody>
          <a:bodyPr wrap="none">
            <a:spAutoFit/>
          </a:bodyPr>
          <a:lstStyle/>
          <a:p>
            <a:r>
              <a:rPr lang="es-ES_tradnl" altLang="es-ES_tradnl" dirty="0"/>
              <a:t>F</a:t>
            </a:r>
            <a:endParaRPr lang="en-US" dirty="0"/>
          </a:p>
        </p:txBody>
      </p:sp>
      <p:sp>
        <p:nvSpPr>
          <p:cNvPr id="62" name="20 Rectángulo"/>
          <p:cNvSpPr/>
          <p:nvPr/>
        </p:nvSpPr>
        <p:spPr>
          <a:xfrm>
            <a:off x="4846378" y="3789040"/>
            <a:ext cx="356188" cy="461665"/>
          </a:xfrm>
          <a:prstGeom prst="rect">
            <a:avLst/>
          </a:prstGeom>
        </p:spPr>
        <p:txBody>
          <a:bodyPr wrap="none">
            <a:spAutoFit/>
          </a:bodyPr>
          <a:lstStyle/>
          <a:p>
            <a:r>
              <a:rPr lang="es-ES_tradnl" altLang="es-ES_tradnl" dirty="0"/>
              <a:t>F</a:t>
            </a:r>
            <a:endParaRPr lang="en-US" dirty="0"/>
          </a:p>
        </p:txBody>
      </p:sp>
      <p:sp>
        <p:nvSpPr>
          <p:cNvPr id="63" name="21 Rectángulo"/>
          <p:cNvSpPr/>
          <p:nvPr/>
        </p:nvSpPr>
        <p:spPr>
          <a:xfrm>
            <a:off x="4846378" y="4215244"/>
            <a:ext cx="356188" cy="461665"/>
          </a:xfrm>
          <a:prstGeom prst="rect">
            <a:avLst/>
          </a:prstGeom>
        </p:spPr>
        <p:txBody>
          <a:bodyPr wrap="none">
            <a:spAutoFit/>
          </a:bodyPr>
          <a:lstStyle/>
          <a:p>
            <a:r>
              <a:rPr lang="es-ES_tradnl" altLang="es-ES_tradnl" dirty="0"/>
              <a:t>F</a:t>
            </a:r>
            <a:endParaRPr lang="en-US" dirty="0"/>
          </a:p>
        </p:txBody>
      </p:sp>
      <p:sp>
        <p:nvSpPr>
          <p:cNvPr id="64" name="22 Rectángulo"/>
          <p:cNvSpPr/>
          <p:nvPr/>
        </p:nvSpPr>
        <p:spPr>
          <a:xfrm>
            <a:off x="4846378" y="4687942"/>
            <a:ext cx="356188" cy="461665"/>
          </a:xfrm>
          <a:prstGeom prst="rect">
            <a:avLst/>
          </a:prstGeom>
        </p:spPr>
        <p:txBody>
          <a:bodyPr wrap="none">
            <a:spAutoFit/>
          </a:bodyPr>
          <a:lstStyle/>
          <a:p>
            <a:r>
              <a:rPr lang="es-ES_tradnl" altLang="es-ES_tradnl" dirty="0"/>
              <a:t>F</a:t>
            </a:r>
            <a:endParaRPr lang="en-US" dirty="0"/>
          </a:p>
        </p:txBody>
      </p:sp>
      <p:sp>
        <p:nvSpPr>
          <p:cNvPr id="65" name="23 Rectángulo"/>
          <p:cNvSpPr/>
          <p:nvPr/>
        </p:nvSpPr>
        <p:spPr>
          <a:xfrm>
            <a:off x="6372200" y="3789040"/>
            <a:ext cx="356188" cy="461665"/>
          </a:xfrm>
          <a:prstGeom prst="rect">
            <a:avLst/>
          </a:prstGeom>
        </p:spPr>
        <p:txBody>
          <a:bodyPr wrap="none">
            <a:spAutoFit/>
          </a:bodyPr>
          <a:lstStyle/>
          <a:p>
            <a:r>
              <a:rPr lang="es-ES_tradnl" altLang="es-ES_tradnl" dirty="0"/>
              <a:t>F</a:t>
            </a:r>
            <a:endParaRPr lang="en-US" dirty="0"/>
          </a:p>
        </p:txBody>
      </p:sp>
      <p:sp>
        <p:nvSpPr>
          <p:cNvPr id="66" name="24 Rectángulo"/>
          <p:cNvSpPr/>
          <p:nvPr/>
        </p:nvSpPr>
        <p:spPr>
          <a:xfrm>
            <a:off x="2771800" y="4215244"/>
            <a:ext cx="372218" cy="461665"/>
          </a:xfrm>
          <a:prstGeom prst="rect">
            <a:avLst/>
          </a:prstGeom>
        </p:spPr>
        <p:txBody>
          <a:bodyPr wrap="none">
            <a:spAutoFit/>
          </a:bodyPr>
          <a:lstStyle/>
          <a:p>
            <a:r>
              <a:rPr lang="es-ES_tradnl" dirty="0"/>
              <a:t>T</a:t>
            </a:r>
            <a:endParaRPr lang="en-US" dirty="0"/>
          </a:p>
        </p:txBody>
      </p:sp>
      <p:sp>
        <p:nvSpPr>
          <p:cNvPr id="67" name="25 Rectángulo"/>
          <p:cNvSpPr/>
          <p:nvPr/>
        </p:nvSpPr>
        <p:spPr>
          <a:xfrm>
            <a:off x="2771800" y="5147900"/>
            <a:ext cx="372218" cy="461665"/>
          </a:xfrm>
          <a:prstGeom prst="rect">
            <a:avLst/>
          </a:prstGeom>
        </p:spPr>
        <p:txBody>
          <a:bodyPr wrap="none">
            <a:spAutoFit/>
          </a:bodyPr>
          <a:lstStyle/>
          <a:p>
            <a:r>
              <a:rPr lang="es-ES_tradnl" dirty="0"/>
              <a:t>T</a:t>
            </a:r>
            <a:endParaRPr lang="en-US" dirty="0"/>
          </a:p>
        </p:txBody>
      </p:sp>
      <p:sp>
        <p:nvSpPr>
          <p:cNvPr id="68" name="26 Rectángulo"/>
          <p:cNvSpPr/>
          <p:nvPr/>
        </p:nvSpPr>
        <p:spPr>
          <a:xfrm>
            <a:off x="3563888" y="3789040"/>
            <a:ext cx="372218" cy="461665"/>
          </a:xfrm>
          <a:prstGeom prst="rect">
            <a:avLst/>
          </a:prstGeom>
        </p:spPr>
        <p:txBody>
          <a:bodyPr wrap="none">
            <a:spAutoFit/>
          </a:bodyPr>
          <a:lstStyle/>
          <a:p>
            <a:r>
              <a:rPr lang="es-ES_tradnl" dirty="0"/>
              <a:t>T</a:t>
            </a:r>
            <a:endParaRPr lang="en-US" dirty="0"/>
          </a:p>
        </p:txBody>
      </p:sp>
      <p:sp>
        <p:nvSpPr>
          <p:cNvPr id="69" name="27 Rectángulo"/>
          <p:cNvSpPr/>
          <p:nvPr/>
        </p:nvSpPr>
        <p:spPr>
          <a:xfrm>
            <a:off x="3563888" y="4215244"/>
            <a:ext cx="372218" cy="461665"/>
          </a:xfrm>
          <a:prstGeom prst="rect">
            <a:avLst/>
          </a:prstGeom>
        </p:spPr>
        <p:txBody>
          <a:bodyPr wrap="none">
            <a:spAutoFit/>
          </a:bodyPr>
          <a:lstStyle/>
          <a:p>
            <a:r>
              <a:rPr lang="es-ES_tradnl" dirty="0"/>
              <a:t>T</a:t>
            </a:r>
            <a:endParaRPr lang="en-US" dirty="0"/>
          </a:p>
        </p:txBody>
      </p:sp>
      <p:sp>
        <p:nvSpPr>
          <p:cNvPr id="70" name="28 Rectángulo"/>
          <p:cNvSpPr/>
          <p:nvPr/>
        </p:nvSpPr>
        <p:spPr>
          <a:xfrm>
            <a:off x="4846378" y="5147900"/>
            <a:ext cx="372218" cy="461665"/>
          </a:xfrm>
          <a:prstGeom prst="rect">
            <a:avLst/>
          </a:prstGeom>
        </p:spPr>
        <p:txBody>
          <a:bodyPr wrap="none">
            <a:spAutoFit/>
          </a:bodyPr>
          <a:lstStyle/>
          <a:p>
            <a:r>
              <a:rPr lang="es-ES_tradnl" dirty="0"/>
              <a:t>T</a:t>
            </a:r>
            <a:endParaRPr lang="en-US" dirty="0"/>
          </a:p>
        </p:txBody>
      </p:sp>
      <p:sp>
        <p:nvSpPr>
          <p:cNvPr id="71" name="29 Rectángulo"/>
          <p:cNvSpPr/>
          <p:nvPr/>
        </p:nvSpPr>
        <p:spPr>
          <a:xfrm>
            <a:off x="6372200" y="4215244"/>
            <a:ext cx="372218" cy="461665"/>
          </a:xfrm>
          <a:prstGeom prst="rect">
            <a:avLst/>
          </a:prstGeom>
        </p:spPr>
        <p:txBody>
          <a:bodyPr wrap="none">
            <a:spAutoFit/>
          </a:bodyPr>
          <a:lstStyle/>
          <a:p>
            <a:r>
              <a:rPr lang="es-ES_tradnl" dirty="0"/>
              <a:t>T</a:t>
            </a:r>
            <a:endParaRPr lang="en-US" dirty="0"/>
          </a:p>
        </p:txBody>
      </p:sp>
      <p:sp>
        <p:nvSpPr>
          <p:cNvPr id="72" name="30 Rectángulo"/>
          <p:cNvSpPr/>
          <p:nvPr/>
        </p:nvSpPr>
        <p:spPr>
          <a:xfrm>
            <a:off x="6372200" y="4687570"/>
            <a:ext cx="372218" cy="461665"/>
          </a:xfrm>
          <a:prstGeom prst="rect">
            <a:avLst/>
          </a:prstGeom>
        </p:spPr>
        <p:txBody>
          <a:bodyPr wrap="none">
            <a:spAutoFit/>
          </a:bodyPr>
          <a:lstStyle/>
          <a:p>
            <a:r>
              <a:rPr lang="es-ES_tradnl" dirty="0"/>
              <a:t>T</a:t>
            </a:r>
            <a:endParaRPr lang="en-US" dirty="0"/>
          </a:p>
        </p:txBody>
      </p:sp>
      <p:sp>
        <p:nvSpPr>
          <p:cNvPr id="73" name="31 Rectángulo"/>
          <p:cNvSpPr/>
          <p:nvPr/>
        </p:nvSpPr>
        <p:spPr>
          <a:xfrm>
            <a:off x="6372200" y="5147900"/>
            <a:ext cx="372218" cy="461665"/>
          </a:xfrm>
          <a:prstGeom prst="rect">
            <a:avLst/>
          </a:prstGeom>
        </p:spPr>
        <p:txBody>
          <a:bodyPr wrap="none">
            <a:spAutoFit/>
          </a:bodyPr>
          <a:lstStyle/>
          <a:p>
            <a:r>
              <a:rPr lang="es-ES_tradnl" dirty="0"/>
              <a:t>T</a:t>
            </a:r>
            <a:endParaRPr lang="en-US" dirty="0"/>
          </a:p>
        </p:txBody>
      </p:sp>
      <p:sp>
        <p:nvSpPr>
          <p:cNvPr id="74" name="Rectangle 3"/>
          <p:cNvSpPr txBox="1">
            <a:spLocks noChangeArrowheads="1"/>
          </p:cNvSpPr>
          <p:nvPr/>
        </p:nvSpPr>
        <p:spPr bwMode="auto">
          <a:xfrm>
            <a:off x="845878" y="1168008"/>
            <a:ext cx="8001000" cy="57576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marL="0" indent="0" eaLnBrk="1" hangingPunct="1">
              <a:lnSpc>
                <a:spcPct val="110000"/>
              </a:lnSpc>
            </a:pPr>
            <a:r>
              <a:rPr lang="es-ES_tradnl" altLang="es-ES_tradnl" sz="2400" kern="0" dirty="0"/>
              <a:t> </a:t>
            </a:r>
            <a:r>
              <a:rPr lang="en-US" altLang="es-ES_tradnl" kern="0" dirty="0"/>
              <a:t>Truth table for C’s Logical Operators:</a:t>
            </a:r>
          </a:p>
        </p:txBody>
      </p:sp>
      <p:sp>
        <p:nvSpPr>
          <p:cNvPr id="75" name="2 Marcador de contenido"/>
          <p:cNvSpPr txBox="1">
            <a:spLocks/>
          </p:cNvSpPr>
          <p:nvPr/>
        </p:nvSpPr>
        <p:spPr>
          <a:xfrm>
            <a:off x="4656945" y="2492896"/>
            <a:ext cx="680552" cy="4606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Font typeface="Arial" pitchFamily="34" charset="0"/>
              <a:buNone/>
            </a:pPr>
            <a:r>
              <a:rPr lang="es-ES_tradnl" altLang="es-ES_tradnl" sz="2400" dirty="0">
                <a:solidFill>
                  <a:srgbClr val="C00000"/>
                </a:solidFill>
              </a:rPr>
              <a:t>and</a:t>
            </a:r>
          </a:p>
          <a:p>
            <a:pPr marL="457200" lvl="1" indent="0">
              <a:lnSpc>
                <a:spcPct val="80000"/>
              </a:lnSpc>
              <a:buSzPct val="70000"/>
              <a:buFont typeface="Arial" pitchFamily="34" charset="0"/>
              <a:buNone/>
              <a:defRPr/>
            </a:pPr>
            <a:endParaRPr lang="es-ES_tradnl" sz="2400" dirty="0">
              <a:solidFill>
                <a:srgbClr val="C00000"/>
              </a:solidFill>
            </a:endParaRPr>
          </a:p>
        </p:txBody>
      </p:sp>
      <p:sp>
        <p:nvSpPr>
          <p:cNvPr id="76" name="2 Marcador de contenido"/>
          <p:cNvSpPr txBox="1">
            <a:spLocks/>
          </p:cNvSpPr>
          <p:nvPr/>
        </p:nvSpPr>
        <p:spPr>
          <a:xfrm>
            <a:off x="6300192" y="2492896"/>
            <a:ext cx="680552" cy="4606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Font typeface="Arial" pitchFamily="34" charset="0"/>
              <a:buNone/>
            </a:pPr>
            <a:r>
              <a:rPr lang="es-ES_tradnl" altLang="es-ES_tradnl" sz="2400" dirty="0" err="1">
                <a:solidFill>
                  <a:srgbClr val="C00000"/>
                </a:solidFill>
              </a:rPr>
              <a:t>or</a:t>
            </a:r>
            <a:endParaRPr lang="es-ES_tradnl" altLang="es-ES_tradnl" sz="2400" dirty="0">
              <a:solidFill>
                <a:srgbClr val="C00000"/>
              </a:solidFill>
            </a:endParaRPr>
          </a:p>
          <a:p>
            <a:pPr marL="457200" lvl="1" indent="0">
              <a:lnSpc>
                <a:spcPct val="80000"/>
              </a:lnSpc>
              <a:buSzPct val="70000"/>
              <a:buFont typeface="Arial" pitchFamily="34" charset="0"/>
              <a:buNone/>
              <a:defRPr/>
            </a:pPr>
            <a:endParaRPr lang="es-ES_tradnl" sz="2400" dirty="0">
              <a:solidFill>
                <a:srgbClr val="C00000"/>
              </a:solidFill>
            </a:endParaRPr>
          </a:p>
        </p:txBody>
      </p:sp>
      <p:sp>
        <p:nvSpPr>
          <p:cNvPr id="77" name="2 Marcador de contenido"/>
          <p:cNvSpPr txBox="1">
            <a:spLocks/>
          </p:cNvSpPr>
          <p:nvPr/>
        </p:nvSpPr>
        <p:spPr>
          <a:xfrm>
            <a:off x="3374455" y="2493690"/>
            <a:ext cx="680552" cy="4606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Font typeface="Arial" pitchFamily="34" charset="0"/>
              <a:buNone/>
            </a:pPr>
            <a:r>
              <a:rPr lang="es-ES_tradnl" altLang="es-ES_tradnl" sz="2400" dirty="0" err="1">
                <a:solidFill>
                  <a:srgbClr val="C00000"/>
                </a:solidFill>
              </a:rPr>
              <a:t>not</a:t>
            </a:r>
            <a:endParaRPr lang="es-ES_tradnl" altLang="es-ES_tradnl" sz="2400" dirty="0">
              <a:solidFill>
                <a:srgbClr val="C00000"/>
              </a:solidFill>
            </a:endParaRPr>
          </a:p>
          <a:p>
            <a:pPr marL="457200" lvl="1" indent="0">
              <a:lnSpc>
                <a:spcPct val="80000"/>
              </a:lnSpc>
              <a:buSzPct val="70000"/>
              <a:buFont typeface="Arial" pitchFamily="34" charset="0"/>
              <a:buNone/>
              <a:defRPr/>
            </a:pPr>
            <a:endParaRPr lang="es-ES_tradnl" sz="2400" dirty="0">
              <a:solidFill>
                <a:srgbClr val="C00000"/>
              </a:solidFill>
            </a:endParaRPr>
          </a:p>
        </p:txBody>
      </p:sp>
      <p:sp>
        <p:nvSpPr>
          <p:cNvPr id="78" name="Rectangle 2"/>
          <p:cNvSpPr>
            <a:spLocks noGrp="1" noChangeArrowheads="1"/>
          </p:cNvSpPr>
          <p:nvPr>
            <p:ph type="title" idx="4294967295"/>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3.3. </a:t>
            </a:r>
            <a:r>
              <a:rPr lang="en-US" sz="2400" dirty="0"/>
              <a:t>Logical Operators</a:t>
            </a:r>
            <a:endParaRPr lang="es-ES" sz="2400" dirty="0"/>
          </a:p>
        </p:txBody>
      </p:sp>
    </p:spTree>
    <p:extLst>
      <p:ext uri="{BB962C8B-B14F-4D97-AF65-F5344CB8AC3E}">
        <p14:creationId xmlns:p14="http://schemas.microsoft.com/office/powerpoint/2010/main" val="174322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914400" y="1076325"/>
            <a:ext cx="7908925" cy="1056531"/>
          </a:xfrm>
        </p:spPr>
        <p:txBody>
          <a:bodyPr/>
          <a:lstStyle/>
          <a:p>
            <a:pPr eaLnBrk="1" hangingPunct="1"/>
            <a:r>
              <a:rPr lang="en-US" sz="2800" dirty="0"/>
              <a:t>Given the following values for the expressions </a:t>
            </a:r>
            <a:r>
              <a:rPr lang="en-US" sz="2400" dirty="0">
                <a:solidFill>
                  <a:srgbClr val="C00000"/>
                </a:solidFill>
                <a:latin typeface="Consolas" pitchFamily="49" charset="0"/>
                <a:cs typeface="Consolas" pitchFamily="49" charset="0"/>
              </a:rPr>
              <a:t>p</a:t>
            </a:r>
            <a:r>
              <a:rPr lang="en-US" sz="2800" dirty="0"/>
              <a:t> and </a:t>
            </a:r>
            <a:r>
              <a:rPr lang="en-US" sz="2400" dirty="0">
                <a:solidFill>
                  <a:srgbClr val="C00000"/>
                </a:solidFill>
              </a:rPr>
              <a:t>q</a:t>
            </a:r>
            <a:r>
              <a:rPr lang="en-US" sz="2800" dirty="0"/>
              <a:t>, solve the following expression </a:t>
            </a:r>
            <a:r>
              <a:rPr lang="en-US" sz="2400" dirty="0">
                <a:solidFill>
                  <a:srgbClr val="C00000"/>
                </a:solidFill>
              </a:rPr>
              <a:t>p &amp;&amp; (p||q)</a:t>
            </a:r>
            <a:endParaRPr lang="en-US" sz="2400" dirty="0">
              <a:solidFill>
                <a:srgbClr val="C00000"/>
              </a:solidFill>
              <a:cs typeface="Arial" charset="0"/>
            </a:endParaRPr>
          </a:p>
        </p:txBody>
      </p:sp>
      <p:graphicFrame>
        <p:nvGraphicFramePr>
          <p:cNvPr id="130052" name="Group 4"/>
          <p:cNvGraphicFramePr>
            <a:graphicFrameLocks noGrp="1"/>
          </p:cNvGraphicFramePr>
          <p:nvPr>
            <p:ph sz="half" idx="2"/>
            <p:extLst>
              <p:ext uri="{D42A27DB-BD31-4B8C-83A1-F6EECF244321}">
                <p14:modId xmlns:p14="http://schemas.microsoft.com/office/powerpoint/2010/main" val="674317231"/>
              </p:ext>
            </p:extLst>
          </p:nvPr>
        </p:nvGraphicFramePr>
        <p:xfrm>
          <a:off x="1847924" y="2851000"/>
          <a:ext cx="6540500" cy="2162176"/>
        </p:xfrm>
        <a:graphic>
          <a:graphicData uri="http://schemas.openxmlformats.org/drawingml/2006/table">
            <a:tbl>
              <a:tblPr/>
              <a:tblGrid>
                <a:gridCol w="1635125">
                  <a:extLst>
                    <a:ext uri="{9D8B030D-6E8A-4147-A177-3AD203B41FA5}">
                      <a16:colId xmlns:a16="http://schemas.microsoft.com/office/drawing/2014/main" val="20000"/>
                    </a:ext>
                  </a:extLst>
                </a:gridCol>
                <a:gridCol w="1635125">
                  <a:extLst>
                    <a:ext uri="{9D8B030D-6E8A-4147-A177-3AD203B41FA5}">
                      <a16:colId xmlns:a16="http://schemas.microsoft.com/office/drawing/2014/main" val="20001"/>
                    </a:ext>
                  </a:extLst>
                </a:gridCol>
                <a:gridCol w="1635125">
                  <a:extLst>
                    <a:ext uri="{9D8B030D-6E8A-4147-A177-3AD203B41FA5}">
                      <a16:colId xmlns:a16="http://schemas.microsoft.com/office/drawing/2014/main" val="20002"/>
                    </a:ext>
                  </a:extLst>
                </a:gridCol>
                <a:gridCol w="1635125">
                  <a:extLst>
                    <a:ext uri="{9D8B030D-6E8A-4147-A177-3AD203B41FA5}">
                      <a16:colId xmlns:a16="http://schemas.microsoft.com/office/drawing/2014/main" val="20003"/>
                    </a:ext>
                  </a:extLst>
                </a:gridCol>
              </a:tblGrid>
              <a:tr h="7937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rPr>
                        <a:t>p</a:t>
                      </a:r>
                      <a:endParaRPr kumimoji="0" lang="en-US" sz="2800" b="1" i="0" u="none" strike="noStrike" cap="none" normalizeH="0" baseline="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rPr>
                        <a:t>q</a:t>
                      </a:r>
                      <a:endParaRPr kumimoji="0" lang="en-US" sz="2800" b="1" i="0" u="none" strike="noStrike" cap="none" normalizeH="0" baseline="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rPr>
                        <a:t>p </a:t>
                      </a: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sym typeface="Symbol" pitchFamily="18" charset="2"/>
                        </a:rPr>
                        <a:t>||</a:t>
                      </a: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rPr>
                        <a:t> q</a:t>
                      </a:r>
                      <a:endPar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sym typeface="Symbol" pitchFamily="18" charset="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a:ln>
                            <a:noFill/>
                          </a:ln>
                          <a:solidFill>
                            <a:srgbClr val="800000"/>
                          </a:solidFill>
                          <a:effectLst/>
                          <a:latin typeface="Arial Narrow" pitchFamily="34" charset="0"/>
                          <a:ea typeface="Times New Roman" pitchFamily="18" charset="0"/>
                          <a:cs typeface="Arial" charset="0"/>
                        </a:rPr>
                        <a:t>p </a:t>
                      </a: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sym typeface="Symbol" pitchFamily="18" charset="2"/>
                        </a:rPr>
                        <a:t>&amp;&amp;</a:t>
                      </a:r>
                      <a:r>
                        <a:rPr kumimoji="0" lang="en-GB" sz="1400" b="1" i="0" u="none" strike="noStrike" cap="none" normalizeH="0" baseline="0">
                          <a:ln>
                            <a:noFill/>
                          </a:ln>
                          <a:solidFill>
                            <a:srgbClr val="800000"/>
                          </a:solidFill>
                          <a:effectLst/>
                          <a:latin typeface="Arial Narrow" pitchFamily="34" charset="0"/>
                          <a:ea typeface="Times New Roman" pitchFamily="18" charset="0"/>
                          <a:cs typeface="Arial" charset="0"/>
                        </a:rPr>
                        <a:t> ( p </a:t>
                      </a:r>
                      <a:r>
                        <a:rPr kumimoji="0" lang="en-US" sz="1400" b="1" i="0" u="none" strike="noStrike" cap="none" normalizeH="0" baseline="0">
                          <a:ln>
                            <a:noFill/>
                          </a:ln>
                          <a:solidFill>
                            <a:srgbClr val="800000"/>
                          </a:solidFill>
                          <a:effectLst/>
                          <a:latin typeface="Arial Narrow" pitchFamily="34" charset="0"/>
                          <a:ea typeface="Times New Roman" pitchFamily="18" charset="0"/>
                          <a:cs typeface="Arial" charset="0"/>
                          <a:sym typeface="Symbol" pitchFamily="18" charset="2"/>
                        </a:rPr>
                        <a:t>||</a:t>
                      </a:r>
                      <a:r>
                        <a:rPr kumimoji="0" lang="en-GB" sz="1400" b="1" i="0" u="none" strike="noStrike" cap="none" normalizeH="0" baseline="0">
                          <a:ln>
                            <a:noFill/>
                          </a:ln>
                          <a:solidFill>
                            <a:srgbClr val="800000"/>
                          </a:solidFill>
                          <a:effectLst/>
                          <a:latin typeface="Arial Narrow" pitchFamily="34" charset="0"/>
                          <a:ea typeface="Times New Roman" pitchFamily="18" charset="0"/>
                          <a:cs typeface="Arial" charset="0"/>
                        </a:rPr>
                        <a:t> q )</a:t>
                      </a:r>
                      <a:endParaRPr kumimoji="0" lang="en-GB" sz="1400" b="1" i="0" u="none" strike="noStrike" cap="none" normalizeH="0" baseline="0">
                        <a:ln>
                          <a:noFill/>
                        </a:ln>
                        <a:solidFill>
                          <a:srgbClr val="800000"/>
                        </a:solidFill>
                        <a:effectLst/>
                        <a:latin typeface="Arial Narrow" pitchFamily="34" charset="0"/>
                        <a:ea typeface="Times New Roman" pitchFamily="18" charset="0"/>
                        <a:cs typeface="Arial" charset="0"/>
                        <a:sym typeface="Symbol" pitchFamily="18" charset="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True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Narrow" pitchFamily="34" charset="0"/>
                          <a:ea typeface="Times New Roman" pitchFamily="18" charset="0"/>
                          <a:cs typeface="Arial" charset="0"/>
                        </a:rPr>
                        <a:t>False</a:t>
                      </a:r>
                      <a:endParaRPr kumimoji="0" lang="en-GB" sz="2800" b="1" i="0" u="none" strike="noStrike" cap="none" normalizeH="0" baseline="0" dirty="0">
                        <a:ln>
                          <a:noFill/>
                        </a:ln>
                        <a:solidFill>
                          <a:srgbClr val="582C00"/>
                        </a:solidFill>
                        <a:effectLst/>
                        <a:latin typeface="Times New Roman" pitchFamily="18" charset="0"/>
                        <a:ea typeface="Times New Roman" pitchFamily="18" charset="0"/>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5 Rectángulo"/>
          <p:cNvSpPr/>
          <p:nvPr/>
        </p:nvSpPr>
        <p:spPr>
          <a:xfrm>
            <a:off x="5143500" y="3638547"/>
            <a:ext cx="324036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2"/>
          <p:cNvSpPr>
            <a:spLocks noGrp="1" noChangeArrowheads="1"/>
          </p:cNvSpPr>
          <p:nvPr>
            <p:ph type="title" idx="4294967295"/>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3.3. </a:t>
            </a:r>
            <a:r>
              <a:rPr lang="en-US" sz="2400" dirty="0"/>
              <a:t>Logical Operators (Exercise I)</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p:txBody>
          <a:bodyPr/>
          <a:lstStyle/>
          <a:p>
            <a:pPr eaLnBrk="1" hangingPunct="1"/>
            <a:r>
              <a:rPr lang="en-US" dirty="0"/>
              <a:t>Which will be the result given by the expression </a:t>
            </a:r>
          </a:p>
          <a:p>
            <a:pPr marL="0" indent="0">
              <a:buNone/>
              <a:defRPr/>
            </a:pPr>
            <a:r>
              <a:rPr lang="en-US" sz="2800" dirty="0">
                <a:solidFill>
                  <a:srgbClr val="C00000"/>
                </a:solidFill>
                <a:latin typeface="Consolas" pitchFamily="49" charset="0"/>
                <a:cs typeface="Consolas" pitchFamily="49" charset="0"/>
              </a:rPr>
              <a:t>   ( (p||q) &amp;&amp; (!q||p) ) </a:t>
            </a:r>
            <a:r>
              <a:rPr lang="en-US" dirty="0"/>
              <a:t>?</a:t>
            </a:r>
          </a:p>
          <a:p>
            <a:pPr eaLnBrk="1" hangingPunct="1"/>
            <a:endParaRPr lang="en-US" dirty="0"/>
          </a:p>
        </p:txBody>
      </p:sp>
      <p:pic>
        <p:nvPicPr>
          <p:cNvPr id="131075" name="Picture 3" descr="tabla1"/>
          <p:cNvPicPr>
            <a:picLocks noChangeAspect="1" noChangeArrowheads="1"/>
          </p:cNvPicPr>
          <p:nvPr/>
        </p:nvPicPr>
        <p:blipFill>
          <a:blip r:embed="rId2" cstate="print"/>
          <a:srcRect/>
          <a:stretch>
            <a:fillRect/>
          </a:stretch>
        </p:blipFill>
        <p:spPr bwMode="auto">
          <a:xfrm>
            <a:off x="1187450" y="3341688"/>
            <a:ext cx="6840538" cy="2103437"/>
          </a:xfrm>
          <a:prstGeom prst="rect">
            <a:avLst/>
          </a:prstGeom>
          <a:noFill/>
          <a:ln w="9525">
            <a:noFill/>
            <a:miter lim="800000"/>
            <a:headEnd/>
            <a:tailEnd/>
          </a:ln>
        </p:spPr>
      </p:pic>
      <p:sp>
        <p:nvSpPr>
          <p:cNvPr id="23556" name="Rectangle 5"/>
          <p:cNvSpPr>
            <a:spLocks noChangeArrowheads="1"/>
          </p:cNvSpPr>
          <p:nvPr/>
        </p:nvSpPr>
        <p:spPr bwMode="auto">
          <a:xfrm>
            <a:off x="2987675" y="2827338"/>
            <a:ext cx="609600" cy="457200"/>
          </a:xfrm>
          <a:prstGeom prst="rect">
            <a:avLst/>
          </a:prstGeom>
          <a:noFill/>
          <a:ln w="9525">
            <a:noFill/>
            <a:miter lim="800000"/>
            <a:headEnd/>
            <a:tailEnd/>
          </a:ln>
        </p:spPr>
        <p:txBody>
          <a:bodyPr wrap="none">
            <a:spAutoFit/>
          </a:bodyPr>
          <a:lstStyle/>
          <a:p>
            <a:r>
              <a:rPr lang="es-ES"/>
              <a:t>p||q</a:t>
            </a:r>
          </a:p>
        </p:txBody>
      </p:sp>
      <p:sp>
        <p:nvSpPr>
          <p:cNvPr id="23557" name="Rectangle 6"/>
          <p:cNvSpPr>
            <a:spLocks noChangeArrowheads="1"/>
          </p:cNvSpPr>
          <p:nvPr/>
        </p:nvSpPr>
        <p:spPr bwMode="auto">
          <a:xfrm>
            <a:off x="3995738" y="2852738"/>
            <a:ext cx="711200" cy="457200"/>
          </a:xfrm>
          <a:prstGeom prst="rect">
            <a:avLst/>
          </a:prstGeom>
          <a:noFill/>
          <a:ln w="9525">
            <a:noFill/>
            <a:miter lim="800000"/>
            <a:headEnd/>
            <a:tailEnd/>
          </a:ln>
        </p:spPr>
        <p:txBody>
          <a:bodyPr wrap="none">
            <a:spAutoFit/>
          </a:bodyPr>
          <a:lstStyle/>
          <a:p>
            <a:r>
              <a:rPr lang="es-ES"/>
              <a:t>!q||p</a:t>
            </a:r>
          </a:p>
        </p:txBody>
      </p:sp>
      <p:sp>
        <p:nvSpPr>
          <p:cNvPr id="23558" name="Rectangle 7"/>
          <p:cNvSpPr>
            <a:spLocks noChangeArrowheads="1"/>
          </p:cNvSpPr>
          <p:nvPr/>
        </p:nvSpPr>
        <p:spPr bwMode="auto">
          <a:xfrm>
            <a:off x="5313363" y="2827338"/>
            <a:ext cx="2354262" cy="457200"/>
          </a:xfrm>
          <a:prstGeom prst="rect">
            <a:avLst/>
          </a:prstGeom>
          <a:noFill/>
          <a:ln w="9525">
            <a:noFill/>
            <a:miter lim="800000"/>
            <a:headEnd/>
            <a:tailEnd/>
          </a:ln>
        </p:spPr>
        <p:txBody>
          <a:bodyPr>
            <a:spAutoFit/>
          </a:bodyPr>
          <a:lstStyle/>
          <a:p>
            <a:r>
              <a:rPr lang="es-ES"/>
              <a:t>((p||q)&amp;&amp;(!q||p))</a:t>
            </a:r>
          </a:p>
        </p:txBody>
      </p:sp>
      <p:sp>
        <p:nvSpPr>
          <p:cNvPr id="8" name="7 Rectángulo"/>
          <p:cNvSpPr/>
          <p:nvPr/>
        </p:nvSpPr>
        <p:spPr>
          <a:xfrm>
            <a:off x="2253023" y="4149079"/>
            <a:ext cx="5631345" cy="1194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angle 2"/>
          <p:cNvSpPr>
            <a:spLocks noGrp="1" noChangeArrowheads="1"/>
          </p:cNvSpPr>
          <p:nvPr>
            <p:ph type="title" idx="4294967295"/>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3.3. </a:t>
            </a:r>
            <a:r>
              <a:rPr lang="en-US" sz="2400" dirty="0"/>
              <a:t>Logical Operators (Exercise II)</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_tradnl" sz="2800" dirty="0"/>
              <a:t>3. </a:t>
            </a:r>
            <a:r>
              <a:rPr lang="en-US" sz="2800" dirty="0"/>
              <a:t>Operators</a:t>
            </a:r>
            <a:r>
              <a:rPr lang="es-ES_tradnl" sz="2800" dirty="0"/>
              <a:t> in C </a:t>
            </a:r>
            <a:r>
              <a:rPr lang="en-US" sz="2800" dirty="0"/>
              <a:t>Language </a:t>
            </a:r>
            <a:br>
              <a:rPr lang="en-US" sz="2800" dirty="0"/>
            </a:br>
            <a:r>
              <a:rPr lang="es-ES_tradnl" sz="2400" dirty="0"/>
              <a:t>3.3. </a:t>
            </a:r>
            <a:r>
              <a:rPr lang="en-US" sz="2400" dirty="0"/>
              <a:t>Logical Operators (Exercise III</a:t>
            </a:r>
            <a:r>
              <a:rPr lang="es-ES_tradnl" sz="2400" dirty="0"/>
              <a:t>)</a:t>
            </a:r>
            <a:endParaRPr lang="es-ES" sz="2400" dirty="0"/>
          </a:p>
        </p:txBody>
      </p:sp>
      <p:sp>
        <p:nvSpPr>
          <p:cNvPr id="24579" name="Rectangle 3"/>
          <p:cNvSpPr>
            <a:spLocks noGrp="1" noChangeArrowheads="1"/>
          </p:cNvSpPr>
          <p:nvPr>
            <p:ph type="body" idx="1"/>
          </p:nvPr>
        </p:nvSpPr>
        <p:spPr>
          <a:xfrm>
            <a:off x="914400" y="1076325"/>
            <a:ext cx="7800975" cy="4495800"/>
          </a:xfrm>
        </p:spPr>
        <p:txBody>
          <a:bodyPr/>
          <a:lstStyle/>
          <a:p>
            <a:pPr eaLnBrk="1" hangingPunct="1"/>
            <a:r>
              <a:rPr lang="en-US" dirty="0"/>
              <a:t>Considering </a:t>
            </a:r>
            <a:r>
              <a:rPr lang="en-US" sz="2800" dirty="0" err="1">
                <a:solidFill>
                  <a:srgbClr val="C00000"/>
                </a:solidFill>
                <a:latin typeface="Consolas" pitchFamily="49" charset="0"/>
                <a:cs typeface="Consolas" pitchFamily="49" charset="0"/>
              </a:rPr>
              <a:t>i</a:t>
            </a:r>
            <a:r>
              <a:rPr lang="en-US" sz="2800" dirty="0">
                <a:solidFill>
                  <a:srgbClr val="C00000"/>
                </a:solidFill>
                <a:latin typeface="Consolas" pitchFamily="49" charset="0"/>
                <a:cs typeface="Consolas" pitchFamily="49" charset="0"/>
              </a:rPr>
              <a:t> = 2</a:t>
            </a:r>
            <a:r>
              <a:rPr lang="en-US" dirty="0"/>
              <a:t>, which will be the result given by each expression?</a:t>
            </a:r>
          </a:p>
          <a:p>
            <a:pPr eaLnBrk="1" hangingPunct="1"/>
            <a:endParaRPr lang="es-ES" b="0" dirty="0"/>
          </a:p>
        </p:txBody>
      </p:sp>
      <p:graphicFrame>
        <p:nvGraphicFramePr>
          <p:cNvPr id="113689" name="Group 25"/>
          <p:cNvGraphicFramePr>
            <a:graphicFrameLocks noGrp="1"/>
          </p:cNvGraphicFramePr>
          <p:nvPr>
            <p:extLst>
              <p:ext uri="{D42A27DB-BD31-4B8C-83A1-F6EECF244321}">
                <p14:modId xmlns:p14="http://schemas.microsoft.com/office/powerpoint/2010/main" val="1779525586"/>
              </p:ext>
            </p:extLst>
          </p:nvPr>
        </p:nvGraphicFramePr>
        <p:xfrm>
          <a:off x="2195513" y="2565400"/>
          <a:ext cx="6234112" cy="2492330"/>
        </p:xfrm>
        <a:graphic>
          <a:graphicData uri="http://schemas.openxmlformats.org/drawingml/2006/table">
            <a:tbl>
              <a:tblPr/>
              <a:tblGrid>
                <a:gridCol w="4522787">
                  <a:extLst>
                    <a:ext uri="{9D8B030D-6E8A-4147-A177-3AD203B41FA5}">
                      <a16:colId xmlns:a16="http://schemas.microsoft.com/office/drawing/2014/main" val="20000"/>
                    </a:ext>
                  </a:extLst>
                </a:gridCol>
                <a:gridCol w="1711325">
                  <a:extLst>
                    <a:ext uri="{9D8B030D-6E8A-4147-A177-3AD203B41FA5}">
                      <a16:colId xmlns:a16="http://schemas.microsoft.com/office/drawing/2014/main" val="20001"/>
                    </a:ext>
                  </a:extLst>
                </a:gridCol>
              </a:tblGrid>
              <a:tr h="424822">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US" sz="2400" b="0" i="0" u="none" strike="noStrike" cap="none" normalizeH="0" baseline="0" noProof="0" dirty="0">
                          <a:ln>
                            <a:noFill/>
                          </a:ln>
                          <a:solidFill>
                            <a:srgbClr val="582C00"/>
                          </a:solidFill>
                          <a:effectLst/>
                          <a:latin typeface="Arial Narrow" pitchFamily="34" charset="0"/>
                        </a:rPr>
                        <a:t>Operation</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US" sz="2400" b="0" i="0" u="none" strike="noStrike" cap="none" normalizeH="0" baseline="0" noProof="0" dirty="0">
                          <a:ln>
                            <a:noFill/>
                          </a:ln>
                          <a:solidFill>
                            <a:srgbClr val="582C00"/>
                          </a:solidFill>
                          <a:effectLst/>
                          <a:latin typeface="Arial Narrow" pitchFamily="34" charset="0"/>
                          <a:cs typeface="Times New Roman" pitchFamily="18" charset="0"/>
                        </a:rPr>
                        <a:t>Result</a:t>
                      </a:r>
                      <a:endParaRPr kumimoji="0" lang="en-US" sz="2400" b="1" i="0" u="none" strike="noStrike" cap="none" normalizeH="0" baseline="0" noProof="0" dirty="0">
                        <a:ln>
                          <a:noFill/>
                        </a:ln>
                        <a:solidFill>
                          <a:srgbClr val="582C00"/>
                        </a:solidFill>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179">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a:ln>
                            <a:noFill/>
                          </a:ln>
                          <a:solidFill>
                            <a:srgbClr val="582C00"/>
                          </a:solidFill>
                          <a:effectLst/>
                          <a:latin typeface="Courier New" pitchFamily="49" charset="0"/>
                          <a:cs typeface="Times New Roman" pitchFamily="18" charset="0"/>
                        </a:rPr>
                        <a:t>(i&lt;2) || (i&gt;10)</a:t>
                      </a:r>
                      <a:endParaRPr kumimoji="0" lang="es-ES" sz="2000" b="1" i="0" u="none" strike="noStrike" cap="none" normalizeH="0" baseline="0">
                        <a:ln>
                          <a:noFill/>
                        </a:ln>
                        <a:solidFill>
                          <a:srgbClr val="582C00"/>
                        </a:solidFill>
                        <a:effectLst/>
                        <a:latin typeface="Courier New" pitchFamily="49"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179">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s-ES" sz="2000" b="1" i="0" u="none" strike="noStrike" cap="none" normalizeH="0" baseline="0">
                          <a:ln>
                            <a:noFill/>
                          </a:ln>
                          <a:solidFill>
                            <a:srgbClr val="582C00"/>
                          </a:solidFill>
                          <a:effectLst/>
                          <a:latin typeface="Courier New" pitchFamily="49" charset="0"/>
                          <a:cs typeface="Times New Roman" pitchFamily="18" charset="0"/>
                        </a:rPr>
                        <a:t>(i&gt;=1) &amp;&amp; (i&lt;=20)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a:ln>
                          <a:noFill/>
                        </a:ln>
                        <a:solidFill>
                          <a:srgbClr val="582C00"/>
                        </a:solidFill>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179">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a:ln>
                            <a:noFill/>
                          </a:ln>
                          <a:solidFill>
                            <a:srgbClr val="582C00"/>
                          </a:solidFill>
                          <a:effectLst/>
                          <a:latin typeface="Courier New" pitchFamily="49" charset="0"/>
                          <a:cs typeface="Times New Roman" pitchFamily="18" charset="0"/>
                        </a:rPr>
                        <a:t>!(i&gt;1)</a:t>
                      </a:r>
                      <a:endParaRPr kumimoji="0" lang="es-ES" sz="2000" b="1" i="0" u="none" strike="noStrike" cap="none" normalizeH="0" baseline="0">
                        <a:ln>
                          <a:noFill/>
                        </a:ln>
                        <a:solidFill>
                          <a:srgbClr val="582C00"/>
                        </a:solidFill>
                        <a:effectLst/>
                        <a:latin typeface="Courier New" pitchFamily="49"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6410">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a:ln>
                            <a:noFill/>
                          </a:ln>
                          <a:solidFill>
                            <a:srgbClr val="582C00"/>
                          </a:solidFill>
                          <a:effectLst/>
                          <a:latin typeface="Courier New" pitchFamily="49" charset="0"/>
                          <a:cs typeface="Times New Roman" pitchFamily="18" charset="0"/>
                        </a:rPr>
                        <a:t>(i&gt;0) &amp;&amp; !(10&lt;i)</a:t>
                      </a:r>
                      <a:endParaRPr kumimoji="0" lang="es-ES" sz="2000" b="1" i="0" u="none" strike="noStrike" cap="none" normalizeH="0" baseline="0">
                        <a:ln>
                          <a:noFill/>
                        </a:ln>
                        <a:solidFill>
                          <a:srgbClr val="582C00"/>
                        </a:solidFill>
                        <a:effectLst/>
                        <a:latin typeface="Courier New" pitchFamily="49"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n-GB" sz="2000" b="1" i="0" u="none" strike="noStrike" cap="none" normalizeH="0" baseline="0">
                          <a:ln>
                            <a:noFill/>
                          </a:ln>
                          <a:solidFill>
                            <a:srgbClr val="582C00"/>
                          </a:solidFill>
                          <a:effectLst/>
                          <a:latin typeface="Courier New" pitchFamily="49" charset="0"/>
                          <a:cs typeface="Times New Roman" pitchFamily="18" charset="0"/>
                        </a:rPr>
                        <a:t>(i&lt;1) || (i*2&gt;10) &amp;&amp; (i&lt;15)</a:t>
                      </a:r>
                      <a:endParaRPr kumimoji="0" lang="es-ES" sz="2000" b="1" i="0" u="none" strike="noStrike" cap="none" normalizeH="0" baseline="0">
                        <a:ln>
                          <a:noFill/>
                        </a:ln>
                        <a:solidFill>
                          <a:srgbClr val="582C00"/>
                        </a:solidFill>
                        <a:effectLst/>
                        <a:latin typeface="Courier New" pitchFamily="49" charset="0"/>
                        <a:cs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endParaRPr kumimoji="0" lang="es-ES" sz="2000" b="1" i="0" u="none" strike="noStrike" cap="none" normalizeH="0" baseline="0" dirty="0">
                        <a:ln>
                          <a:noFill/>
                        </a:ln>
                        <a:solidFill>
                          <a:srgbClr val="582C00"/>
                        </a:solidFill>
                        <a:effectLst/>
                        <a:latin typeface="Arial Narrow"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600" name="Line 24"/>
          <p:cNvSpPr>
            <a:spLocks noChangeShapeType="1"/>
          </p:cNvSpPr>
          <p:nvPr/>
        </p:nvSpPr>
        <p:spPr bwMode="auto">
          <a:xfrm>
            <a:off x="2195513" y="4648200"/>
            <a:ext cx="6264275" cy="0"/>
          </a:xfrm>
          <a:prstGeom prst="line">
            <a:avLst/>
          </a:prstGeom>
          <a:noFill/>
          <a:ln w="15875">
            <a:solidFill>
              <a:schemeClr val="tx1"/>
            </a:solidFill>
            <a:round/>
            <a:headEnd/>
            <a:tailEnd/>
          </a:ln>
        </p:spPr>
        <p:txBody>
          <a:bodyPr/>
          <a:lstStyle/>
          <a:p>
            <a:endParaRPr lang="es-ES"/>
          </a:p>
        </p:txBody>
      </p:sp>
      <p:sp>
        <p:nvSpPr>
          <p:cNvPr id="6" name="5 CuadroTexto"/>
          <p:cNvSpPr txBox="1">
            <a:spLocks noChangeArrowheads="1"/>
          </p:cNvSpPr>
          <p:nvPr/>
        </p:nvSpPr>
        <p:spPr bwMode="auto">
          <a:xfrm>
            <a:off x="6732588" y="3038475"/>
            <a:ext cx="1800225" cy="369888"/>
          </a:xfrm>
          <a:prstGeom prst="rect">
            <a:avLst/>
          </a:prstGeom>
          <a:noFill/>
          <a:ln w="9525">
            <a:noFill/>
            <a:miter lim="800000"/>
            <a:headEnd/>
            <a:tailEnd/>
          </a:ln>
        </p:spPr>
        <p:txBody>
          <a:bodyPr>
            <a:spAutoFit/>
          </a:bodyPr>
          <a:lstStyle/>
          <a:p>
            <a:pPr algn="ctr"/>
            <a:r>
              <a:rPr lang="es-ES" sz="1800" b="1" dirty="0">
                <a:solidFill>
                  <a:srgbClr val="FF0000"/>
                </a:solidFill>
              </a:rPr>
              <a:t>0 (False)</a:t>
            </a:r>
          </a:p>
        </p:txBody>
      </p:sp>
      <p:sp>
        <p:nvSpPr>
          <p:cNvPr id="7" name="6 CuadroTexto"/>
          <p:cNvSpPr txBox="1">
            <a:spLocks noChangeArrowheads="1"/>
          </p:cNvSpPr>
          <p:nvPr/>
        </p:nvSpPr>
        <p:spPr bwMode="auto">
          <a:xfrm>
            <a:off x="6732588" y="3429000"/>
            <a:ext cx="1727200" cy="369888"/>
          </a:xfrm>
          <a:prstGeom prst="rect">
            <a:avLst/>
          </a:prstGeom>
          <a:noFill/>
          <a:ln w="9525">
            <a:noFill/>
            <a:miter lim="800000"/>
            <a:headEnd/>
            <a:tailEnd/>
          </a:ln>
        </p:spPr>
        <p:txBody>
          <a:bodyPr>
            <a:spAutoFit/>
          </a:bodyPr>
          <a:lstStyle/>
          <a:p>
            <a:pPr algn="ctr"/>
            <a:r>
              <a:rPr lang="es-ES" sz="1800" b="1" dirty="0">
                <a:solidFill>
                  <a:srgbClr val="FF0000"/>
                </a:solidFill>
              </a:rPr>
              <a:t>1 (True)</a:t>
            </a:r>
          </a:p>
        </p:txBody>
      </p:sp>
      <p:sp>
        <p:nvSpPr>
          <p:cNvPr id="8" name="7 CuadroTexto"/>
          <p:cNvSpPr txBox="1">
            <a:spLocks noChangeArrowheads="1"/>
          </p:cNvSpPr>
          <p:nvPr/>
        </p:nvSpPr>
        <p:spPr bwMode="auto">
          <a:xfrm>
            <a:off x="6732588" y="3825875"/>
            <a:ext cx="1727200" cy="369888"/>
          </a:xfrm>
          <a:prstGeom prst="rect">
            <a:avLst/>
          </a:prstGeom>
          <a:noFill/>
          <a:ln w="9525">
            <a:noFill/>
            <a:miter lim="800000"/>
            <a:headEnd/>
            <a:tailEnd/>
          </a:ln>
        </p:spPr>
        <p:txBody>
          <a:bodyPr>
            <a:spAutoFit/>
          </a:bodyPr>
          <a:lstStyle/>
          <a:p>
            <a:pPr algn="ctr"/>
            <a:r>
              <a:rPr lang="es-ES" sz="1800" b="1" dirty="0">
                <a:solidFill>
                  <a:srgbClr val="FF0000"/>
                </a:solidFill>
              </a:rPr>
              <a:t>0 (False)</a:t>
            </a:r>
          </a:p>
        </p:txBody>
      </p:sp>
      <p:sp>
        <p:nvSpPr>
          <p:cNvPr id="9" name="8 CuadroTexto"/>
          <p:cNvSpPr txBox="1">
            <a:spLocks noChangeArrowheads="1"/>
          </p:cNvSpPr>
          <p:nvPr/>
        </p:nvSpPr>
        <p:spPr bwMode="auto">
          <a:xfrm>
            <a:off x="6732588" y="4224338"/>
            <a:ext cx="1727200" cy="369887"/>
          </a:xfrm>
          <a:prstGeom prst="rect">
            <a:avLst/>
          </a:prstGeom>
          <a:noFill/>
          <a:ln w="9525">
            <a:noFill/>
            <a:miter lim="800000"/>
            <a:headEnd/>
            <a:tailEnd/>
          </a:ln>
        </p:spPr>
        <p:txBody>
          <a:bodyPr>
            <a:spAutoFit/>
          </a:bodyPr>
          <a:lstStyle/>
          <a:p>
            <a:pPr algn="ctr"/>
            <a:r>
              <a:rPr lang="es-ES" sz="1800" b="1" dirty="0">
                <a:solidFill>
                  <a:srgbClr val="FF0000"/>
                </a:solidFill>
              </a:rPr>
              <a:t>1 (True)</a:t>
            </a:r>
          </a:p>
        </p:txBody>
      </p:sp>
      <p:sp>
        <p:nvSpPr>
          <p:cNvPr id="10" name="9 CuadroTexto"/>
          <p:cNvSpPr txBox="1">
            <a:spLocks noChangeArrowheads="1"/>
          </p:cNvSpPr>
          <p:nvPr/>
        </p:nvSpPr>
        <p:spPr bwMode="auto">
          <a:xfrm>
            <a:off x="6732588" y="4630738"/>
            <a:ext cx="1727200" cy="369887"/>
          </a:xfrm>
          <a:prstGeom prst="rect">
            <a:avLst/>
          </a:prstGeom>
          <a:noFill/>
          <a:ln w="9525">
            <a:noFill/>
            <a:miter lim="800000"/>
            <a:headEnd/>
            <a:tailEnd/>
          </a:ln>
        </p:spPr>
        <p:txBody>
          <a:bodyPr>
            <a:spAutoFit/>
          </a:bodyPr>
          <a:lstStyle/>
          <a:p>
            <a:pPr algn="ctr"/>
            <a:r>
              <a:rPr lang="es-ES" sz="1800" b="1" dirty="0">
                <a:solidFill>
                  <a:srgbClr val="FF0000"/>
                </a:solidFill>
              </a:rPr>
              <a:t>0 (False)</a:t>
            </a:r>
          </a:p>
        </p:txBody>
      </p:sp>
      <p:sp>
        <p:nvSpPr>
          <p:cNvPr id="11" name="10 Rectángulo"/>
          <p:cNvSpPr/>
          <p:nvPr/>
        </p:nvSpPr>
        <p:spPr>
          <a:xfrm>
            <a:off x="6764545" y="3033615"/>
            <a:ext cx="1655836" cy="197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1" nodeType="clickEffect">
                                  <p:stCondLst>
                                    <p:cond delay="0"/>
                                  </p:stCondLst>
                                  <p:childTnLst>
                                    <p:animEffect transition="out" filter="box(i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61094" y="4403488"/>
            <a:ext cx="662361" cy="461665"/>
          </a:xfrm>
          <a:prstGeom prst="rect">
            <a:avLst/>
          </a:prstGeom>
          <a:noFill/>
        </p:spPr>
        <p:txBody>
          <a:bodyPr wrap="none" rtlCol="0">
            <a:spAutoFit/>
          </a:bodyPr>
          <a:lstStyle/>
          <a:p>
            <a:r>
              <a:rPr lang="en-GB" dirty="0"/>
              <a:t>true</a:t>
            </a:r>
          </a:p>
        </p:txBody>
      </p:sp>
      <p:sp>
        <p:nvSpPr>
          <p:cNvPr id="39" name="CuadroTexto 38"/>
          <p:cNvSpPr txBox="1"/>
          <p:nvPr/>
        </p:nvSpPr>
        <p:spPr>
          <a:xfrm>
            <a:off x="6012162" y="4398563"/>
            <a:ext cx="764953" cy="461665"/>
          </a:xfrm>
          <a:prstGeom prst="rect">
            <a:avLst/>
          </a:prstGeom>
          <a:noFill/>
        </p:spPr>
        <p:txBody>
          <a:bodyPr wrap="none" rtlCol="0">
            <a:spAutoFit/>
          </a:bodyPr>
          <a:lstStyle/>
          <a:p>
            <a:r>
              <a:rPr lang="en-GB" dirty="0"/>
              <a:t>false</a:t>
            </a:r>
          </a:p>
        </p:txBody>
      </p:sp>
      <p:sp>
        <p:nvSpPr>
          <p:cNvPr id="18434" name="Rectangle 2"/>
          <p:cNvSpPr>
            <a:spLocks noGrp="1" noChangeArrowheads="1"/>
          </p:cNvSpPr>
          <p:nvPr>
            <p:ph type="title" idx="4294967295"/>
          </p:nvPr>
        </p:nvSpPr>
        <p:spPr/>
        <p:txBody>
          <a:bodyPr/>
          <a:lstStyle/>
          <a:p>
            <a:pPr eaLnBrk="1" hangingPunct="1"/>
            <a:r>
              <a:rPr lang="es-ES_tradnl" sz="2800" dirty="0"/>
              <a:t>3. </a:t>
            </a:r>
            <a:r>
              <a:rPr lang="en-US" sz="2800" dirty="0"/>
              <a:t>Operators</a:t>
            </a:r>
            <a:r>
              <a:rPr lang="es-ES_tradnl" sz="2800" dirty="0"/>
              <a:t> in C </a:t>
            </a:r>
            <a:r>
              <a:rPr lang="en-US" sz="2800" dirty="0"/>
              <a:t>Language</a:t>
            </a:r>
            <a:br>
              <a:rPr lang="en-US" sz="2800" dirty="0"/>
            </a:br>
            <a:r>
              <a:rPr lang="es-ES_tradnl" sz="2400" dirty="0"/>
              <a:t>3.2. </a:t>
            </a:r>
            <a:r>
              <a:rPr lang="en-US" sz="2400" dirty="0"/>
              <a:t>Logical Operators (Exercise II)</a:t>
            </a:r>
            <a:endParaRPr lang="es-ES" sz="2400" dirty="0"/>
          </a:p>
        </p:txBody>
      </p:sp>
      <p:sp>
        <p:nvSpPr>
          <p:cNvPr id="18435" name="Rectangle 3"/>
          <p:cNvSpPr>
            <a:spLocks noGrp="1" noChangeArrowheads="1"/>
          </p:cNvSpPr>
          <p:nvPr>
            <p:ph type="body" idx="4294967295"/>
          </p:nvPr>
        </p:nvSpPr>
        <p:spPr>
          <a:xfrm>
            <a:off x="1187450" y="954186"/>
            <a:ext cx="7705725" cy="1719734"/>
          </a:xfrm>
          <a:noFill/>
        </p:spPr>
        <p:txBody>
          <a:bodyPr/>
          <a:lstStyle/>
          <a:p>
            <a:pPr marL="533400" indent="-533400" eaLnBrk="1" hangingPunct="1"/>
            <a:r>
              <a:rPr lang="en-US" sz="2800" dirty="0"/>
              <a:t>Design an algorithm to resolve this problem:</a:t>
            </a:r>
            <a:endParaRPr lang="en-US" sz="2800" b="0" dirty="0"/>
          </a:p>
          <a:p>
            <a:pPr marL="533400" lvl="1" indent="-533400" eaLnBrk="1" hangingPunct="1">
              <a:buNone/>
            </a:pPr>
            <a:r>
              <a:rPr lang="es-ES_tradnl" sz="1600" b="0" dirty="0"/>
              <a:t>	</a:t>
            </a:r>
            <a:r>
              <a:rPr lang="en-US" dirty="0"/>
              <a:t>Request to the user the age (</a:t>
            </a:r>
            <a:r>
              <a:rPr lang="en-US" dirty="0" err="1"/>
              <a:t>int</a:t>
            </a:r>
            <a:r>
              <a:rPr lang="en-US" dirty="0"/>
              <a:t>) and height (real) and show the message (“OK”) if age is greater than 18 and height  greater than 1,60 meters. In other case show “CANCEL”.</a:t>
            </a:r>
          </a:p>
        </p:txBody>
      </p:sp>
      <p:grpSp>
        <p:nvGrpSpPr>
          <p:cNvPr id="9" name="8 Grupo"/>
          <p:cNvGrpSpPr/>
          <p:nvPr/>
        </p:nvGrpSpPr>
        <p:grpSpPr>
          <a:xfrm>
            <a:off x="3851920" y="3359082"/>
            <a:ext cx="2520280" cy="360040"/>
            <a:chOff x="6870480" y="4705296"/>
            <a:chExt cx="2016224" cy="523904"/>
          </a:xfrm>
        </p:grpSpPr>
        <p:sp>
          <p:nvSpPr>
            <p:cNvPr id="10" name="9 Paralelogramo"/>
            <p:cNvSpPr/>
            <p:nvPr/>
          </p:nvSpPr>
          <p:spPr>
            <a:xfrm>
              <a:off x="7092280" y="4725144"/>
              <a:ext cx="1621605" cy="50405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6870480" y="4705296"/>
              <a:ext cx="2016224" cy="515032"/>
            </a:xfrm>
            <a:prstGeom prst="rect">
              <a:avLst/>
            </a:prstGeom>
          </p:spPr>
          <p:txBody>
            <a:bodyPr wrap="square">
              <a:spAutoFit/>
            </a:bodyPr>
            <a:lstStyle/>
            <a:p>
              <a:pPr lvl="1"/>
              <a:r>
                <a:rPr lang="en-US" sz="1700" b="1" dirty="0"/>
                <a:t>Read age a (Real)</a:t>
              </a:r>
            </a:p>
          </p:txBody>
        </p:sp>
      </p:grpSp>
      <p:grpSp>
        <p:nvGrpSpPr>
          <p:cNvPr id="15" name="14 Grupo"/>
          <p:cNvGrpSpPr/>
          <p:nvPr/>
        </p:nvGrpSpPr>
        <p:grpSpPr>
          <a:xfrm>
            <a:off x="3707903" y="3935146"/>
            <a:ext cx="2592289" cy="360040"/>
            <a:chOff x="6627136" y="5445224"/>
            <a:chExt cx="2016225" cy="420047"/>
          </a:xfrm>
        </p:grpSpPr>
        <p:sp>
          <p:nvSpPr>
            <p:cNvPr id="16" name="15 Paralelogramo"/>
            <p:cNvSpPr/>
            <p:nvPr/>
          </p:nvSpPr>
          <p:spPr>
            <a:xfrm>
              <a:off x="6810430" y="5445224"/>
              <a:ext cx="1832931" cy="420047"/>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6627136" y="5445229"/>
              <a:ext cx="2016224" cy="412934"/>
            </a:xfrm>
            <a:prstGeom prst="rect">
              <a:avLst/>
            </a:prstGeom>
          </p:spPr>
          <p:txBody>
            <a:bodyPr wrap="square">
              <a:spAutoFit/>
            </a:bodyPr>
            <a:lstStyle/>
            <a:p>
              <a:pPr lvl="1"/>
              <a:r>
                <a:rPr lang="en-US" sz="1700" b="1" dirty="0"/>
                <a:t>Read height h(Real)</a:t>
              </a:r>
            </a:p>
          </p:txBody>
        </p:sp>
      </p:grpSp>
      <p:grpSp>
        <p:nvGrpSpPr>
          <p:cNvPr id="18" name="17 Grupo"/>
          <p:cNvGrpSpPr/>
          <p:nvPr/>
        </p:nvGrpSpPr>
        <p:grpSpPr>
          <a:xfrm>
            <a:off x="3995936" y="2783018"/>
            <a:ext cx="1492712" cy="360049"/>
            <a:chOff x="4447440" y="6007195"/>
            <a:chExt cx="1492712" cy="371786"/>
          </a:xfrm>
        </p:grpSpPr>
        <p:sp>
          <p:nvSpPr>
            <p:cNvPr id="19" name="18 Elipse"/>
            <p:cNvSpPr/>
            <p:nvPr/>
          </p:nvSpPr>
          <p:spPr>
            <a:xfrm>
              <a:off x="4716016" y="6021288"/>
              <a:ext cx="1224136" cy="3576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0" name="19 Rectángulo"/>
            <p:cNvSpPr/>
            <p:nvPr/>
          </p:nvSpPr>
          <p:spPr>
            <a:xfrm>
              <a:off x="4447440" y="6007195"/>
              <a:ext cx="1440160" cy="365481"/>
            </a:xfrm>
            <a:prstGeom prst="rect">
              <a:avLst/>
            </a:prstGeom>
          </p:spPr>
          <p:txBody>
            <a:bodyPr wrap="square">
              <a:spAutoFit/>
            </a:bodyPr>
            <a:lstStyle/>
            <a:p>
              <a:pPr lvl="1"/>
              <a:r>
                <a:rPr lang="es-ES_tradnl" sz="1700" b="1" dirty="0"/>
                <a:t>BEGIN</a:t>
              </a:r>
            </a:p>
          </p:txBody>
        </p:sp>
      </p:grpSp>
      <p:grpSp>
        <p:nvGrpSpPr>
          <p:cNvPr id="21" name="20 Grupo"/>
          <p:cNvGrpSpPr/>
          <p:nvPr/>
        </p:nvGrpSpPr>
        <p:grpSpPr>
          <a:xfrm>
            <a:off x="4211960" y="6167395"/>
            <a:ext cx="1290328" cy="432048"/>
            <a:chOff x="4649824" y="6021288"/>
            <a:chExt cx="1290328" cy="432048"/>
          </a:xfrm>
        </p:grpSpPr>
        <p:sp>
          <p:nvSpPr>
            <p:cNvPr id="22" name="21 Elipse"/>
            <p:cNvSpPr/>
            <p:nvPr/>
          </p:nvSpPr>
          <p:spPr>
            <a:xfrm>
              <a:off x="4716016" y="6021288"/>
              <a:ext cx="1224136" cy="43204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3" name="22 Rectángulo"/>
            <p:cNvSpPr/>
            <p:nvPr/>
          </p:nvSpPr>
          <p:spPr>
            <a:xfrm>
              <a:off x="4649824" y="6064393"/>
              <a:ext cx="1224136" cy="353943"/>
            </a:xfrm>
            <a:prstGeom prst="rect">
              <a:avLst/>
            </a:prstGeom>
          </p:spPr>
          <p:txBody>
            <a:bodyPr wrap="square">
              <a:spAutoFit/>
            </a:bodyPr>
            <a:lstStyle/>
            <a:p>
              <a:pPr lvl="1"/>
              <a:r>
                <a:rPr lang="es-ES_tradnl" sz="1700" b="1" dirty="0"/>
                <a:t>END</a:t>
              </a:r>
            </a:p>
          </p:txBody>
        </p:sp>
      </p:grpSp>
      <p:sp>
        <p:nvSpPr>
          <p:cNvPr id="30" name="Line 13"/>
          <p:cNvSpPr>
            <a:spLocks noChangeShapeType="1"/>
          </p:cNvSpPr>
          <p:nvPr/>
        </p:nvSpPr>
        <p:spPr bwMode="auto">
          <a:xfrm>
            <a:off x="4860032" y="3143058"/>
            <a:ext cx="0" cy="216025"/>
          </a:xfrm>
          <a:prstGeom prst="line">
            <a:avLst/>
          </a:prstGeom>
          <a:noFill/>
          <a:ln w="31750">
            <a:solidFill>
              <a:schemeClr val="tx1"/>
            </a:solidFill>
            <a:round/>
            <a:headEnd/>
            <a:tailEnd type="triangle" w="med" len="lg"/>
          </a:ln>
        </p:spPr>
        <p:txBody>
          <a:bodyPr/>
          <a:lstStyle/>
          <a:p>
            <a:endParaRPr lang="es-ES"/>
          </a:p>
        </p:txBody>
      </p:sp>
      <p:sp>
        <p:nvSpPr>
          <p:cNvPr id="31" name="Line 13"/>
          <p:cNvSpPr>
            <a:spLocks noChangeShapeType="1"/>
          </p:cNvSpPr>
          <p:nvPr/>
        </p:nvSpPr>
        <p:spPr bwMode="auto">
          <a:xfrm>
            <a:off x="4860032" y="3719122"/>
            <a:ext cx="0" cy="216024"/>
          </a:xfrm>
          <a:prstGeom prst="line">
            <a:avLst/>
          </a:prstGeom>
          <a:noFill/>
          <a:ln w="31750">
            <a:solidFill>
              <a:schemeClr val="tx1"/>
            </a:solidFill>
            <a:round/>
            <a:headEnd/>
            <a:tailEnd type="triangle" w="med" len="lg"/>
          </a:ln>
        </p:spPr>
        <p:txBody>
          <a:bodyPr/>
          <a:lstStyle/>
          <a:p>
            <a:endParaRPr lang="es-ES"/>
          </a:p>
        </p:txBody>
      </p:sp>
      <p:sp>
        <p:nvSpPr>
          <p:cNvPr id="34" name="Line 13"/>
          <p:cNvSpPr>
            <a:spLocks noChangeShapeType="1"/>
          </p:cNvSpPr>
          <p:nvPr/>
        </p:nvSpPr>
        <p:spPr bwMode="auto">
          <a:xfrm>
            <a:off x="3563888" y="4799242"/>
            <a:ext cx="0" cy="432048"/>
          </a:xfrm>
          <a:prstGeom prst="line">
            <a:avLst/>
          </a:prstGeom>
          <a:noFill/>
          <a:ln w="31750">
            <a:solidFill>
              <a:schemeClr val="tx1"/>
            </a:solidFill>
            <a:round/>
            <a:headEnd/>
            <a:tailEnd type="triangle" w="med" len="lg"/>
          </a:ln>
        </p:spPr>
        <p:txBody>
          <a:bodyPr/>
          <a:lstStyle/>
          <a:p>
            <a:endParaRPr lang="es-ES"/>
          </a:p>
        </p:txBody>
      </p:sp>
      <p:grpSp>
        <p:nvGrpSpPr>
          <p:cNvPr id="35" name="34 Grupo"/>
          <p:cNvGrpSpPr/>
          <p:nvPr/>
        </p:nvGrpSpPr>
        <p:grpSpPr>
          <a:xfrm>
            <a:off x="2555776" y="5231290"/>
            <a:ext cx="3287986" cy="360040"/>
            <a:chOff x="6823751" y="4705296"/>
            <a:chExt cx="2369370" cy="523904"/>
          </a:xfrm>
        </p:grpSpPr>
        <p:sp>
          <p:nvSpPr>
            <p:cNvPr id="36" name="35 Paralelogramo"/>
            <p:cNvSpPr/>
            <p:nvPr/>
          </p:nvSpPr>
          <p:spPr>
            <a:xfrm>
              <a:off x="7092281" y="4725144"/>
              <a:ext cx="1001711" cy="50405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36 Rectángulo"/>
            <p:cNvSpPr/>
            <p:nvPr/>
          </p:nvSpPr>
          <p:spPr>
            <a:xfrm>
              <a:off x="6823751" y="4705296"/>
              <a:ext cx="2369370" cy="515032"/>
            </a:xfrm>
            <a:prstGeom prst="rect">
              <a:avLst/>
            </a:prstGeom>
          </p:spPr>
          <p:txBody>
            <a:bodyPr wrap="square">
              <a:spAutoFit/>
            </a:bodyPr>
            <a:lstStyle/>
            <a:p>
              <a:pPr lvl="1"/>
              <a:r>
                <a:rPr lang="es-ES_tradnl" sz="1700" b="1" dirty="0"/>
                <a:t>Show “OK”</a:t>
              </a:r>
            </a:p>
          </p:txBody>
        </p:sp>
      </p:grpSp>
      <p:sp>
        <p:nvSpPr>
          <p:cNvPr id="38" name="Line 13"/>
          <p:cNvSpPr>
            <a:spLocks noChangeShapeType="1"/>
          </p:cNvSpPr>
          <p:nvPr/>
        </p:nvSpPr>
        <p:spPr bwMode="auto">
          <a:xfrm>
            <a:off x="4860032" y="5951370"/>
            <a:ext cx="0" cy="216025"/>
          </a:xfrm>
          <a:prstGeom prst="line">
            <a:avLst/>
          </a:prstGeom>
          <a:noFill/>
          <a:ln w="31750">
            <a:solidFill>
              <a:schemeClr val="tx1"/>
            </a:solidFill>
            <a:round/>
            <a:headEnd/>
            <a:tailEnd type="triangle" w="med" len="lg"/>
          </a:ln>
        </p:spPr>
        <p:txBody>
          <a:bodyPr/>
          <a:lstStyle/>
          <a:p>
            <a:endParaRPr lang="es-ES"/>
          </a:p>
        </p:txBody>
      </p:sp>
      <p:sp>
        <p:nvSpPr>
          <p:cNvPr id="40" name="AutoShape 4"/>
          <p:cNvSpPr>
            <a:spLocks noChangeArrowheads="1"/>
          </p:cNvSpPr>
          <p:nvPr/>
        </p:nvSpPr>
        <p:spPr bwMode="auto">
          <a:xfrm>
            <a:off x="3851920" y="4544349"/>
            <a:ext cx="1995983" cy="514350"/>
          </a:xfrm>
          <a:prstGeom prst="flowChartDecision">
            <a:avLst/>
          </a:prstGeom>
          <a:noFill/>
          <a:ln w="19050">
            <a:solidFill>
              <a:schemeClr val="tx1"/>
            </a:solidFill>
            <a:miter lim="800000"/>
            <a:headEnd/>
            <a:tailEnd/>
          </a:ln>
        </p:spPr>
        <p:txBody>
          <a:bodyPr wrap="none" anchor="ctr"/>
          <a:lstStyle/>
          <a:p>
            <a:pPr algn="ctr"/>
            <a:r>
              <a:rPr lang="es-ES_tradnl" sz="1600" b="1" dirty="0"/>
              <a:t>a&gt;18 and h &gt; 1.60</a:t>
            </a:r>
            <a:endParaRPr lang="es-ES" sz="1600" b="1" dirty="0"/>
          </a:p>
        </p:txBody>
      </p:sp>
      <p:sp>
        <p:nvSpPr>
          <p:cNvPr id="41" name="Line 13"/>
          <p:cNvSpPr>
            <a:spLocks noChangeShapeType="1"/>
          </p:cNvSpPr>
          <p:nvPr/>
        </p:nvSpPr>
        <p:spPr bwMode="auto">
          <a:xfrm>
            <a:off x="4860032" y="4295186"/>
            <a:ext cx="0" cy="216024"/>
          </a:xfrm>
          <a:prstGeom prst="line">
            <a:avLst/>
          </a:prstGeom>
          <a:noFill/>
          <a:ln w="31750">
            <a:solidFill>
              <a:schemeClr val="tx1"/>
            </a:solidFill>
            <a:round/>
            <a:headEnd/>
            <a:tailEnd type="triangle" w="med" len="lg"/>
          </a:ln>
        </p:spPr>
        <p:txBody>
          <a:bodyPr/>
          <a:lstStyle/>
          <a:p>
            <a:endParaRPr lang="es-ES"/>
          </a:p>
        </p:txBody>
      </p:sp>
      <p:grpSp>
        <p:nvGrpSpPr>
          <p:cNvPr id="42" name="41 Grupo"/>
          <p:cNvGrpSpPr/>
          <p:nvPr/>
        </p:nvGrpSpPr>
        <p:grpSpPr>
          <a:xfrm>
            <a:off x="4572002" y="5231290"/>
            <a:ext cx="5112566" cy="360040"/>
            <a:chOff x="6933837" y="4705296"/>
            <a:chExt cx="2530739" cy="523904"/>
          </a:xfrm>
        </p:grpSpPr>
        <p:sp>
          <p:nvSpPr>
            <p:cNvPr id="43" name="42 Paralelogramo"/>
            <p:cNvSpPr/>
            <p:nvPr/>
          </p:nvSpPr>
          <p:spPr>
            <a:xfrm>
              <a:off x="7092281" y="4725144"/>
              <a:ext cx="1001711" cy="50405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43 Rectángulo"/>
            <p:cNvSpPr/>
            <p:nvPr/>
          </p:nvSpPr>
          <p:spPr>
            <a:xfrm>
              <a:off x="6933837" y="4705296"/>
              <a:ext cx="2530739" cy="515032"/>
            </a:xfrm>
            <a:prstGeom prst="rect">
              <a:avLst/>
            </a:prstGeom>
          </p:spPr>
          <p:txBody>
            <a:bodyPr wrap="square">
              <a:spAutoFit/>
            </a:bodyPr>
            <a:lstStyle/>
            <a:p>
              <a:pPr lvl="1"/>
              <a:r>
                <a:rPr lang="es-ES_tradnl" sz="1700" b="1" dirty="0"/>
                <a:t>Show “CANCEL”</a:t>
              </a:r>
            </a:p>
          </p:txBody>
        </p:sp>
      </p:grpSp>
      <p:cxnSp>
        <p:nvCxnSpPr>
          <p:cNvPr id="51" name="50 Conector recto"/>
          <p:cNvCxnSpPr>
            <a:endCxn id="40" idx="1"/>
          </p:cNvCxnSpPr>
          <p:nvPr/>
        </p:nvCxnSpPr>
        <p:spPr>
          <a:xfrm>
            <a:off x="3563888" y="4799242"/>
            <a:ext cx="288032" cy="22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a:stCxn id="40" idx="3"/>
          </p:cNvCxnSpPr>
          <p:nvPr/>
        </p:nvCxnSpPr>
        <p:spPr>
          <a:xfrm>
            <a:off x="5847903" y="4801524"/>
            <a:ext cx="30827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Line 13"/>
          <p:cNvSpPr>
            <a:spLocks noChangeShapeType="1"/>
          </p:cNvSpPr>
          <p:nvPr/>
        </p:nvSpPr>
        <p:spPr bwMode="auto">
          <a:xfrm>
            <a:off x="6156176" y="4803342"/>
            <a:ext cx="0" cy="432048"/>
          </a:xfrm>
          <a:prstGeom prst="line">
            <a:avLst/>
          </a:prstGeom>
          <a:noFill/>
          <a:ln w="31750">
            <a:solidFill>
              <a:schemeClr val="tx1"/>
            </a:solidFill>
            <a:round/>
            <a:headEnd/>
            <a:tailEnd type="triangle" w="med" len="lg"/>
          </a:ln>
        </p:spPr>
        <p:txBody>
          <a:bodyPr/>
          <a:lstStyle/>
          <a:p>
            <a:endParaRPr lang="es-ES"/>
          </a:p>
        </p:txBody>
      </p:sp>
      <p:cxnSp>
        <p:nvCxnSpPr>
          <p:cNvPr id="58" name="57 Conector recto"/>
          <p:cNvCxnSpPr/>
          <p:nvPr/>
        </p:nvCxnSpPr>
        <p:spPr>
          <a:xfrm>
            <a:off x="3563888" y="5951370"/>
            <a:ext cx="25922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flipV="1">
            <a:off x="3563888" y="5591330"/>
            <a:ext cx="0" cy="3600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flipV="1">
            <a:off x="6156176" y="5585233"/>
            <a:ext cx="0" cy="3600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64 Rectángulo"/>
          <p:cNvSpPr/>
          <p:nvPr/>
        </p:nvSpPr>
        <p:spPr>
          <a:xfrm>
            <a:off x="2339752" y="2673920"/>
            <a:ext cx="5328592" cy="4005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7" name="66 Rectángulo"/>
          <p:cNvSpPr/>
          <p:nvPr/>
        </p:nvSpPr>
        <p:spPr>
          <a:xfrm>
            <a:off x="2339752" y="2961952"/>
            <a:ext cx="5328592"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Selection Structure</a:t>
            </a:r>
          </a:p>
          <a:p>
            <a:pPr algn="ctr"/>
            <a:r>
              <a:rPr lang="en-US" dirty="0"/>
              <a:t>(Lesson 6)</a:t>
            </a:r>
          </a:p>
        </p:txBody>
      </p:sp>
    </p:spTree>
    <p:extLst>
      <p:ext uri="{BB962C8B-B14F-4D97-AF65-F5344CB8AC3E}">
        <p14:creationId xmlns:p14="http://schemas.microsoft.com/office/powerpoint/2010/main" val="241351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z="2800" dirty="0"/>
              <a:t>3. </a:t>
            </a:r>
            <a:r>
              <a:rPr lang="en-US" sz="2800" dirty="0"/>
              <a:t>Operators</a:t>
            </a:r>
            <a:r>
              <a:rPr lang="es-ES_tradnl" sz="2800" dirty="0"/>
              <a:t> in C </a:t>
            </a:r>
            <a:r>
              <a:rPr lang="en-US" sz="2800" dirty="0"/>
              <a:t>Language </a:t>
            </a:r>
            <a:br>
              <a:rPr lang="en-US" sz="2800" dirty="0"/>
            </a:br>
            <a:r>
              <a:rPr lang="es-ES_tradnl" sz="2400" dirty="0"/>
              <a:t>3.4. </a:t>
            </a:r>
            <a:r>
              <a:rPr lang="en-US" sz="2400" dirty="0"/>
              <a:t>Assignment Operators</a:t>
            </a:r>
            <a:endParaRPr lang="es-ES" sz="2400" dirty="0"/>
          </a:p>
        </p:txBody>
      </p:sp>
      <p:sp>
        <p:nvSpPr>
          <p:cNvPr id="25603" name="Rectangle 3"/>
          <p:cNvSpPr>
            <a:spLocks noGrp="1" noChangeArrowheads="1"/>
          </p:cNvSpPr>
          <p:nvPr>
            <p:ph type="body" idx="1"/>
          </p:nvPr>
        </p:nvSpPr>
        <p:spPr>
          <a:xfrm>
            <a:off x="1042989" y="908050"/>
            <a:ext cx="7872412" cy="2952750"/>
          </a:xfrm>
        </p:spPr>
        <p:txBody>
          <a:bodyPr/>
          <a:lstStyle/>
          <a:p>
            <a:pPr eaLnBrk="1" hangingPunct="1"/>
            <a:r>
              <a:rPr lang="en-US" sz="2800" dirty="0"/>
              <a:t>The Assignment Operator is </a:t>
            </a:r>
            <a:r>
              <a:rPr lang="en-US" sz="2800" i="1" dirty="0">
                <a:solidFill>
                  <a:srgbClr val="BA5D00"/>
                </a:solidFill>
                <a:cs typeface="Times New Roman" pitchFamily="18" charset="0"/>
              </a:rPr>
              <a:t>=</a:t>
            </a:r>
          </a:p>
          <a:p>
            <a:pPr lvl="1" eaLnBrk="1" hangingPunct="1"/>
            <a:r>
              <a:rPr lang="en-US" sz="2000" dirty="0"/>
              <a:t>The statement </a:t>
            </a:r>
            <a:r>
              <a:rPr lang="en-US" sz="2000" i="1" dirty="0">
                <a:solidFill>
                  <a:srgbClr val="BA5D00"/>
                </a:solidFill>
                <a:cs typeface="Times New Roman" pitchFamily="18" charset="0"/>
              </a:rPr>
              <a:t>variable = expression </a:t>
            </a:r>
            <a:r>
              <a:rPr lang="en-US" sz="2000" dirty="0"/>
              <a:t>evaluates the right expression, first, and after, it assigns the result to the left variable</a:t>
            </a:r>
            <a:endParaRPr lang="es-ES_tradnl" sz="2000" dirty="0"/>
          </a:p>
          <a:p>
            <a:pPr eaLnBrk="1" hangingPunct="1"/>
            <a:r>
              <a:rPr lang="en-US" sz="2800" dirty="0"/>
              <a:t>The assignment operator </a:t>
            </a:r>
            <a:r>
              <a:rPr lang="en-US" sz="2800" i="1" dirty="0">
                <a:solidFill>
                  <a:srgbClr val="BA5D00"/>
                </a:solidFill>
                <a:cs typeface="Times New Roman" pitchFamily="18" charset="0"/>
              </a:rPr>
              <a:t>(=) </a:t>
            </a:r>
            <a:r>
              <a:rPr lang="en-US" sz="2800" dirty="0"/>
              <a:t>can be combined with the arithmetic operators </a:t>
            </a:r>
            <a:r>
              <a:rPr lang="en-US" sz="2800" i="1" dirty="0">
                <a:solidFill>
                  <a:srgbClr val="BA5D00"/>
                </a:solidFill>
                <a:cs typeface="Times New Roman" pitchFamily="18" charset="0"/>
              </a:rPr>
              <a:t>(op).</a:t>
            </a:r>
          </a:p>
          <a:p>
            <a:pPr lvl="1" eaLnBrk="1" hangingPunct="1"/>
            <a:r>
              <a:rPr lang="en-US" sz="2000" i="1" dirty="0">
                <a:solidFill>
                  <a:srgbClr val="BA5D00"/>
                </a:solidFill>
              </a:rPr>
              <a:t>variable op= expression</a:t>
            </a:r>
            <a:r>
              <a:rPr lang="en-US" sz="1800" dirty="0"/>
              <a:t> is equivalent to </a:t>
            </a:r>
            <a:r>
              <a:rPr lang="en-US" sz="2000" i="1" dirty="0">
                <a:solidFill>
                  <a:srgbClr val="BA5D00"/>
                </a:solidFill>
              </a:rPr>
              <a:t>variable = variable op (expression)</a:t>
            </a:r>
          </a:p>
        </p:txBody>
      </p:sp>
      <p:grpSp>
        <p:nvGrpSpPr>
          <p:cNvPr id="25604" name="Group 3"/>
          <p:cNvGrpSpPr>
            <a:grpSpLocks/>
          </p:cNvGrpSpPr>
          <p:nvPr/>
        </p:nvGrpSpPr>
        <p:grpSpPr bwMode="auto">
          <a:xfrm>
            <a:off x="900113" y="3645024"/>
            <a:ext cx="8712211" cy="2376488"/>
            <a:chOff x="748" y="1048"/>
            <a:chExt cx="5246" cy="1404"/>
          </a:xfrm>
        </p:grpSpPr>
        <p:grpSp>
          <p:nvGrpSpPr>
            <p:cNvPr id="25605" name="Group 4"/>
            <p:cNvGrpSpPr>
              <a:grpSpLocks/>
            </p:cNvGrpSpPr>
            <p:nvPr/>
          </p:nvGrpSpPr>
          <p:grpSpPr bwMode="auto">
            <a:xfrm>
              <a:off x="752" y="1255"/>
              <a:ext cx="585" cy="239"/>
              <a:chOff x="0" y="0"/>
              <a:chExt cx="311" cy="403"/>
            </a:xfrm>
          </p:grpSpPr>
          <p:sp>
            <p:nvSpPr>
              <p:cNvPr id="25643" name="Rectangle 5"/>
              <p:cNvSpPr>
                <a:spLocks noChangeArrowheads="1"/>
              </p:cNvSpPr>
              <p:nvPr/>
            </p:nvSpPr>
            <p:spPr bwMode="auto">
              <a:xfrm>
                <a:off x="28" y="0"/>
                <a:ext cx="255" cy="403"/>
              </a:xfrm>
              <a:prstGeom prst="rect">
                <a:avLst/>
              </a:prstGeom>
              <a:noFill/>
              <a:ln w="9525">
                <a:noFill/>
                <a:miter lim="800000"/>
                <a:headEnd/>
                <a:tailEnd/>
              </a:ln>
            </p:spPr>
            <p:txBody>
              <a:bodyPr/>
              <a:lstStyle/>
              <a:p>
                <a:pPr algn="ctr" eaLnBrk="0" hangingPunct="0">
                  <a:tabLst>
                    <a:tab pos="449263" algn="r"/>
                    <a:tab pos="2700338" algn="ctr"/>
                    <a:tab pos="5400675" algn="r"/>
                  </a:tabLst>
                </a:pPr>
                <a:r>
                  <a:rPr lang="es-ES_tradnl" sz="1800" b="1">
                    <a:latin typeface="Arial" charset="0"/>
                    <a:cs typeface="Times New Roman" pitchFamily="18" charset="0"/>
                  </a:rPr>
                  <a:t>+=</a:t>
                </a:r>
              </a:p>
              <a:p>
                <a:pPr algn="ctr" eaLnBrk="0" hangingPunct="0">
                  <a:tabLst>
                    <a:tab pos="449263" algn="r"/>
                    <a:tab pos="2700338" algn="ctr"/>
                    <a:tab pos="5400675" algn="r"/>
                  </a:tabLst>
                </a:pPr>
                <a:endParaRPr lang="es-ES_tradnl" sz="2000" b="1"/>
              </a:p>
            </p:txBody>
          </p:sp>
          <p:sp>
            <p:nvSpPr>
              <p:cNvPr id="25644" name="Rectangle 6"/>
              <p:cNvSpPr>
                <a:spLocks noChangeArrowheads="1"/>
              </p:cNvSpPr>
              <p:nvPr/>
            </p:nvSpPr>
            <p:spPr bwMode="auto">
              <a:xfrm>
                <a:off x="0" y="0"/>
                <a:ext cx="311" cy="403"/>
              </a:xfrm>
              <a:prstGeom prst="rect">
                <a:avLst/>
              </a:prstGeom>
              <a:noFill/>
              <a:ln w="7">
                <a:solidFill>
                  <a:srgbClr val="A0A0A0"/>
                </a:solidFill>
                <a:miter lim="800000"/>
                <a:headEnd/>
                <a:tailEnd/>
              </a:ln>
            </p:spPr>
            <p:txBody>
              <a:bodyPr wrap="none" anchor="ctr"/>
              <a:lstStyle/>
              <a:p>
                <a:endParaRPr lang="es-ES" b="1"/>
              </a:p>
            </p:txBody>
          </p:sp>
        </p:grpSp>
        <p:grpSp>
          <p:nvGrpSpPr>
            <p:cNvPr id="25606" name="Group 7"/>
            <p:cNvGrpSpPr>
              <a:grpSpLocks/>
            </p:cNvGrpSpPr>
            <p:nvPr/>
          </p:nvGrpSpPr>
          <p:grpSpPr bwMode="auto">
            <a:xfrm>
              <a:off x="1338" y="1255"/>
              <a:ext cx="4656" cy="239"/>
              <a:chOff x="311" y="0"/>
              <a:chExt cx="3232" cy="403"/>
            </a:xfrm>
          </p:grpSpPr>
          <p:sp>
            <p:nvSpPr>
              <p:cNvPr id="25641" name="Rectangle 8"/>
              <p:cNvSpPr>
                <a:spLocks noChangeArrowheads="1"/>
              </p:cNvSpPr>
              <p:nvPr/>
            </p:nvSpPr>
            <p:spPr bwMode="auto">
              <a:xfrm>
                <a:off x="339" y="0"/>
                <a:ext cx="3204" cy="403"/>
              </a:xfrm>
              <a:prstGeom prst="rect">
                <a:avLst/>
              </a:prstGeom>
              <a:noFill/>
              <a:ln w="9525">
                <a:noFill/>
                <a:miter lim="800000"/>
                <a:headEnd/>
                <a:tailEnd/>
              </a:ln>
            </p:spPr>
            <p:txBody>
              <a:bodyPr/>
              <a:lstStyle/>
              <a:p>
                <a:pPr eaLnBrk="0" hangingPunct="0">
                  <a:tabLst>
                    <a:tab pos="449263" algn="r"/>
                    <a:tab pos="2700338" algn="ctr"/>
                    <a:tab pos="5400675" algn="r"/>
                  </a:tabLst>
                </a:pPr>
                <a:r>
                  <a:rPr lang="es-ES_tradnl" sz="1400" dirty="0">
                    <a:latin typeface="Courier New" pitchFamily="49" charset="0"/>
                    <a:cs typeface="Courier New" pitchFamily="49" charset="0"/>
                  </a:rPr>
                  <a:t>variable += </a:t>
                </a:r>
                <a:r>
                  <a:rPr lang="en-US" sz="1400" dirty="0">
                    <a:latin typeface="Courier New" pitchFamily="49" charset="0"/>
                    <a:cs typeface="Courier New" pitchFamily="49" charset="0"/>
                  </a:rPr>
                  <a:t>expr</a:t>
                </a:r>
                <a:r>
                  <a:rPr lang="en-US" sz="1400" baseline="-25000" dirty="0">
                    <a:latin typeface="Courier New" pitchFamily="49" charset="0"/>
                    <a:cs typeface="Courier New" pitchFamily="49" charset="0"/>
                  </a:rPr>
                  <a:t>2</a:t>
                </a:r>
                <a:r>
                  <a:rPr lang="en-US" sz="1400" dirty="0">
                    <a:latin typeface="Arial" charset="0"/>
                    <a:cs typeface="Times New Roman" pitchFamily="18" charset="0"/>
                  </a:rPr>
                  <a:t> is equivalent to </a:t>
                </a:r>
                <a:r>
                  <a:rPr lang="es-ES_tradnl" sz="1400" dirty="0">
                    <a:latin typeface="Courier New" pitchFamily="49" charset="0"/>
                    <a:cs typeface="Courier New" pitchFamily="49" charset="0"/>
                  </a:rPr>
                  <a:t>variable = (variable ) + (expr</a:t>
                </a:r>
                <a:r>
                  <a:rPr lang="es-ES_tradnl" sz="1400" baseline="-25000" dirty="0">
                    <a:latin typeface="Courier New" pitchFamily="49" charset="0"/>
                    <a:cs typeface="Courier New" pitchFamily="49" charset="0"/>
                  </a:rPr>
                  <a:t>2</a:t>
                </a:r>
                <a:r>
                  <a:rPr lang="es-ES_tradnl" sz="1400" dirty="0">
                    <a:latin typeface="Courier New" pitchFamily="49" charset="0"/>
                    <a:cs typeface="Courier New" pitchFamily="49" charset="0"/>
                  </a:rPr>
                  <a:t>)</a:t>
                </a:r>
              </a:p>
            </p:txBody>
          </p:sp>
          <p:sp>
            <p:nvSpPr>
              <p:cNvPr id="25642" name="Rectangle 9"/>
              <p:cNvSpPr>
                <a:spLocks noChangeArrowheads="1"/>
              </p:cNvSpPr>
              <p:nvPr/>
            </p:nvSpPr>
            <p:spPr bwMode="auto">
              <a:xfrm>
                <a:off x="311" y="0"/>
                <a:ext cx="2991" cy="403"/>
              </a:xfrm>
              <a:prstGeom prst="rect">
                <a:avLst/>
              </a:prstGeom>
              <a:noFill/>
              <a:ln w="7">
                <a:solidFill>
                  <a:srgbClr val="A0A0A0"/>
                </a:solidFill>
                <a:miter lim="800000"/>
                <a:headEnd/>
                <a:tailEnd/>
              </a:ln>
            </p:spPr>
            <p:txBody>
              <a:bodyPr wrap="none" anchor="ctr"/>
              <a:lstStyle/>
              <a:p>
                <a:endParaRPr lang="es-ES" b="1"/>
              </a:p>
            </p:txBody>
          </p:sp>
        </p:grpSp>
        <p:grpSp>
          <p:nvGrpSpPr>
            <p:cNvPr id="25607" name="Group 10"/>
            <p:cNvGrpSpPr>
              <a:grpSpLocks/>
            </p:cNvGrpSpPr>
            <p:nvPr/>
          </p:nvGrpSpPr>
          <p:grpSpPr bwMode="auto">
            <a:xfrm>
              <a:off x="752" y="1494"/>
              <a:ext cx="585" cy="240"/>
              <a:chOff x="0" y="403"/>
              <a:chExt cx="311" cy="403"/>
            </a:xfrm>
          </p:grpSpPr>
          <p:sp>
            <p:nvSpPr>
              <p:cNvPr id="25639" name="Rectangle 11"/>
              <p:cNvSpPr>
                <a:spLocks noChangeArrowheads="1"/>
              </p:cNvSpPr>
              <p:nvPr/>
            </p:nvSpPr>
            <p:spPr bwMode="auto">
              <a:xfrm>
                <a:off x="28" y="403"/>
                <a:ext cx="255" cy="403"/>
              </a:xfrm>
              <a:prstGeom prst="rect">
                <a:avLst/>
              </a:prstGeom>
              <a:noFill/>
              <a:ln w="9525">
                <a:noFill/>
                <a:miter lim="800000"/>
                <a:headEnd/>
                <a:tailEnd/>
              </a:ln>
            </p:spPr>
            <p:txBody>
              <a:bodyPr/>
              <a:lstStyle/>
              <a:p>
                <a:pPr algn="ctr" eaLnBrk="0" hangingPunct="0">
                  <a:tabLst>
                    <a:tab pos="449263" algn="r"/>
                    <a:tab pos="2700338" algn="ctr"/>
                    <a:tab pos="5400675" algn="r"/>
                  </a:tabLst>
                </a:pPr>
                <a:r>
                  <a:rPr lang="es-ES_tradnl" sz="1800" b="1">
                    <a:latin typeface="Arial" charset="0"/>
                    <a:cs typeface="Times New Roman" pitchFamily="18" charset="0"/>
                  </a:rPr>
                  <a:t>-=</a:t>
                </a:r>
              </a:p>
              <a:p>
                <a:pPr algn="ctr" eaLnBrk="0" hangingPunct="0">
                  <a:tabLst>
                    <a:tab pos="449263" algn="r"/>
                    <a:tab pos="2700338" algn="ctr"/>
                    <a:tab pos="5400675" algn="r"/>
                  </a:tabLst>
                </a:pPr>
                <a:endParaRPr lang="es-ES_tradnl" sz="1800" b="1">
                  <a:latin typeface="Arial" charset="0"/>
                </a:endParaRPr>
              </a:p>
            </p:txBody>
          </p:sp>
          <p:sp>
            <p:nvSpPr>
              <p:cNvPr id="25640" name="Rectangle 12"/>
              <p:cNvSpPr>
                <a:spLocks noChangeArrowheads="1"/>
              </p:cNvSpPr>
              <p:nvPr/>
            </p:nvSpPr>
            <p:spPr bwMode="auto">
              <a:xfrm>
                <a:off x="0" y="403"/>
                <a:ext cx="311" cy="403"/>
              </a:xfrm>
              <a:prstGeom prst="rect">
                <a:avLst/>
              </a:prstGeom>
              <a:noFill/>
              <a:ln w="7">
                <a:solidFill>
                  <a:srgbClr val="A0A0A0"/>
                </a:solidFill>
                <a:miter lim="800000"/>
                <a:headEnd/>
                <a:tailEnd/>
              </a:ln>
            </p:spPr>
            <p:txBody>
              <a:bodyPr wrap="none" anchor="ctr"/>
              <a:lstStyle/>
              <a:p>
                <a:endParaRPr lang="es-ES" b="1"/>
              </a:p>
            </p:txBody>
          </p:sp>
        </p:grpSp>
        <p:grpSp>
          <p:nvGrpSpPr>
            <p:cNvPr id="25608" name="Group 13"/>
            <p:cNvGrpSpPr>
              <a:grpSpLocks/>
            </p:cNvGrpSpPr>
            <p:nvPr/>
          </p:nvGrpSpPr>
          <p:grpSpPr bwMode="auto">
            <a:xfrm>
              <a:off x="1338" y="1494"/>
              <a:ext cx="4349" cy="240"/>
              <a:chOff x="311" y="403"/>
              <a:chExt cx="3019" cy="403"/>
            </a:xfrm>
          </p:grpSpPr>
          <p:sp>
            <p:nvSpPr>
              <p:cNvPr id="25637" name="Rectangle 14"/>
              <p:cNvSpPr>
                <a:spLocks noChangeArrowheads="1"/>
              </p:cNvSpPr>
              <p:nvPr/>
            </p:nvSpPr>
            <p:spPr bwMode="auto">
              <a:xfrm>
                <a:off x="339" y="403"/>
                <a:ext cx="2991" cy="403"/>
              </a:xfrm>
              <a:prstGeom prst="rect">
                <a:avLst/>
              </a:prstGeom>
              <a:noFill/>
              <a:ln w="9525">
                <a:noFill/>
                <a:miter lim="800000"/>
                <a:headEnd/>
                <a:tailEnd/>
              </a:ln>
            </p:spPr>
            <p:txBody>
              <a:bodyPr/>
              <a:lstStyle/>
              <a:p>
                <a:pPr eaLnBrk="0" hangingPunct="0">
                  <a:tabLst>
                    <a:tab pos="449263" algn="r"/>
                    <a:tab pos="2700338" algn="ctr"/>
                    <a:tab pos="5400675" algn="r"/>
                  </a:tabLst>
                </a:pPr>
                <a:r>
                  <a:rPr lang="es-ES_tradnl" sz="1400" dirty="0">
                    <a:latin typeface="Courier New" pitchFamily="49" charset="0"/>
                    <a:cs typeface="Courier New" pitchFamily="49" charset="0"/>
                  </a:rPr>
                  <a:t>variable -= expr</a:t>
                </a:r>
                <a:r>
                  <a:rPr lang="es-ES_tradnl" sz="1400" baseline="-25000" dirty="0">
                    <a:latin typeface="Courier New" pitchFamily="49" charset="0"/>
                    <a:cs typeface="Courier New" pitchFamily="49" charset="0"/>
                  </a:rPr>
                  <a:t>2</a:t>
                </a:r>
                <a:r>
                  <a:rPr lang="es-ES_tradnl" sz="1400" dirty="0">
                    <a:latin typeface="Arial" charset="0"/>
                    <a:cs typeface="Times New Roman" pitchFamily="18" charset="0"/>
                  </a:rPr>
                  <a:t> </a:t>
                </a:r>
                <a:r>
                  <a:rPr lang="en-US" sz="1400" dirty="0">
                    <a:latin typeface="Arial" charset="0"/>
                    <a:cs typeface="Times New Roman" pitchFamily="18" charset="0"/>
                  </a:rPr>
                  <a:t>is equivalent to </a:t>
                </a:r>
                <a:r>
                  <a:rPr lang="es-ES_tradnl" sz="1400" dirty="0">
                    <a:latin typeface="Courier New" pitchFamily="49" charset="0"/>
                    <a:cs typeface="Courier New" pitchFamily="49" charset="0"/>
                  </a:rPr>
                  <a:t>variable = (variable ) - (expr</a:t>
                </a:r>
                <a:r>
                  <a:rPr lang="es-ES_tradnl" sz="1400" baseline="-25000" dirty="0">
                    <a:latin typeface="Courier New" pitchFamily="49" charset="0"/>
                    <a:cs typeface="Courier New" pitchFamily="49" charset="0"/>
                  </a:rPr>
                  <a:t>2</a:t>
                </a:r>
                <a:r>
                  <a:rPr lang="es-ES_tradnl" sz="1400" dirty="0">
                    <a:latin typeface="Courier New" pitchFamily="49" charset="0"/>
                    <a:cs typeface="Courier New" pitchFamily="49" charset="0"/>
                  </a:rPr>
                  <a:t>)</a:t>
                </a:r>
              </a:p>
            </p:txBody>
          </p:sp>
          <p:sp>
            <p:nvSpPr>
              <p:cNvPr id="25638" name="Rectangle 15"/>
              <p:cNvSpPr>
                <a:spLocks noChangeArrowheads="1"/>
              </p:cNvSpPr>
              <p:nvPr/>
            </p:nvSpPr>
            <p:spPr bwMode="auto">
              <a:xfrm>
                <a:off x="311" y="403"/>
                <a:ext cx="2991" cy="403"/>
              </a:xfrm>
              <a:prstGeom prst="rect">
                <a:avLst/>
              </a:prstGeom>
              <a:noFill/>
              <a:ln w="7">
                <a:solidFill>
                  <a:srgbClr val="A0A0A0"/>
                </a:solidFill>
                <a:miter lim="800000"/>
                <a:headEnd/>
                <a:tailEnd/>
              </a:ln>
            </p:spPr>
            <p:txBody>
              <a:bodyPr wrap="none" anchor="ctr"/>
              <a:lstStyle/>
              <a:p>
                <a:endParaRPr lang="es-ES" b="1"/>
              </a:p>
            </p:txBody>
          </p:sp>
        </p:grpSp>
        <p:grpSp>
          <p:nvGrpSpPr>
            <p:cNvPr id="25609" name="Group 16"/>
            <p:cNvGrpSpPr>
              <a:grpSpLocks/>
            </p:cNvGrpSpPr>
            <p:nvPr/>
          </p:nvGrpSpPr>
          <p:grpSpPr bwMode="auto">
            <a:xfrm>
              <a:off x="752" y="1734"/>
              <a:ext cx="585" cy="239"/>
              <a:chOff x="0" y="806"/>
              <a:chExt cx="311" cy="403"/>
            </a:xfrm>
          </p:grpSpPr>
          <p:sp>
            <p:nvSpPr>
              <p:cNvPr id="25635" name="Rectangle 17"/>
              <p:cNvSpPr>
                <a:spLocks noChangeArrowheads="1"/>
              </p:cNvSpPr>
              <p:nvPr/>
            </p:nvSpPr>
            <p:spPr bwMode="auto">
              <a:xfrm>
                <a:off x="28" y="806"/>
                <a:ext cx="255" cy="403"/>
              </a:xfrm>
              <a:prstGeom prst="rect">
                <a:avLst/>
              </a:prstGeom>
              <a:noFill/>
              <a:ln w="9525">
                <a:noFill/>
                <a:miter lim="800000"/>
                <a:headEnd/>
                <a:tailEnd/>
              </a:ln>
            </p:spPr>
            <p:txBody>
              <a:bodyPr/>
              <a:lstStyle/>
              <a:p>
                <a:pPr algn="ctr" eaLnBrk="0" hangingPunct="0">
                  <a:tabLst>
                    <a:tab pos="449263" algn="r"/>
                    <a:tab pos="2700338" algn="ctr"/>
                    <a:tab pos="5400675" algn="r"/>
                  </a:tabLst>
                </a:pPr>
                <a:r>
                  <a:rPr lang="es-ES_tradnl" sz="1800" b="1">
                    <a:latin typeface="Arial" charset="0"/>
                    <a:cs typeface="Times New Roman" pitchFamily="18" charset="0"/>
                  </a:rPr>
                  <a:t>*=</a:t>
                </a:r>
              </a:p>
              <a:p>
                <a:pPr algn="ctr" eaLnBrk="0" hangingPunct="0">
                  <a:tabLst>
                    <a:tab pos="449263" algn="r"/>
                    <a:tab pos="2700338" algn="ctr"/>
                    <a:tab pos="5400675" algn="r"/>
                  </a:tabLst>
                </a:pPr>
                <a:endParaRPr lang="es-ES_tradnl" sz="1800" b="1">
                  <a:latin typeface="Arial" charset="0"/>
                </a:endParaRPr>
              </a:p>
            </p:txBody>
          </p:sp>
          <p:sp>
            <p:nvSpPr>
              <p:cNvPr id="25636" name="Rectangle 18"/>
              <p:cNvSpPr>
                <a:spLocks noChangeArrowheads="1"/>
              </p:cNvSpPr>
              <p:nvPr/>
            </p:nvSpPr>
            <p:spPr bwMode="auto">
              <a:xfrm>
                <a:off x="0" y="806"/>
                <a:ext cx="311" cy="403"/>
              </a:xfrm>
              <a:prstGeom prst="rect">
                <a:avLst/>
              </a:prstGeom>
              <a:noFill/>
              <a:ln w="7">
                <a:solidFill>
                  <a:srgbClr val="A0A0A0"/>
                </a:solidFill>
                <a:miter lim="800000"/>
                <a:headEnd/>
                <a:tailEnd/>
              </a:ln>
            </p:spPr>
            <p:txBody>
              <a:bodyPr wrap="none" anchor="ctr"/>
              <a:lstStyle/>
              <a:p>
                <a:endParaRPr lang="es-ES" b="1"/>
              </a:p>
            </p:txBody>
          </p:sp>
        </p:grpSp>
        <p:grpSp>
          <p:nvGrpSpPr>
            <p:cNvPr id="25610" name="Group 19"/>
            <p:cNvGrpSpPr>
              <a:grpSpLocks/>
            </p:cNvGrpSpPr>
            <p:nvPr/>
          </p:nvGrpSpPr>
          <p:grpSpPr bwMode="auto">
            <a:xfrm>
              <a:off x="1338" y="1734"/>
              <a:ext cx="4315" cy="239"/>
              <a:chOff x="311" y="806"/>
              <a:chExt cx="2995" cy="403"/>
            </a:xfrm>
          </p:grpSpPr>
          <p:sp>
            <p:nvSpPr>
              <p:cNvPr id="25633" name="Rectangle 20"/>
              <p:cNvSpPr>
                <a:spLocks noChangeArrowheads="1"/>
              </p:cNvSpPr>
              <p:nvPr/>
            </p:nvSpPr>
            <p:spPr bwMode="auto">
              <a:xfrm>
                <a:off x="339" y="806"/>
                <a:ext cx="2967" cy="403"/>
              </a:xfrm>
              <a:prstGeom prst="rect">
                <a:avLst/>
              </a:prstGeom>
              <a:noFill/>
              <a:ln w="9525">
                <a:noFill/>
                <a:miter lim="800000"/>
                <a:headEnd/>
                <a:tailEnd/>
              </a:ln>
            </p:spPr>
            <p:txBody>
              <a:bodyPr/>
              <a:lstStyle/>
              <a:p>
                <a:pPr eaLnBrk="0" hangingPunct="0">
                  <a:tabLst>
                    <a:tab pos="449263" algn="r"/>
                    <a:tab pos="2700338" algn="ctr"/>
                    <a:tab pos="5400675" algn="r"/>
                  </a:tabLst>
                </a:pPr>
                <a:r>
                  <a:rPr lang="es-ES_tradnl" sz="1400" dirty="0">
                    <a:latin typeface="Courier New" pitchFamily="49" charset="0"/>
                    <a:cs typeface="Courier New" pitchFamily="49" charset="0"/>
                  </a:rPr>
                  <a:t>variable *= expr</a:t>
                </a:r>
                <a:r>
                  <a:rPr lang="es-ES_tradnl" sz="1400" baseline="-25000" dirty="0">
                    <a:latin typeface="Courier New" pitchFamily="49" charset="0"/>
                    <a:cs typeface="Courier New" pitchFamily="49" charset="0"/>
                  </a:rPr>
                  <a:t>2</a:t>
                </a:r>
                <a:r>
                  <a:rPr lang="es-ES_tradnl" sz="1400" dirty="0">
                    <a:latin typeface="Arial" charset="0"/>
                    <a:cs typeface="Times New Roman" pitchFamily="18" charset="0"/>
                  </a:rPr>
                  <a:t> </a:t>
                </a:r>
                <a:r>
                  <a:rPr lang="en-US" sz="1400" dirty="0">
                    <a:latin typeface="Arial" charset="0"/>
                    <a:cs typeface="Times New Roman" pitchFamily="18" charset="0"/>
                  </a:rPr>
                  <a:t>is equivalent to </a:t>
                </a:r>
                <a:r>
                  <a:rPr lang="es-ES_tradnl" sz="1400" dirty="0">
                    <a:latin typeface="Courier New" pitchFamily="49" charset="0"/>
                    <a:cs typeface="Courier New" pitchFamily="49" charset="0"/>
                  </a:rPr>
                  <a:t>variable = (variable ) * (expr</a:t>
                </a:r>
                <a:r>
                  <a:rPr lang="es-ES_tradnl" sz="1400" baseline="-25000" dirty="0">
                    <a:latin typeface="Courier New" pitchFamily="49" charset="0"/>
                    <a:cs typeface="Courier New" pitchFamily="49" charset="0"/>
                  </a:rPr>
                  <a:t>2</a:t>
                </a:r>
                <a:r>
                  <a:rPr lang="es-ES_tradnl" sz="1400" dirty="0">
                    <a:latin typeface="Courier New" pitchFamily="49" charset="0"/>
                    <a:cs typeface="Courier New" pitchFamily="49" charset="0"/>
                  </a:rPr>
                  <a:t>)</a:t>
                </a:r>
              </a:p>
            </p:txBody>
          </p:sp>
          <p:sp>
            <p:nvSpPr>
              <p:cNvPr id="25634" name="Rectangle 21"/>
              <p:cNvSpPr>
                <a:spLocks noChangeArrowheads="1"/>
              </p:cNvSpPr>
              <p:nvPr/>
            </p:nvSpPr>
            <p:spPr bwMode="auto">
              <a:xfrm>
                <a:off x="311" y="806"/>
                <a:ext cx="2991" cy="403"/>
              </a:xfrm>
              <a:prstGeom prst="rect">
                <a:avLst/>
              </a:prstGeom>
              <a:noFill/>
              <a:ln w="7">
                <a:solidFill>
                  <a:srgbClr val="A0A0A0"/>
                </a:solidFill>
                <a:miter lim="800000"/>
                <a:headEnd/>
                <a:tailEnd/>
              </a:ln>
            </p:spPr>
            <p:txBody>
              <a:bodyPr wrap="none" anchor="ctr"/>
              <a:lstStyle/>
              <a:p>
                <a:endParaRPr lang="es-ES" b="1"/>
              </a:p>
            </p:txBody>
          </p:sp>
        </p:grpSp>
        <p:grpSp>
          <p:nvGrpSpPr>
            <p:cNvPr id="25611" name="Group 22"/>
            <p:cNvGrpSpPr>
              <a:grpSpLocks/>
            </p:cNvGrpSpPr>
            <p:nvPr/>
          </p:nvGrpSpPr>
          <p:grpSpPr bwMode="auto">
            <a:xfrm>
              <a:off x="752" y="1973"/>
              <a:ext cx="585" cy="240"/>
              <a:chOff x="0" y="1209"/>
              <a:chExt cx="311" cy="403"/>
            </a:xfrm>
          </p:grpSpPr>
          <p:sp>
            <p:nvSpPr>
              <p:cNvPr id="25631" name="Rectangle 23"/>
              <p:cNvSpPr>
                <a:spLocks noChangeArrowheads="1"/>
              </p:cNvSpPr>
              <p:nvPr/>
            </p:nvSpPr>
            <p:spPr bwMode="auto">
              <a:xfrm>
                <a:off x="28" y="1209"/>
                <a:ext cx="255" cy="403"/>
              </a:xfrm>
              <a:prstGeom prst="rect">
                <a:avLst/>
              </a:prstGeom>
              <a:noFill/>
              <a:ln w="9525">
                <a:noFill/>
                <a:miter lim="800000"/>
                <a:headEnd/>
                <a:tailEnd/>
              </a:ln>
            </p:spPr>
            <p:txBody>
              <a:bodyPr/>
              <a:lstStyle/>
              <a:p>
                <a:pPr algn="ctr" eaLnBrk="0" hangingPunct="0">
                  <a:tabLst>
                    <a:tab pos="449263" algn="r"/>
                    <a:tab pos="2700338" algn="ctr"/>
                    <a:tab pos="5400675" algn="r"/>
                  </a:tabLst>
                </a:pPr>
                <a:r>
                  <a:rPr lang="es-ES_tradnl" sz="1800" b="1">
                    <a:latin typeface="Arial" charset="0"/>
                    <a:cs typeface="Times New Roman" pitchFamily="18" charset="0"/>
                  </a:rPr>
                  <a:t>/=</a:t>
                </a:r>
              </a:p>
              <a:p>
                <a:pPr algn="ctr" eaLnBrk="0" hangingPunct="0">
                  <a:tabLst>
                    <a:tab pos="449263" algn="r"/>
                    <a:tab pos="2700338" algn="ctr"/>
                    <a:tab pos="5400675" algn="r"/>
                  </a:tabLst>
                </a:pPr>
                <a:endParaRPr lang="es-ES_tradnl" sz="1800" b="1">
                  <a:latin typeface="Arial" charset="0"/>
                </a:endParaRPr>
              </a:p>
            </p:txBody>
          </p:sp>
          <p:sp>
            <p:nvSpPr>
              <p:cNvPr id="25632" name="Rectangle 24"/>
              <p:cNvSpPr>
                <a:spLocks noChangeArrowheads="1"/>
              </p:cNvSpPr>
              <p:nvPr/>
            </p:nvSpPr>
            <p:spPr bwMode="auto">
              <a:xfrm>
                <a:off x="0" y="1209"/>
                <a:ext cx="311" cy="403"/>
              </a:xfrm>
              <a:prstGeom prst="rect">
                <a:avLst/>
              </a:prstGeom>
              <a:noFill/>
              <a:ln w="7">
                <a:solidFill>
                  <a:srgbClr val="A0A0A0"/>
                </a:solidFill>
                <a:miter lim="800000"/>
                <a:headEnd/>
                <a:tailEnd/>
              </a:ln>
            </p:spPr>
            <p:txBody>
              <a:bodyPr wrap="none" anchor="ctr"/>
              <a:lstStyle/>
              <a:p>
                <a:endParaRPr lang="es-ES" b="1"/>
              </a:p>
            </p:txBody>
          </p:sp>
        </p:grpSp>
        <p:grpSp>
          <p:nvGrpSpPr>
            <p:cNvPr id="25612" name="Group 25"/>
            <p:cNvGrpSpPr>
              <a:grpSpLocks/>
            </p:cNvGrpSpPr>
            <p:nvPr/>
          </p:nvGrpSpPr>
          <p:grpSpPr bwMode="auto">
            <a:xfrm>
              <a:off x="1338" y="1973"/>
              <a:ext cx="4349" cy="240"/>
              <a:chOff x="311" y="1209"/>
              <a:chExt cx="3019" cy="403"/>
            </a:xfrm>
          </p:grpSpPr>
          <p:sp>
            <p:nvSpPr>
              <p:cNvPr id="25629" name="Rectangle 26"/>
              <p:cNvSpPr>
                <a:spLocks noChangeArrowheads="1"/>
              </p:cNvSpPr>
              <p:nvPr/>
            </p:nvSpPr>
            <p:spPr bwMode="auto">
              <a:xfrm>
                <a:off x="339" y="1209"/>
                <a:ext cx="2991" cy="403"/>
              </a:xfrm>
              <a:prstGeom prst="rect">
                <a:avLst/>
              </a:prstGeom>
              <a:noFill/>
              <a:ln w="9525">
                <a:noFill/>
                <a:miter lim="800000"/>
                <a:headEnd/>
                <a:tailEnd/>
              </a:ln>
            </p:spPr>
            <p:txBody>
              <a:bodyPr/>
              <a:lstStyle/>
              <a:p>
                <a:pPr eaLnBrk="0" hangingPunct="0">
                  <a:tabLst>
                    <a:tab pos="449263" algn="r"/>
                    <a:tab pos="2700338" algn="ctr"/>
                    <a:tab pos="5400675" algn="r"/>
                  </a:tabLst>
                </a:pPr>
                <a:r>
                  <a:rPr lang="es-ES_tradnl" sz="1400" dirty="0">
                    <a:latin typeface="Courier New" pitchFamily="49" charset="0"/>
                    <a:cs typeface="Courier New" pitchFamily="49" charset="0"/>
                  </a:rPr>
                  <a:t>variable /= expr</a:t>
                </a:r>
                <a:r>
                  <a:rPr lang="es-ES_tradnl" sz="1400" baseline="-25000" dirty="0">
                    <a:latin typeface="Courier New" pitchFamily="49" charset="0"/>
                    <a:cs typeface="Courier New" pitchFamily="49" charset="0"/>
                  </a:rPr>
                  <a:t>2</a:t>
                </a:r>
                <a:r>
                  <a:rPr lang="es-ES_tradnl" sz="1400" dirty="0">
                    <a:latin typeface="Arial" charset="0"/>
                    <a:cs typeface="Times New Roman" pitchFamily="18" charset="0"/>
                  </a:rPr>
                  <a:t> </a:t>
                </a:r>
                <a:r>
                  <a:rPr lang="en-US" sz="1400" dirty="0">
                    <a:latin typeface="Arial" charset="0"/>
                    <a:cs typeface="Times New Roman" pitchFamily="18" charset="0"/>
                  </a:rPr>
                  <a:t>is equivalent to </a:t>
                </a:r>
                <a:r>
                  <a:rPr lang="es-ES_tradnl" sz="1400" dirty="0">
                    <a:latin typeface="Courier New" pitchFamily="49" charset="0"/>
                    <a:cs typeface="Courier New" pitchFamily="49" charset="0"/>
                  </a:rPr>
                  <a:t>variable = (variable ) / (expr</a:t>
                </a:r>
                <a:r>
                  <a:rPr lang="es-ES_tradnl" sz="1400" baseline="-25000" dirty="0">
                    <a:latin typeface="Courier New" pitchFamily="49" charset="0"/>
                    <a:cs typeface="Courier New" pitchFamily="49" charset="0"/>
                  </a:rPr>
                  <a:t>2</a:t>
                </a:r>
                <a:r>
                  <a:rPr lang="es-ES_tradnl" sz="1400" dirty="0">
                    <a:latin typeface="Courier New" pitchFamily="49" charset="0"/>
                    <a:cs typeface="Courier New" pitchFamily="49" charset="0"/>
                  </a:rPr>
                  <a:t>)</a:t>
                </a:r>
                <a:endParaRPr lang="es-ES_tradnl" sz="1400" b="1" dirty="0">
                  <a:latin typeface="Arial" charset="0"/>
                  <a:cs typeface="Times New Roman" pitchFamily="18" charset="0"/>
                </a:endParaRPr>
              </a:p>
              <a:p>
                <a:pPr eaLnBrk="0" hangingPunct="0">
                  <a:tabLst>
                    <a:tab pos="449263" algn="r"/>
                    <a:tab pos="2700338" algn="ctr"/>
                    <a:tab pos="5400675" algn="r"/>
                  </a:tabLst>
                </a:pPr>
                <a:endParaRPr lang="es-ES_tradnl" sz="1800" b="1" dirty="0">
                  <a:latin typeface="Arial" charset="0"/>
                </a:endParaRPr>
              </a:p>
            </p:txBody>
          </p:sp>
          <p:sp>
            <p:nvSpPr>
              <p:cNvPr id="25630" name="Rectangle 27"/>
              <p:cNvSpPr>
                <a:spLocks noChangeArrowheads="1"/>
              </p:cNvSpPr>
              <p:nvPr/>
            </p:nvSpPr>
            <p:spPr bwMode="auto">
              <a:xfrm>
                <a:off x="311" y="1209"/>
                <a:ext cx="2991" cy="403"/>
              </a:xfrm>
              <a:prstGeom prst="rect">
                <a:avLst/>
              </a:prstGeom>
              <a:noFill/>
              <a:ln w="7">
                <a:solidFill>
                  <a:srgbClr val="A0A0A0"/>
                </a:solidFill>
                <a:miter lim="800000"/>
                <a:headEnd/>
                <a:tailEnd/>
              </a:ln>
            </p:spPr>
            <p:txBody>
              <a:bodyPr wrap="none" anchor="ctr"/>
              <a:lstStyle/>
              <a:p>
                <a:endParaRPr lang="es-ES" b="1"/>
              </a:p>
            </p:txBody>
          </p:sp>
        </p:grpSp>
        <p:grpSp>
          <p:nvGrpSpPr>
            <p:cNvPr id="25613" name="Group 28"/>
            <p:cNvGrpSpPr>
              <a:grpSpLocks/>
            </p:cNvGrpSpPr>
            <p:nvPr/>
          </p:nvGrpSpPr>
          <p:grpSpPr bwMode="auto">
            <a:xfrm>
              <a:off x="752" y="2213"/>
              <a:ext cx="585" cy="239"/>
              <a:chOff x="0" y="1612"/>
              <a:chExt cx="311" cy="403"/>
            </a:xfrm>
          </p:grpSpPr>
          <p:sp>
            <p:nvSpPr>
              <p:cNvPr id="25627" name="Rectangle 29"/>
              <p:cNvSpPr>
                <a:spLocks noChangeArrowheads="1"/>
              </p:cNvSpPr>
              <p:nvPr/>
            </p:nvSpPr>
            <p:spPr bwMode="auto">
              <a:xfrm>
                <a:off x="28" y="1612"/>
                <a:ext cx="255" cy="403"/>
              </a:xfrm>
              <a:prstGeom prst="rect">
                <a:avLst/>
              </a:prstGeom>
              <a:noFill/>
              <a:ln w="9525">
                <a:noFill/>
                <a:miter lim="800000"/>
                <a:headEnd/>
                <a:tailEnd/>
              </a:ln>
            </p:spPr>
            <p:txBody>
              <a:bodyPr/>
              <a:lstStyle/>
              <a:p>
                <a:pPr algn="ctr" eaLnBrk="0" hangingPunct="0">
                  <a:tabLst>
                    <a:tab pos="449263" algn="r"/>
                    <a:tab pos="2700338" algn="ctr"/>
                    <a:tab pos="5400675" algn="r"/>
                  </a:tabLst>
                </a:pPr>
                <a:r>
                  <a:rPr lang="es-ES_tradnl" sz="1800" b="1">
                    <a:latin typeface="Arial" charset="0"/>
                    <a:cs typeface="Times New Roman" pitchFamily="18" charset="0"/>
                  </a:rPr>
                  <a:t>%=</a:t>
                </a:r>
              </a:p>
              <a:p>
                <a:pPr algn="ctr" eaLnBrk="0" hangingPunct="0">
                  <a:tabLst>
                    <a:tab pos="449263" algn="r"/>
                    <a:tab pos="2700338" algn="ctr"/>
                    <a:tab pos="5400675" algn="r"/>
                  </a:tabLst>
                </a:pPr>
                <a:endParaRPr lang="es-ES_tradnl" sz="2000" b="1"/>
              </a:p>
            </p:txBody>
          </p:sp>
          <p:sp>
            <p:nvSpPr>
              <p:cNvPr id="25628" name="Rectangle 30"/>
              <p:cNvSpPr>
                <a:spLocks noChangeArrowheads="1"/>
              </p:cNvSpPr>
              <p:nvPr/>
            </p:nvSpPr>
            <p:spPr bwMode="auto">
              <a:xfrm>
                <a:off x="0" y="1612"/>
                <a:ext cx="311" cy="403"/>
              </a:xfrm>
              <a:prstGeom prst="rect">
                <a:avLst/>
              </a:prstGeom>
              <a:noFill/>
              <a:ln w="7">
                <a:solidFill>
                  <a:srgbClr val="A0A0A0"/>
                </a:solidFill>
                <a:miter lim="800000"/>
                <a:headEnd/>
                <a:tailEnd/>
              </a:ln>
            </p:spPr>
            <p:txBody>
              <a:bodyPr wrap="none" anchor="ctr"/>
              <a:lstStyle/>
              <a:p>
                <a:endParaRPr lang="es-ES" b="1"/>
              </a:p>
            </p:txBody>
          </p:sp>
        </p:grpSp>
        <p:grpSp>
          <p:nvGrpSpPr>
            <p:cNvPr id="25614" name="Group 31"/>
            <p:cNvGrpSpPr>
              <a:grpSpLocks/>
            </p:cNvGrpSpPr>
            <p:nvPr/>
          </p:nvGrpSpPr>
          <p:grpSpPr bwMode="auto">
            <a:xfrm>
              <a:off x="1338" y="2213"/>
              <a:ext cx="4349" cy="239"/>
              <a:chOff x="311" y="1612"/>
              <a:chExt cx="3019" cy="403"/>
            </a:xfrm>
          </p:grpSpPr>
          <p:sp>
            <p:nvSpPr>
              <p:cNvPr id="25625" name="Rectangle 32"/>
              <p:cNvSpPr>
                <a:spLocks noChangeArrowheads="1"/>
              </p:cNvSpPr>
              <p:nvPr/>
            </p:nvSpPr>
            <p:spPr bwMode="auto">
              <a:xfrm>
                <a:off x="339" y="1612"/>
                <a:ext cx="2991" cy="403"/>
              </a:xfrm>
              <a:prstGeom prst="rect">
                <a:avLst/>
              </a:prstGeom>
              <a:noFill/>
              <a:ln w="9525">
                <a:noFill/>
                <a:miter lim="800000"/>
                <a:headEnd/>
                <a:tailEnd/>
              </a:ln>
            </p:spPr>
            <p:txBody>
              <a:bodyPr/>
              <a:lstStyle/>
              <a:p>
                <a:pPr eaLnBrk="0" hangingPunct="0">
                  <a:tabLst>
                    <a:tab pos="449263" algn="r"/>
                    <a:tab pos="2700338" algn="ctr"/>
                    <a:tab pos="5400675" algn="r"/>
                  </a:tabLst>
                </a:pPr>
                <a:r>
                  <a:rPr lang="es-ES_tradnl" sz="1400" dirty="0">
                    <a:latin typeface="Courier New" pitchFamily="49" charset="0"/>
                    <a:cs typeface="Courier New" pitchFamily="49" charset="0"/>
                  </a:rPr>
                  <a:t>variable %= expr</a:t>
                </a:r>
                <a:r>
                  <a:rPr lang="es-ES_tradnl" sz="1400" baseline="-25000" dirty="0">
                    <a:latin typeface="Courier New" pitchFamily="49" charset="0"/>
                    <a:cs typeface="Courier New" pitchFamily="49" charset="0"/>
                  </a:rPr>
                  <a:t>2</a:t>
                </a:r>
                <a:r>
                  <a:rPr lang="es-ES_tradnl" sz="1400" dirty="0">
                    <a:latin typeface="Arial" charset="0"/>
                    <a:cs typeface="Times New Roman" pitchFamily="18" charset="0"/>
                  </a:rPr>
                  <a:t> </a:t>
                </a:r>
                <a:r>
                  <a:rPr lang="en-US" sz="1400" dirty="0">
                    <a:latin typeface="Arial" charset="0"/>
                    <a:cs typeface="Times New Roman" pitchFamily="18" charset="0"/>
                  </a:rPr>
                  <a:t>is equivalent to </a:t>
                </a:r>
                <a:r>
                  <a:rPr lang="es-ES_tradnl" sz="1400" dirty="0">
                    <a:latin typeface="Courier New" pitchFamily="49" charset="0"/>
                    <a:cs typeface="Courier New" pitchFamily="49" charset="0"/>
                  </a:rPr>
                  <a:t>variable = (variable ) % (expr</a:t>
                </a:r>
                <a:r>
                  <a:rPr lang="es-ES_tradnl" sz="1400" baseline="-25000" dirty="0">
                    <a:latin typeface="Courier New" pitchFamily="49" charset="0"/>
                    <a:cs typeface="Courier New" pitchFamily="49" charset="0"/>
                  </a:rPr>
                  <a:t>2</a:t>
                </a:r>
                <a:r>
                  <a:rPr lang="es-ES_tradnl" sz="1400" dirty="0">
                    <a:latin typeface="Courier New" pitchFamily="49" charset="0"/>
                    <a:cs typeface="Courier New" pitchFamily="49" charset="0"/>
                  </a:rPr>
                  <a:t>)</a:t>
                </a:r>
              </a:p>
              <a:p>
                <a:pPr eaLnBrk="0" hangingPunct="0">
                  <a:tabLst>
                    <a:tab pos="449263" algn="r"/>
                    <a:tab pos="2700338" algn="ctr"/>
                    <a:tab pos="5400675" algn="r"/>
                  </a:tabLst>
                </a:pPr>
                <a:endParaRPr lang="es-ES_tradnl" sz="2000" b="1" dirty="0"/>
              </a:p>
            </p:txBody>
          </p:sp>
          <p:sp>
            <p:nvSpPr>
              <p:cNvPr id="25626" name="Rectangle 33"/>
              <p:cNvSpPr>
                <a:spLocks noChangeArrowheads="1"/>
              </p:cNvSpPr>
              <p:nvPr/>
            </p:nvSpPr>
            <p:spPr bwMode="auto">
              <a:xfrm>
                <a:off x="311" y="1612"/>
                <a:ext cx="2991" cy="403"/>
              </a:xfrm>
              <a:prstGeom prst="rect">
                <a:avLst/>
              </a:prstGeom>
              <a:noFill/>
              <a:ln w="7">
                <a:solidFill>
                  <a:srgbClr val="A0A0A0"/>
                </a:solidFill>
                <a:miter lim="800000"/>
                <a:headEnd/>
                <a:tailEnd/>
              </a:ln>
            </p:spPr>
            <p:txBody>
              <a:bodyPr wrap="none" anchor="ctr"/>
              <a:lstStyle/>
              <a:p>
                <a:endParaRPr lang="es-ES" b="1"/>
              </a:p>
            </p:txBody>
          </p:sp>
        </p:grpSp>
        <p:grpSp>
          <p:nvGrpSpPr>
            <p:cNvPr id="25615" name="Group 34"/>
            <p:cNvGrpSpPr>
              <a:grpSpLocks/>
            </p:cNvGrpSpPr>
            <p:nvPr/>
          </p:nvGrpSpPr>
          <p:grpSpPr bwMode="auto">
            <a:xfrm>
              <a:off x="748" y="1048"/>
              <a:ext cx="604" cy="220"/>
              <a:chOff x="0" y="0"/>
              <a:chExt cx="829" cy="403"/>
            </a:xfrm>
          </p:grpSpPr>
          <p:sp>
            <p:nvSpPr>
              <p:cNvPr id="25621" name="Rectangle 35"/>
              <p:cNvSpPr>
                <a:spLocks noChangeArrowheads="1"/>
              </p:cNvSpPr>
              <p:nvPr/>
            </p:nvSpPr>
            <p:spPr bwMode="auto">
              <a:xfrm>
                <a:off x="0" y="0"/>
                <a:ext cx="829" cy="403"/>
              </a:xfrm>
              <a:prstGeom prst="rect">
                <a:avLst/>
              </a:prstGeom>
              <a:solidFill>
                <a:srgbClr val="F2F2F2"/>
              </a:solidFill>
              <a:ln w="9525">
                <a:noFill/>
                <a:miter lim="800000"/>
                <a:headEnd/>
                <a:tailEnd/>
              </a:ln>
            </p:spPr>
            <p:txBody>
              <a:bodyPr wrap="none" anchor="ctr"/>
              <a:lstStyle/>
              <a:p>
                <a:endParaRPr lang="es-ES" b="1"/>
              </a:p>
            </p:txBody>
          </p:sp>
          <p:grpSp>
            <p:nvGrpSpPr>
              <p:cNvPr id="25622" name="Group 36"/>
              <p:cNvGrpSpPr>
                <a:grpSpLocks/>
              </p:cNvGrpSpPr>
              <p:nvPr/>
            </p:nvGrpSpPr>
            <p:grpSpPr bwMode="auto">
              <a:xfrm>
                <a:off x="0" y="0"/>
                <a:ext cx="829" cy="403"/>
                <a:chOff x="0" y="0"/>
                <a:chExt cx="829" cy="403"/>
              </a:xfrm>
            </p:grpSpPr>
            <p:sp>
              <p:nvSpPr>
                <p:cNvPr id="25623" name="Rectangle 37"/>
                <p:cNvSpPr>
                  <a:spLocks noChangeArrowheads="1"/>
                </p:cNvSpPr>
                <p:nvPr/>
              </p:nvSpPr>
              <p:spPr bwMode="auto">
                <a:xfrm>
                  <a:off x="28" y="0"/>
                  <a:ext cx="773" cy="403"/>
                </a:xfrm>
                <a:prstGeom prst="rect">
                  <a:avLst/>
                </a:prstGeom>
                <a:solidFill>
                  <a:srgbClr val="F2F2F2"/>
                </a:solidFill>
                <a:ln w="9525">
                  <a:noFill/>
                  <a:miter lim="800000"/>
                  <a:headEnd/>
                  <a:tailEnd/>
                </a:ln>
              </p:spPr>
              <p:txBody>
                <a:bodyPr/>
                <a:lstStyle/>
                <a:p>
                  <a:pPr algn="ctr" eaLnBrk="0" hangingPunct="0"/>
                  <a:r>
                    <a:rPr lang="es-ES_tradnl" sz="1800" b="1">
                      <a:latin typeface="Arial" charset="0"/>
                      <a:cs typeface="Times New Roman" pitchFamily="18" charset="0"/>
                    </a:rPr>
                    <a:t>Oper.</a:t>
                  </a:r>
                </a:p>
                <a:p>
                  <a:pPr algn="ctr" eaLnBrk="0" hangingPunct="0"/>
                  <a:endParaRPr lang="es-ES_tradnl" sz="2000" b="1"/>
                </a:p>
              </p:txBody>
            </p:sp>
            <p:sp>
              <p:nvSpPr>
                <p:cNvPr id="25624" name="Rectangle 38"/>
                <p:cNvSpPr>
                  <a:spLocks noChangeArrowheads="1"/>
                </p:cNvSpPr>
                <p:nvPr/>
              </p:nvSpPr>
              <p:spPr bwMode="auto">
                <a:xfrm>
                  <a:off x="0" y="0"/>
                  <a:ext cx="829" cy="403"/>
                </a:xfrm>
                <a:prstGeom prst="rect">
                  <a:avLst/>
                </a:prstGeom>
                <a:noFill/>
                <a:ln w="7">
                  <a:solidFill>
                    <a:srgbClr val="A0A0A0"/>
                  </a:solidFill>
                  <a:miter lim="800000"/>
                  <a:headEnd/>
                  <a:tailEnd/>
                </a:ln>
              </p:spPr>
              <p:txBody>
                <a:bodyPr wrap="none" anchor="ctr"/>
                <a:lstStyle/>
                <a:p>
                  <a:pPr algn="ctr"/>
                  <a:endParaRPr lang="es-ES" sz="2900" b="1">
                    <a:latin typeface="Arial Narrow" pitchFamily="34" charset="0"/>
                  </a:endParaRPr>
                </a:p>
              </p:txBody>
            </p:sp>
          </p:grpSp>
        </p:grpSp>
        <p:grpSp>
          <p:nvGrpSpPr>
            <p:cNvPr id="25616" name="Group 39"/>
            <p:cNvGrpSpPr>
              <a:grpSpLocks/>
            </p:cNvGrpSpPr>
            <p:nvPr/>
          </p:nvGrpSpPr>
          <p:grpSpPr bwMode="auto">
            <a:xfrm>
              <a:off x="1338" y="1048"/>
              <a:ext cx="4309" cy="220"/>
              <a:chOff x="829" y="0"/>
              <a:chExt cx="1416" cy="403"/>
            </a:xfrm>
          </p:grpSpPr>
          <p:sp>
            <p:nvSpPr>
              <p:cNvPr id="25617" name="Rectangle 40"/>
              <p:cNvSpPr>
                <a:spLocks noChangeArrowheads="1"/>
              </p:cNvSpPr>
              <p:nvPr/>
            </p:nvSpPr>
            <p:spPr bwMode="auto">
              <a:xfrm>
                <a:off x="829" y="0"/>
                <a:ext cx="1416" cy="403"/>
              </a:xfrm>
              <a:prstGeom prst="rect">
                <a:avLst/>
              </a:prstGeom>
              <a:solidFill>
                <a:srgbClr val="F2F2F2"/>
              </a:solidFill>
              <a:ln w="9525">
                <a:noFill/>
                <a:miter lim="800000"/>
                <a:headEnd/>
                <a:tailEnd/>
              </a:ln>
            </p:spPr>
            <p:txBody>
              <a:bodyPr wrap="none" anchor="ctr"/>
              <a:lstStyle/>
              <a:p>
                <a:endParaRPr lang="es-ES" b="1"/>
              </a:p>
            </p:txBody>
          </p:sp>
          <p:grpSp>
            <p:nvGrpSpPr>
              <p:cNvPr id="25618" name="Group 41"/>
              <p:cNvGrpSpPr>
                <a:grpSpLocks/>
              </p:cNvGrpSpPr>
              <p:nvPr/>
            </p:nvGrpSpPr>
            <p:grpSpPr bwMode="auto">
              <a:xfrm>
                <a:off x="829" y="0"/>
                <a:ext cx="1416" cy="403"/>
                <a:chOff x="829" y="0"/>
                <a:chExt cx="1416" cy="403"/>
              </a:xfrm>
            </p:grpSpPr>
            <p:sp>
              <p:nvSpPr>
                <p:cNvPr id="25619" name="Rectangle 42"/>
                <p:cNvSpPr>
                  <a:spLocks noChangeArrowheads="1"/>
                </p:cNvSpPr>
                <p:nvPr/>
              </p:nvSpPr>
              <p:spPr bwMode="auto">
                <a:xfrm>
                  <a:off x="857" y="0"/>
                  <a:ext cx="1360" cy="403"/>
                </a:xfrm>
                <a:prstGeom prst="rect">
                  <a:avLst/>
                </a:prstGeom>
                <a:solidFill>
                  <a:srgbClr val="F2F2F2"/>
                </a:solidFill>
                <a:ln w="9525">
                  <a:noFill/>
                  <a:miter lim="800000"/>
                  <a:headEnd/>
                  <a:tailEnd/>
                </a:ln>
              </p:spPr>
              <p:txBody>
                <a:bodyPr/>
                <a:lstStyle/>
                <a:p>
                  <a:pPr algn="ctr" eaLnBrk="0" hangingPunct="0"/>
                  <a:r>
                    <a:rPr lang="es-ES_tradnl" sz="1800" b="1" dirty="0" err="1">
                      <a:latin typeface="Arial" charset="0"/>
                      <a:cs typeface="Times New Roman" pitchFamily="18" charset="0"/>
                    </a:rPr>
                    <a:t>Meaning</a:t>
                  </a:r>
                  <a:endParaRPr lang="es-ES_tradnl" sz="1800" b="1" dirty="0">
                    <a:latin typeface="Arial" charset="0"/>
                    <a:cs typeface="Times New Roman" pitchFamily="18" charset="0"/>
                  </a:endParaRPr>
                </a:p>
                <a:p>
                  <a:pPr algn="ctr" eaLnBrk="0" hangingPunct="0"/>
                  <a:endParaRPr lang="es-ES_tradnl" b="1" dirty="0"/>
                </a:p>
              </p:txBody>
            </p:sp>
            <p:sp>
              <p:nvSpPr>
                <p:cNvPr id="25620" name="Rectangle 43"/>
                <p:cNvSpPr>
                  <a:spLocks noChangeArrowheads="1"/>
                </p:cNvSpPr>
                <p:nvPr/>
              </p:nvSpPr>
              <p:spPr bwMode="auto">
                <a:xfrm>
                  <a:off x="829" y="0"/>
                  <a:ext cx="1416" cy="403"/>
                </a:xfrm>
                <a:prstGeom prst="rect">
                  <a:avLst/>
                </a:prstGeom>
                <a:noFill/>
                <a:ln w="7">
                  <a:solidFill>
                    <a:srgbClr val="A0A0A0"/>
                  </a:solidFill>
                  <a:miter lim="800000"/>
                  <a:headEnd/>
                  <a:tailEnd/>
                </a:ln>
              </p:spPr>
              <p:txBody>
                <a:bodyPr wrap="none" anchor="ctr"/>
                <a:lstStyle/>
                <a:p>
                  <a:endParaRPr lang="es-ES" b="1"/>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
          <p:cNvSpPr>
            <a:spLocks noGrp="1" noChangeArrowheads="1"/>
          </p:cNvSpPr>
          <p:nvPr>
            <p:ph type="title"/>
          </p:nvPr>
        </p:nvSpPr>
        <p:spPr>
          <a:xfrm>
            <a:off x="1371600" y="123825"/>
            <a:ext cx="7543800" cy="800100"/>
          </a:xfrm>
        </p:spPr>
        <p:txBody>
          <a:bodyPr/>
          <a:lstStyle/>
          <a:p>
            <a:pPr eaLnBrk="1" hangingPunct="1"/>
            <a:r>
              <a:rPr lang="en-US"/>
              <a:t>Review</a:t>
            </a:r>
            <a:endParaRPr lang="es-ES"/>
          </a:p>
        </p:txBody>
      </p:sp>
      <p:sp>
        <p:nvSpPr>
          <p:cNvPr id="44" name="41 Rectángulo"/>
          <p:cNvSpPr/>
          <p:nvPr/>
        </p:nvSpPr>
        <p:spPr>
          <a:xfrm>
            <a:off x="1475656" y="980728"/>
            <a:ext cx="6984776" cy="561657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45" name="42 CuadroTexto"/>
          <p:cNvSpPr txBox="1">
            <a:spLocks noChangeArrowheads="1"/>
          </p:cNvSpPr>
          <p:nvPr/>
        </p:nvSpPr>
        <p:spPr bwMode="auto">
          <a:xfrm>
            <a:off x="6506849" y="5397353"/>
            <a:ext cx="1962727" cy="120032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0"/>
              </a:spcBef>
              <a:buSzTx/>
              <a:buFontTx/>
              <a:buNone/>
            </a:pPr>
            <a:r>
              <a:rPr lang="en-US" sz="2400" dirty="0">
                <a:solidFill>
                  <a:schemeClr val="tx1"/>
                </a:solidFill>
                <a:latin typeface="Times New Roman" panose="02020603050405020304" pitchFamily="18" charset="0"/>
              </a:rPr>
              <a:t>Practice 00 – </a:t>
            </a:r>
          </a:p>
          <a:p>
            <a:pPr algn="ctr" eaLnBrk="1" hangingPunct="1">
              <a:spcBef>
                <a:spcPct val="0"/>
              </a:spcBef>
              <a:buSzTx/>
              <a:buFontTx/>
              <a:buNone/>
            </a:pPr>
            <a:r>
              <a:rPr lang="en-US" sz="2400" dirty="0">
                <a:solidFill>
                  <a:schemeClr val="tx1"/>
                </a:solidFill>
                <a:latin typeface="Times New Roman" panose="02020603050405020304" pitchFamily="18" charset="0"/>
              </a:rPr>
              <a:t>Dev C++ IDE</a:t>
            </a:r>
          </a:p>
          <a:p>
            <a:pPr algn="ctr" eaLnBrk="1" hangingPunct="1">
              <a:spcBef>
                <a:spcPct val="0"/>
              </a:spcBef>
              <a:buSzTx/>
              <a:buFontTx/>
              <a:buNone/>
            </a:pPr>
            <a:r>
              <a:rPr lang="en-US" sz="2400" dirty="0">
                <a:solidFill>
                  <a:schemeClr val="tx1"/>
                </a:solidFill>
                <a:latin typeface="Times New Roman" panose="02020603050405020304" pitchFamily="18" charset="0"/>
              </a:rPr>
              <a:t>GitHub</a:t>
            </a:r>
          </a:p>
        </p:txBody>
      </p:sp>
      <p:sp>
        <p:nvSpPr>
          <p:cNvPr id="46" name="Text Box 4"/>
          <p:cNvSpPr txBox="1">
            <a:spLocks noChangeArrowheads="1"/>
          </p:cNvSpPr>
          <p:nvPr/>
        </p:nvSpPr>
        <p:spPr bwMode="auto">
          <a:xfrm>
            <a:off x="3995019" y="1198215"/>
            <a:ext cx="1528762" cy="322263"/>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sz="1500" b="0"/>
              <a:t>Write Source Code</a:t>
            </a:r>
          </a:p>
        </p:txBody>
      </p:sp>
      <p:grpSp>
        <p:nvGrpSpPr>
          <p:cNvPr id="47" name="Group 5"/>
          <p:cNvGrpSpPr>
            <a:grpSpLocks/>
          </p:cNvGrpSpPr>
          <p:nvPr/>
        </p:nvGrpSpPr>
        <p:grpSpPr bwMode="auto">
          <a:xfrm>
            <a:off x="3995019" y="1520478"/>
            <a:ext cx="1512887" cy="684212"/>
            <a:chOff x="2426" y="1162"/>
            <a:chExt cx="953" cy="431"/>
          </a:xfrm>
        </p:grpSpPr>
        <p:sp>
          <p:nvSpPr>
            <p:cNvPr id="48" name="Text Box 6"/>
            <p:cNvSpPr txBox="1">
              <a:spLocks noChangeArrowheads="1"/>
            </p:cNvSpPr>
            <p:nvPr/>
          </p:nvSpPr>
          <p:spPr bwMode="auto">
            <a:xfrm>
              <a:off x="2426" y="1389"/>
              <a:ext cx="953"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Compile</a:t>
              </a:r>
              <a:endParaRPr lang="es-ES" sz="1500" b="0"/>
            </a:p>
          </p:txBody>
        </p:sp>
        <p:sp>
          <p:nvSpPr>
            <p:cNvPr id="49" name="Line 7"/>
            <p:cNvSpPr>
              <a:spLocks noChangeShapeType="1"/>
            </p:cNvSpPr>
            <p:nvPr/>
          </p:nvSpPr>
          <p:spPr bwMode="auto">
            <a:xfrm>
              <a:off x="2918" y="1162"/>
              <a:ext cx="7" cy="22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grpSp>
      <p:sp>
        <p:nvSpPr>
          <p:cNvPr id="50" name="Text Box 8"/>
          <p:cNvSpPr txBox="1">
            <a:spLocks noChangeArrowheads="1"/>
          </p:cNvSpPr>
          <p:nvPr/>
        </p:nvSpPr>
        <p:spPr bwMode="auto">
          <a:xfrm>
            <a:off x="3563219" y="2499965"/>
            <a:ext cx="4810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 sz="1500" b="0"/>
              <a:t>Yes</a:t>
            </a:r>
          </a:p>
        </p:txBody>
      </p:sp>
      <p:grpSp>
        <p:nvGrpSpPr>
          <p:cNvPr id="51" name="Group 9"/>
          <p:cNvGrpSpPr>
            <a:grpSpLocks/>
          </p:cNvGrpSpPr>
          <p:nvPr/>
        </p:nvGrpSpPr>
        <p:grpSpPr bwMode="auto">
          <a:xfrm>
            <a:off x="3563219" y="1376015"/>
            <a:ext cx="442912" cy="1439863"/>
            <a:chOff x="2154" y="1071"/>
            <a:chExt cx="279" cy="907"/>
          </a:xfrm>
        </p:grpSpPr>
        <p:sp>
          <p:nvSpPr>
            <p:cNvPr id="52" name="Line 10"/>
            <p:cNvSpPr>
              <a:spLocks noChangeShapeType="1"/>
            </p:cNvSpPr>
            <p:nvPr/>
          </p:nvSpPr>
          <p:spPr bwMode="auto">
            <a:xfrm flipH="1">
              <a:off x="2154" y="1978"/>
              <a:ext cx="279"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 name="Line 11"/>
            <p:cNvSpPr>
              <a:spLocks noChangeShapeType="1"/>
            </p:cNvSpPr>
            <p:nvPr/>
          </p:nvSpPr>
          <p:spPr bwMode="auto">
            <a:xfrm flipH="1">
              <a:off x="2169" y="1072"/>
              <a:ext cx="247" cy="0"/>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n-GB"/>
            </a:p>
          </p:txBody>
        </p:sp>
        <p:sp>
          <p:nvSpPr>
            <p:cNvPr id="54" name="Line 12"/>
            <p:cNvSpPr>
              <a:spLocks noChangeShapeType="1"/>
            </p:cNvSpPr>
            <p:nvPr/>
          </p:nvSpPr>
          <p:spPr bwMode="auto">
            <a:xfrm rot="5400000">
              <a:off x="1712" y="1518"/>
              <a:ext cx="903"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5" name="Text Box 13"/>
          <p:cNvSpPr txBox="1">
            <a:spLocks noChangeArrowheads="1"/>
          </p:cNvSpPr>
          <p:nvPr/>
        </p:nvSpPr>
        <p:spPr bwMode="auto">
          <a:xfrm>
            <a:off x="4787181" y="3104803"/>
            <a:ext cx="588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No</a:t>
            </a:r>
            <a:endParaRPr lang="es-ES" sz="1500" b="0"/>
          </a:p>
        </p:txBody>
      </p:sp>
      <p:sp>
        <p:nvSpPr>
          <p:cNvPr id="56" name="Text Box 14"/>
          <p:cNvSpPr txBox="1">
            <a:spLocks noChangeArrowheads="1"/>
          </p:cNvSpPr>
          <p:nvPr/>
        </p:nvSpPr>
        <p:spPr bwMode="auto">
          <a:xfrm>
            <a:off x="3885481" y="4544665"/>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sz="1500" b="0"/>
              <a:t>Executable Program</a:t>
            </a:r>
          </a:p>
        </p:txBody>
      </p:sp>
      <p:grpSp>
        <p:nvGrpSpPr>
          <p:cNvPr id="57" name="Group 15"/>
          <p:cNvGrpSpPr>
            <a:grpSpLocks/>
          </p:cNvGrpSpPr>
          <p:nvPr/>
        </p:nvGrpSpPr>
        <p:grpSpPr bwMode="auto">
          <a:xfrm>
            <a:off x="3961681" y="5095528"/>
            <a:ext cx="1638300" cy="658812"/>
            <a:chOff x="2200" y="1979"/>
            <a:chExt cx="1134" cy="635"/>
          </a:xfrm>
        </p:grpSpPr>
        <p:sp>
          <p:nvSpPr>
            <p:cNvPr id="58" name="Text Box 16"/>
            <p:cNvSpPr txBox="1">
              <a:spLocks noChangeArrowheads="1"/>
            </p:cNvSpPr>
            <p:nvPr/>
          </p:nvSpPr>
          <p:spPr bwMode="auto">
            <a:xfrm>
              <a:off x="2245" y="2160"/>
              <a:ext cx="108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errors?</a:t>
              </a:r>
              <a:endParaRPr lang="es-ES" sz="1500" b="0"/>
            </a:p>
          </p:txBody>
        </p:sp>
        <p:sp>
          <p:nvSpPr>
            <p:cNvPr id="59" name="AutoShape 17"/>
            <p:cNvSpPr>
              <a:spLocks noChangeArrowheads="1"/>
            </p:cNvSpPr>
            <p:nvPr/>
          </p:nvSpPr>
          <p:spPr bwMode="auto">
            <a:xfrm>
              <a:off x="2200" y="1979"/>
              <a:ext cx="1134" cy="635"/>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sz="2400" b="0">
                <a:solidFill>
                  <a:schemeClr val="tx1"/>
                </a:solidFill>
                <a:latin typeface="Times New Roman" panose="02020603050405020304" pitchFamily="18" charset="0"/>
              </a:endParaRPr>
            </a:p>
          </p:txBody>
        </p:sp>
      </p:grpSp>
      <p:sp>
        <p:nvSpPr>
          <p:cNvPr id="60" name="Text Box 18"/>
          <p:cNvSpPr txBox="1">
            <a:spLocks noChangeArrowheads="1"/>
          </p:cNvSpPr>
          <p:nvPr/>
        </p:nvSpPr>
        <p:spPr bwMode="auto">
          <a:xfrm>
            <a:off x="5582519" y="5095528"/>
            <a:ext cx="5191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Yes</a:t>
            </a:r>
            <a:endParaRPr lang="es-ES" sz="1500" b="0"/>
          </a:p>
        </p:txBody>
      </p:sp>
      <p:grpSp>
        <p:nvGrpSpPr>
          <p:cNvPr id="61" name="Group 19"/>
          <p:cNvGrpSpPr>
            <a:grpSpLocks/>
          </p:cNvGrpSpPr>
          <p:nvPr/>
        </p:nvGrpSpPr>
        <p:grpSpPr bwMode="auto">
          <a:xfrm>
            <a:off x="5525369" y="1304578"/>
            <a:ext cx="579437" cy="4121150"/>
            <a:chOff x="3390" y="1090"/>
            <a:chExt cx="365" cy="2487"/>
          </a:xfrm>
        </p:grpSpPr>
        <p:sp>
          <p:nvSpPr>
            <p:cNvPr id="62" name="Line 20"/>
            <p:cNvSpPr>
              <a:spLocks noChangeShapeType="1"/>
            </p:cNvSpPr>
            <p:nvPr/>
          </p:nvSpPr>
          <p:spPr bwMode="auto">
            <a:xfrm>
              <a:off x="3433" y="3574"/>
              <a:ext cx="322" cy="1"/>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 name="Line 21"/>
            <p:cNvSpPr>
              <a:spLocks noChangeShapeType="1"/>
            </p:cNvSpPr>
            <p:nvPr/>
          </p:nvSpPr>
          <p:spPr bwMode="auto">
            <a:xfrm flipV="1">
              <a:off x="3390" y="1092"/>
              <a:ext cx="354" cy="3"/>
            </a:xfrm>
            <a:prstGeom prst="line">
              <a:avLst/>
            </a:prstGeom>
            <a:noFill/>
            <a:ln w="15875">
              <a:solidFill>
                <a:schemeClr val="bg2"/>
              </a:solidFill>
              <a:round/>
              <a:headEnd type="triangle" w="lg" len="med"/>
              <a:tailEnd/>
            </a:ln>
            <a:extLst>
              <a:ext uri="{909E8E84-426E-40DD-AFC4-6F175D3DCCD1}">
                <a14:hiddenFill xmlns:a14="http://schemas.microsoft.com/office/drawing/2010/main">
                  <a:noFill/>
                </a14:hiddenFill>
              </a:ext>
            </a:extLst>
          </p:spPr>
          <p:txBody>
            <a:bodyPr/>
            <a:lstStyle/>
            <a:p>
              <a:endParaRPr lang="en-GB"/>
            </a:p>
          </p:txBody>
        </p:sp>
        <p:sp>
          <p:nvSpPr>
            <p:cNvPr id="64" name="Line 22"/>
            <p:cNvSpPr>
              <a:spLocks noChangeShapeType="1"/>
            </p:cNvSpPr>
            <p:nvPr/>
          </p:nvSpPr>
          <p:spPr bwMode="auto">
            <a:xfrm rot="16200000" flipH="1">
              <a:off x="2505" y="2329"/>
              <a:ext cx="2487" cy="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65" name="Text Box 23"/>
          <p:cNvSpPr txBox="1">
            <a:spLocks noChangeArrowheads="1"/>
          </p:cNvSpPr>
          <p:nvPr/>
        </p:nvSpPr>
        <p:spPr bwMode="auto">
          <a:xfrm>
            <a:off x="4499844" y="6055965"/>
            <a:ext cx="546100"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 sz="1500" b="0"/>
              <a:t>END</a:t>
            </a:r>
          </a:p>
        </p:txBody>
      </p:sp>
      <p:sp>
        <p:nvSpPr>
          <p:cNvPr id="66" name="Text Box 24"/>
          <p:cNvSpPr txBox="1">
            <a:spLocks noChangeArrowheads="1"/>
          </p:cNvSpPr>
          <p:nvPr/>
        </p:nvSpPr>
        <p:spPr bwMode="auto">
          <a:xfrm>
            <a:off x="4788769" y="5724178"/>
            <a:ext cx="5889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No</a:t>
            </a:r>
            <a:endParaRPr lang="es-ES" sz="1500" b="0"/>
          </a:p>
        </p:txBody>
      </p:sp>
      <p:grpSp>
        <p:nvGrpSpPr>
          <p:cNvPr id="67" name="Group 25"/>
          <p:cNvGrpSpPr>
            <a:grpSpLocks/>
          </p:cNvGrpSpPr>
          <p:nvPr/>
        </p:nvGrpSpPr>
        <p:grpSpPr bwMode="auto">
          <a:xfrm>
            <a:off x="3969619" y="2222153"/>
            <a:ext cx="1612900" cy="946150"/>
            <a:chOff x="2410" y="1604"/>
            <a:chExt cx="1016" cy="596"/>
          </a:xfrm>
        </p:grpSpPr>
        <p:sp>
          <p:nvSpPr>
            <p:cNvPr id="68" name="Text Box 26"/>
            <p:cNvSpPr txBox="1">
              <a:spLocks noChangeArrowheads="1"/>
            </p:cNvSpPr>
            <p:nvPr/>
          </p:nvSpPr>
          <p:spPr bwMode="auto">
            <a:xfrm>
              <a:off x="2415" y="1858"/>
              <a:ext cx="9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sz="1500" b="0"/>
                <a:t>errors?</a:t>
              </a:r>
            </a:p>
          </p:txBody>
        </p:sp>
        <p:sp>
          <p:nvSpPr>
            <p:cNvPr id="69" name="AutoShape 27"/>
            <p:cNvSpPr>
              <a:spLocks noChangeArrowheads="1"/>
            </p:cNvSpPr>
            <p:nvPr/>
          </p:nvSpPr>
          <p:spPr bwMode="auto">
            <a:xfrm>
              <a:off x="2410" y="1751"/>
              <a:ext cx="1016" cy="449"/>
            </a:xfrm>
            <a:prstGeom prst="diamond">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endParaRPr lang="es-ES" sz="2400" b="0">
                <a:solidFill>
                  <a:schemeClr val="tx1"/>
                </a:solidFill>
                <a:latin typeface="Times New Roman" panose="02020603050405020304" pitchFamily="18" charset="0"/>
              </a:endParaRPr>
            </a:p>
          </p:txBody>
        </p:sp>
        <p:sp>
          <p:nvSpPr>
            <p:cNvPr id="70" name="Line 28"/>
            <p:cNvSpPr>
              <a:spLocks noChangeShapeType="1"/>
            </p:cNvSpPr>
            <p:nvPr/>
          </p:nvSpPr>
          <p:spPr bwMode="auto">
            <a:xfrm>
              <a:off x="2925" y="1604"/>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grpSp>
      <p:grpSp>
        <p:nvGrpSpPr>
          <p:cNvPr id="71" name="Group 29"/>
          <p:cNvGrpSpPr>
            <a:grpSpLocks/>
          </p:cNvGrpSpPr>
          <p:nvPr/>
        </p:nvGrpSpPr>
        <p:grpSpPr bwMode="auto">
          <a:xfrm>
            <a:off x="4068044" y="3176240"/>
            <a:ext cx="1463675" cy="539750"/>
            <a:chOff x="2472" y="2205"/>
            <a:chExt cx="922" cy="340"/>
          </a:xfrm>
        </p:grpSpPr>
        <p:sp>
          <p:nvSpPr>
            <p:cNvPr id="72" name="Text Box 30"/>
            <p:cNvSpPr txBox="1">
              <a:spLocks noChangeArrowheads="1"/>
            </p:cNvSpPr>
            <p:nvPr/>
          </p:nvSpPr>
          <p:spPr bwMode="auto">
            <a:xfrm>
              <a:off x="2472" y="2341"/>
              <a:ext cx="92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sz="1500" b="0"/>
                <a:t>Object Program</a:t>
              </a:r>
            </a:p>
          </p:txBody>
        </p:sp>
        <p:sp>
          <p:nvSpPr>
            <p:cNvPr id="73" name="Line 31"/>
            <p:cNvSpPr>
              <a:spLocks noChangeShapeType="1"/>
            </p:cNvSpPr>
            <p:nvPr/>
          </p:nvSpPr>
          <p:spPr bwMode="auto">
            <a:xfrm>
              <a:off x="2925" y="2205"/>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grpSp>
      <p:grpSp>
        <p:nvGrpSpPr>
          <p:cNvPr id="74" name="Group 32"/>
          <p:cNvGrpSpPr>
            <a:grpSpLocks/>
          </p:cNvGrpSpPr>
          <p:nvPr/>
        </p:nvGrpSpPr>
        <p:grpSpPr bwMode="auto">
          <a:xfrm>
            <a:off x="4052169" y="3722340"/>
            <a:ext cx="1479550" cy="547688"/>
            <a:chOff x="2462" y="2549"/>
            <a:chExt cx="932" cy="345"/>
          </a:xfrm>
        </p:grpSpPr>
        <p:sp>
          <p:nvSpPr>
            <p:cNvPr id="75" name="Text Box 33"/>
            <p:cNvSpPr txBox="1">
              <a:spLocks noChangeArrowheads="1"/>
            </p:cNvSpPr>
            <p:nvPr/>
          </p:nvSpPr>
          <p:spPr bwMode="auto">
            <a:xfrm>
              <a:off x="2462" y="2690"/>
              <a:ext cx="932" cy="204"/>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Link </a:t>
              </a:r>
              <a:r>
                <a:rPr lang="en-GB" sz="1500" b="0"/>
                <a:t>process</a:t>
              </a:r>
            </a:p>
          </p:txBody>
        </p:sp>
        <p:sp>
          <p:nvSpPr>
            <p:cNvPr id="76" name="Line 34"/>
            <p:cNvSpPr>
              <a:spLocks noChangeShapeType="1"/>
            </p:cNvSpPr>
            <p:nvPr/>
          </p:nvSpPr>
          <p:spPr bwMode="auto">
            <a:xfrm>
              <a:off x="2923" y="2549"/>
              <a:ext cx="0" cy="1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grpSp>
      <p:sp>
        <p:nvSpPr>
          <p:cNvPr id="77" name="Line 35"/>
          <p:cNvSpPr>
            <a:spLocks noChangeShapeType="1"/>
          </p:cNvSpPr>
          <p:nvPr/>
        </p:nvSpPr>
        <p:spPr bwMode="auto">
          <a:xfrm>
            <a:off x="4780831" y="4285903"/>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sp>
        <p:nvSpPr>
          <p:cNvPr id="78" name="Line 36"/>
          <p:cNvSpPr>
            <a:spLocks noChangeShapeType="1"/>
          </p:cNvSpPr>
          <p:nvPr/>
        </p:nvSpPr>
        <p:spPr bwMode="auto">
          <a:xfrm>
            <a:off x="4776069" y="4866928"/>
            <a:ext cx="0" cy="21748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sp>
        <p:nvSpPr>
          <p:cNvPr id="79" name="Line 37"/>
          <p:cNvSpPr>
            <a:spLocks noChangeShapeType="1"/>
          </p:cNvSpPr>
          <p:nvPr/>
        </p:nvSpPr>
        <p:spPr bwMode="auto">
          <a:xfrm flipH="1">
            <a:off x="4784006" y="5768628"/>
            <a:ext cx="3175" cy="287337"/>
          </a:xfrm>
          <a:prstGeom prst="line">
            <a:avLst/>
          </a:prstGeom>
          <a:noFill/>
          <a:ln w="15875">
            <a:solidFill>
              <a:schemeClr val="bg2"/>
            </a:solidFill>
            <a:round/>
            <a:headEnd/>
            <a:tailEnd type="triangle" w="med" len="lg"/>
          </a:ln>
          <a:extLst>
            <a:ext uri="{909E8E84-426E-40DD-AFC4-6F175D3DCCD1}">
              <a14:hiddenFill xmlns:a14="http://schemas.microsoft.com/office/drawing/2010/main">
                <a:noFill/>
              </a14:hiddenFill>
            </a:ext>
          </a:extLst>
        </p:spPr>
        <p:txBody>
          <a:bodyPr/>
          <a:lstStyle/>
          <a:p>
            <a:endParaRPr lang="en-GB"/>
          </a:p>
        </p:txBody>
      </p:sp>
      <p:sp>
        <p:nvSpPr>
          <p:cNvPr id="80" name="Text Box 38"/>
          <p:cNvSpPr txBox="1">
            <a:spLocks noChangeArrowheads="1"/>
          </p:cNvSpPr>
          <p:nvPr/>
        </p:nvSpPr>
        <p:spPr bwMode="auto">
          <a:xfrm>
            <a:off x="1836019" y="3392140"/>
            <a:ext cx="1800225" cy="323850"/>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s-ES_tradnl" sz="1500" b="0"/>
              <a:t>Library Files</a:t>
            </a:r>
            <a:endParaRPr lang="es-ES" sz="1500" b="0"/>
          </a:p>
        </p:txBody>
      </p:sp>
      <p:sp>
        <p:nvSpPr>
          <p:cNvPr id="81" name="Text Box 39"/>
          <p:cNvSpPr txBox="1">
            <a:spLocks noChangeArrowheads="1"/>
          </p:cNvSpPr>
          <p:nvPr/>
        </p:nvSpPr>
        <p:spPr bwMode="auto">
          <a:xfrm>
            <a:off x="1978894" y="4112865"/>
            <a:ext cx="1511300" cy="554038"/>
          </a:xfrm>
          <a:prstGeom prst="rect">
            <a:avLst/>
          </a:prstGeom>
          <a:noFill/>
          <a:ln w="158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algn="ctr" eaLnBrk="1" hangingPunct="1">
              <a:spcBef>
                <a:spcPct val="50000"/>
              </a:spcBef>
              <a:buSzTx/>
              <a:buFontTx/>
              <a:buNone/>
            </a:pPr>
            <a:r>
              <a:rPr lang="en-GB" sz="1500" b="0"/>
              <a:t>User Object Programs</a:t>
            </a:r>
            <a:endParaRPr lang="es-ES" sz="1500" b="0"/>
          </a:p>
        </p:txBody>
      </p:sp>
      <p:sp>
        <p:nvSpPr>
          <p:cNvPr id="82" name="Line 40"/>
          <p:cNvSpPr>
            <a:spLocks noChangeShapeType="1"/>
          </p:cNvSpPr>
          <p:nvPr/>
        </p:nvSpPr>
        <p:spPr bwMode="auto">
          <a:xfrm>
            <a:off x="3636244" y="3536603"/>
            <a:ext cx="401637" cy="409575"/>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3" name="Line 41"/>
          <p:cNvSpPr>
            <a:spLocks noChangeShapeType="1"/>
          </p:cNvSpPr>
          <p:nvPr/>
        </p:nvSpPr>
        <p:spPr bwMode="auto">
          <a:xfrm flipV="1">
            <a:off x="3491781" y="4270028"/>
            <a:ext cx="560388" cy="130175"/>
          </a:xfrm>
          <a:prstGeom prst="line">
            <a:avLst/>
          </a:prstGeom>
          <a:noFill/>
          <a:ln w="158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5" name="40 CuadroTexto"/>
          <p:cNvSpPr txBox="1">
            <a:spLocks noChangeArrowheads="1"/>
          </p:cNvSpPr>
          <p:nvPr/>
        </p:nvSpPr>
        <p:spPr bwMode="auto">
          <a:xfrm>
            <a:off x="1547664" y="1509689"/>
            <a:ext cx="20155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r>
              <a:rPr lang="en-US" sz="2000" b="0" dirty="0">
                <a:solidFill>
                  <a:schemeClr val="tx1"/>
                </a:solidFill>
                <a:latin typeface="Times New Roman" panose="02020603050405020304" pitchFamily="18" charset="0"/>
              </a:rPr>
              <a:t>Syntax Errors</a:t>
            </a:r>
          </a:p>
          <a:p>
            <a:pPr eaLnBrk="1" hangingPunct="1">
              <a:spcBef>
                <a:spcPct val="0"/>
              </a:spcBef>
              <a:buSzTx/>
              <a:buFontTx/>
              <a:buNone/>
            </a:pPr>
            <a:r>
              <a:rPr lang="en-US" sz="2000" b="0" dirty="0">
                <a:solidFill>
                  <a:schemeClr val="tx1"/>
                </a:solidFill>
                <a:latin typeface="Times New Roman" panose="02020603050405020304" pitchFamily="18" charset="0"/>
              </a:rPr>
              <a:t>Coherence Errors</a:t>
            </a:r>
          </a:p>
        </p:txBody>
      </p:sp>
      <p:sp>
        <p:nvSpPr>
          <p:cNvPr id="86" name="41 CuadroTexto"/>
          <p:cNvSpPr txBox="1">
            <a:spLocks noChangeArrowheads="1"/>
          </p:cNvSpPr>
          <p:nvPr/>
        </p:nvSpPr>
        <p:spPr bwMode="auto">
          <a:xfrm>
            <a:off x="6176119" y="2434877"/>
            <a:ext cx="19962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70000"/>
              <a:buBlip>
                <a:blip r:embed="rId2"/>
              </a:buBlip>
              <a:defRPr sz="3200" b="1">
                <a:solidFill>
                  <a:srgbClr val="582C00"/>
                </a:solidFill>
                <a:latin typeface="Arial Narrow" panose="020B0606020202030204" pitchFamily="34" charset="0"/>
              </a:defRPr>
            </a:lvl1pPr>
            <a:lvl2pPr marL="742950" indent="-285750">
              <a:spcBef>
                <a:spcPct val="20000"/>
              </a:spcBef>
              <a:buSzPct val="70000"/>
              <a:buBlip>
                <a:blip r:embed="rId3"/>
              </a:buBlip>
              <a:defRPr sz="2400">
                <a:solidFill>
                  <a:srgbClr val="582C00"/>
                </a:solidFill>
                <a:latin typeface="Arial Narrow" panose="020B0606020202030204" pitchFamily="34" charset="0"/>
              </a:defRPr>
            </a:lvl2pPr>
            <a:lvl3pPr marL="1143000" indent="-228600">
              <a:spcBef>
                <a:spcPct val="20000"/>
              </a:spcBef>
              <a:buSzPct val="70000"/>
              <a:buBlip>
                <a:blip r:embed="rId4"/>
              </a:buBlip>
              <a:defRPr sz="2000">
                <a:solidFill>
                  <a:srgbClr val="582C00"/>
                </a:solidFill>
                <a:latin typeface="Arial Narrow" panose="020B0606020202030204" pitchFamily="34" charset="0"/>
              </a:defRPr>
            </a:lvl3pPr>
            <a:lvl4pPr marL="1600200" indent="-228600">
              <a:spcBef>
                <a:spcPct val="20000"/>
              </a:spcBef>
              <a:buChar char="•"/>
              <a:defRPr>
                <a:solidFill>
                  <a:srgbClr val="582C00"/>
                </a:solidFill>
                <a:latin typeface="Arial Narrow" panose="020B0606020202030204" pitchFamily="34" charset="0"/>
              </a:defRPr>
            </a:lvl4pPr>
            <a:lvl5pPr marL="2057400" indent="-228600">
              <a:spcBef>
                <a:spcPct val="20000"/>
              </a:spcBef>
              <a:buChar char="–"/>
              <a:defRPr sz="1600">
                <a:solidFill>
                  <a:srgbClr val="582C00"/>
                </a:solidFill>
                <a:latin typeface="Arial Narrow" panose="020B0606020202030204" pitchFamily="34" charset="0"/>
              </a:defRPr>
            </a:lvl5pPr>
            <a:lvl6pPr marL="2514600" indent="-228600" eaLnBrk="0" fontAlgn="base" hangingPunct="0">
              <a:spcBef>
                <a:spcPct val="20000"/>
              </a:spcBef>
              <a:spcAft>
                <a:spcPct val="0"/>
              </a:spcAft>
              <a:buChar char="–"/>
              <a:defRPr sz="1600">
                <a:solidFill>
                  <a:srgbClr val="582C00"/>
                </a:solidFill>
                <a:latin typeface="Arial Narrow" panose="020B0606020202030204" pitchFamily="34" charset="0"/>
              </a:defRPr>
            </a:lvl6pPr>
            <a:lvl7pPr marL="2971800" indent="-228600" eaLnBrk="0" fontAlgn="base" hangingPunct="0">
              <a:spcBef>
                <a:spcPct val="20000"/>
              </a:spcBef>
              <a:spcAft>
                <a:spcPct val="0"/>
              </a:spcAft>
              <a:buChar char="–"/>
              <a:defRPr sz="1600">
                <a:solidFill>
                  <a:srgbClr val="582C00"/>
                </a:solidFill>
                <a:latin typeface="Arial Narrow" panose="020B0606020202030204" pitchFamily="34" charset="0"/>
              </a:defRPr>
            </a:lvl7pPr>
            <a:lvl8pPr marL="3429000" indent="-228600" eaLnBrk="0" fontAlgn="base" hangingPunct="0">
              <a:spcBef>
                <a:spcPct val="20000"/>
              </a:spcBef>
              <a:spcAft>
                <a:spcPct val="0"/>
              </a:spcAft>
              <a:buChar char="–"/>
              <a:defRPr sz="1600">
                <a:solidFill>
                  <a:srgbClr val="582C00"/>
                </a:solidFill>
                <a:latin typeface="Arial Narrow" panose="020B0606020202030204" pitchFamily="34" charset="0"/>
              </a:defRPr>
            </a:lvl8pPr>
            <a:lvl9pPr marL="3886200" indent="-228600" eaLnBrk="0" fontAlgn="base" hangingPunct="0">
              <a:spcBef>
                <a:spcPct val="20000"/>
              </a:spcBef>
              <a:spcAft>
                <a:spcPct val="0"/>
              </a:spcAft>
              <a:buChar char="–"/>
              <a:defRPr sz="1600">
                <a:solidFill>
                  <a:srgbClr val="582C00"/>
                </a:solidFill>
                <a:latin typeface="Arial Narrow" panose="020B0606020202030204" pitchFamily="34" charset="0"/>
              </a:defRPr>
            </a:lvl9pPr>
          </a:lstStyle>
          <a:p>
            <a:pPr eaLnBrk="1" hangingPunct="1">
              <a:spcBef>
                <a:spcPct val="0"/>
              </a:spcBef>
              <a:buSzTx/>
              <a:buFontTx/>
              <a:buNone/>
            </a:pPr>
            <a:r>
              <a:rPr lang="en-US" sz="2000" b="0" dirty="0">
                <a:solidFill>
                  <a:schemeClr val="tx1"/>
                </a:solidFill>
                <a:latin typeface="Times New Roman" panose="02020603050405020304" pitchFamily="18" charset="0"/>
              </a:rPr>
              <a:t>Run-Time Errors</a:t>
            </a:r>
          </a:p>
          <a:p>
            <a:pPr eaLnBrk="1" hangingPunct="1">
              <a:spcBef>
                <a:spcPct val="0"/>
              </a:spcBef>
              <a:buSzTx/>
              <a:buFontTx/>
              <a:buNone/>
            </a:pPr>
            <a:r>
              <a:rPr lang="en-US" sz="2000" b="0" dirty="0">
                <a:solidFill>
                  <a:schemeClr val="tx1"/>
                </a:solidFill>
                <a:latin typeface="Times New Roman" panose="02020603050405020304" pitchFamily="18" charset="0"/>
              </a:rPr>
              <a:t>Semantic Errors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p:txBody>
          <a:bodyPr/>
          <a:lstStyle/>
          <a:p>
            <a:pPr algn="just" eaLnBrk="1" hangingPunct="1"/>
            <a:endParaRPr lang="es-ES" dirty="0"/>
          </a:p>
          <a:p>
            <a:pPr marL="0" indent="0" eaLnBrk="1" hangingPunct="1">
              <a:buNone/>
            </a:pPr>
            <a:endParaRPr lang="es-ES" dirty="0"/>
          </a:p>
        </p:txBody>
      </p:sp>
      <p:grpSp>
        <p:nvGrpSpPr>
          <p:cNvPr id="26628" name="Group 4"/>
          <p:cNvGrpSpPr>
            <a:grpSpLocks/>
          </p:cNvGrpSpPr>
          <p:nvPr/>
        </p:nvGrpSpPr>
        <p:grpSpPr bwMode="auto">
          <a:xfrm>
            <a:off x="2268538" y="1125538"/>
            <a:ext cx="6049962" cy="1047750"/>
            <a:chOff x="1791" y="709"/>
            <a:chExt cx="3811" cy="660"/>
          </a:xfrm>
        </p:grpSpPr>
        <p:grpSp>
          <p:nvGrpSpPr>
            <p:cNvPr id="26630" name="Group 5"/>
            <p:cNvGrpSpPr>
              <a:grpSpLocks/>
            </p:cNvGrpSpPr>
            <p:nvPr/>
          </p:nvGrpSpPr>
          <p:grpSpPr bwMode="auto">
            <a:xfrm>
              <a:off x="1791" y="709"/>
              <a:ext cx="902" cy="220"/>
              <a:chOff x="0" y="0"/>
              <a:chExt cx="829" cy="403"/>
            </a:xfrm>
          </p:grpSpPr>
          <p:sp>
            <p:nvSpPr>
              <p:cNvPr id="26648" name="Rectangle 6"/>
              <p:cNvSpPr>
                <a:spLocks noChangeArrowheads="1"/>
              </p:cNvSpPr>
              <p:nvPr/>
            </p:nvSpPr>
            <p:spPr bwMode="auto">
              <a:xfrm>
                <a:off x="0" y="0"/>
                <a:ext cx="829" cy="403"/>
              </a:xfrm>
              <a:prstGeom prst="rect">
                <a:avLst/>
              </a:prstGeom>
              <a:solidFill>
                <a:srgbClr val="F2F2F2"/>
              </a:solidFill>
              <a:ln w="9525">
                <a:noFill/>
                <a:miter lim="800000"/>
                <a:headEnd/>
                <a:tailEnd/>
              </a:ln>
            </p:spPr>
            <p:txBody>
              <a:bodyPr wrap="none" anchor="ctr"/>
              <a:lstStyle/>
              <a:p>
                <a:endParaRPr lang="es-ES"/>
              </a:p>
            </p:txBody>
          </p:sp>
          <p:grpSp>
            <p:nvGrpSpPr>
              <p:cNvPr id="26649" name="Group 7"/>
              <p:cNvGrpSpPr>
                <a:grpSpLocks/>
              </p:cNvGrpSpPr>
              <p:nvPr/>
            </p:nvGrpSpPr>
            <p:grpSpPr bwMode="auto">
              <a:xfrm>
                <a:off x="0" y="0"/>
                <a:ext cx="829" cy="403"/>
                <a:chOff x="0" y="0"/>
                <a:chExt cx="829" cy="403"/>
              </a:xfrm>
            </p:grpSpPr>
            <p:sp>
              <p:nvSpPr>
                <p:cNvPr id="26650" name="Rectangle 8"/>
                <p:cNvSpPr>
                  <a:spLocks noChangeArrowheads="1"/>
                </p:cNvSpPr>
                <p:nvPr/>
              </p:nvSpPr>
              <p:spPr bwMode="auto">
                <a:xfrm>
                  <a:off x="28" y="0"/>
                  <a:ext cx="773" cy="403"/>
                </a:xfrm>
                <a:prstGeom prst="rect">
                  <a:avLst/>
                </a:prstGeom>
                <a:solidFill>
                  <a:srgbClr val="F2F2F2"/>
                </a:solidFill>
                <a:ln w="9525">
                  <a:noFill/>
                  <a:miter lim="800000"/>
                  <a:headEnd/>
                  <a:tailEnd/>
                </a:ln>
              </p:spPr>
              <p:txBody>
                <a:bodyPr/>
                <a:lstStyle/>
                <a:p>
                  <a:pPr algn="ctr" eaLnBrk="0" hangingPunct="0"/>
                  <a:r>
                    <a:rPr lang="en-US" sz="1800" b="1" dirty="0">
                      <a:solidFill>
                        <a:schemeClr val="bg2"/>
                      </a:solidFill>
                      <a:latin typeface="Arial" charset="0"/>
                      <a:cs typeface="Times New Roman" pitchFamily="18" charset="0"/>
                    </a:rPr>
                    <a:t>Operator</a:t>
                  </a:r>
                </a:p>
                <a:p>
                  <a:pPr algn="ctr" eaLnBrk="0" hangingPunct="0"/>
                  <a:endParaRPr lang="es-ES_tradnl" sz="2000" dirty="0">
                    <a:solidFill>
                      <a:schemeClr val="bg2"/>
                    </a:solidFill>
                  </a:endParaRPr>
                </a:p>
              </p:txBody>
            </p:sp>
            <p:sp>
              <p:nvSpPr>
                <p:cNvPr id="26651" name="Rectangle 9"/>
                <p:cNvSpPr>
                  <a:spLocks noChangeArrowheads="1"/>
                </p:cNvSpPr>
                <p:nvPr/>
              </p:nvSpPr>
              <p:spPr bwMode="auto">
                <a:xfrm>
                  <a:off x="0" y="0"/>
                  <a:ext cx="829" cy="403"/>
                </a:xfrm>
                <a:prstGeom prst="rect">
                  <a:avLst/>
                </a:prstGeom>
                <a:noFill/>
                <a:ln w="7">
                  <a:solidFill>
                    <a:srgbClr val="A0A0A0"/>
                  </a:solidFill>
                  <a:miter lim="800000"/>
                  <a:headEnd/>
                  <a:tailEnd/>
                </a:ln>
              </p:spPr>
              <p:txBody>
                <a:bodyPr wrap="none" anchor="ctr"/>
                <a:lstStyle/>
                <a:p>
                  <a:endParaRPr lang="es-ES"/>
                </a:p>
              </p:txBody>
            </p:sp>
          </p:grpSp>
        </p:grpSp>
        <p:grpSp>
          <p:nvGrpSpPr>
            <p:cNvPr id="26631" name="Group 10"/>
            <p:cNvGrpSpPr>
              <a:grpSpLocks/>
            </p:cNvGrpSpPr>
            <p:nvPr/>
          </p:nvGrpSpPr>
          <p:grpSpPr bwMode="auto">
            <a:xfrm>
              <a:off x="2693" y="709"/>
              <a:ext cx="2909" cy="220"/>
              <a:chOff x="829" y="0"/>
              <a:chExt cx="1416" cy="403"/>
            </a:xfrm>
          </p:grpSpPr>
          <p:sp>
            <p:nvSpPr>
              <p:cNvPr id="26644" name="Rectangle 11"/>
              <p:cNvSpPr>
                <a:spLocks noChangeArrowheads="1"/>
              </p:cNvSpPr>
              <p:nvPr/>
            </p:nvSpPr>
            <p:spPr bwMode="auto">
              <a:xfrm>
                <a:off x="829" y="0"/>
                <a:ext cx="1416" cy="403"/>
              </a:xfrm>
              <a:prstGeom prst="rect">
                <a:avLst/>
              </a:prstGeom>
              <a:solidFill>
                <a:srgbClr val="F2F2F2"/>
              </a:solidFill>
              <a:ln w="9525">
                <a:noFill/>
                <a:miter lim="800000"/>
                <a:headEnd/>
                <a:tailEnd/>
              </a:ln>
            </p:spPr>
            <p:txBody>
              <a:bodyPr wrap="none" anchor="ctr"/>
              <a:lstStyle/>
              <a:p>
                <a:endParaRPr lang="es-ES"/>
              </a:p>
            </p:txBody>
          </p:sp>
          <p:grpSp>
            <p:nvGrpSpPr>
              <p:cNvPr id="26645" name="Group 12"/>
              <p:cNvGrpSpPr>
                <a:grpSpLocks/>
              </p:cNvGrpSpPr>
              <p:nvPr/>
            </p:nvGrpSpPr>
            <p:grpSpPr bwMode="auto">
              <a:xfrm>
                <a:off x="829" y="0"/>
                <a:ext cx="1416" cy="403"/>
                <a:chOff x="829" y="0"/>
                <a:chExt cx="1416" cy="403"/>
              </a:xfrm>
            </p:grpSpPr>
            <p:sp>
              <p:nvSpPr>
                <p:cNvPr id="26646" name="Rectangle 13"/>
                <p:cNvSpPr>
                  <a:spLocks noChangeArrowheads="1"/>
                </p:cNvSpPr>
                <p:nvPr/>
              </p:nvSpPr>
              <p:spPr bwMode="auto">
                <a:xfrm>
                  <a:off x="857" y="0"/>
                  <a:ext cx="1360" cy="403"/>
                </a:xfrm>
                <a:prstGeom prst="rect">
                  <a:avLst/>
                </a:prstGeom>
                <a:solidFill>
                  <a:srgbClr val="F2F2F2"/>
                </a:solidFill>
                <a:ln w="9525">
                  <a:noFill/>
                  <a:miter lim="800000"/>
                  <a:headEnd/>
                  <a:tailEnd/>
                </a:ln>
              </p:spPr>
              <p:txBody>
                <a:bodyPr/>
                <a:lstStyle/>
                <a:p>
                  <a:pPr algn="ctr" eaLnBrk="0" hangingPunct="0"/>
                  <a:r>
                    <a:rPr lang="en-US" sz="1800" b="1" dirty="0">
                      <a:solidFill>
                        <a:schemeClr val="bg2"/>
                      </a:solidFill>
                      <a:latin typeface="Arial" charset="0"/>
                      <a:cs typeface="Times New Roman" pitchFamily="18" charset="0"/>
                    </a:rPr>
                    <a:t>Action</a:t>
                  </a:r>
                </a:p>
                <a:p>
                  <a:pPr algn="ctr" eaLnBrk="0" hangingPunct="0"/>
                  <a:endParaRPr lang="es-ES_tradnl" dirty="0"/>
                </a:p>
              </p:txBody>
            </p:sp>
            <p:sp>
              <p:nvSpPr>
                <p:cNvPr id="26647" name="Rectangle 14"/>
                <p:cNvSpPr>
                  <a:spLocks noChangeArrowheads="1"/>
                </p:cNvSpPr>
                <p:nvPr/>
              </p:nvSpPr>
              <p:spPr bwMode="auto">
                <a:xfrm>
                  <a:off x="829" y="0"/>
                  <a:ext cx="1416" cy="403"/>
                </a:xfrm>
                <a:prstGeom prst="rect">
                  <a:avLst/>
                </a:prstGeom>
                <a:noFill/>
                <a:ln w="7">
                  <a:solidFill>
                    <a:srgbClr val="A0A0A0"/>
                  </a:solidFill>
                  <a:miter lim="800000"/>
                  <a:headEnd/>
                  <a:tailEnd/>
                </a:ln>
              </p:spPr>
              <p:txBody>
                <a:bodyPr wrap="none" anchor="ctr"/>
                <a:lstStyle/>
                <a:p>
                  <a:endParaRPr lang="es-ES"/>
                </a:p>
              </p:txBody>
            </p:sp>
          </p:grpSp>
        </p:grpSp>
        <p:grpSp>
          <p:nvGrpSpPr>
            <p:cNvPr id="26632" name="Group 15"/>
            <p:cNvGrpSpPr>
              <a:grpSpLocks/>
            </p:cNvGrpSpPr>
            <p:nvPr/>
          </p:nvGrpSpPr>
          <p:grpSpPr bwMode="auto">
            <a:xfrm>
              <a:off x="1791" y="929"/>
              <a:ext cx="902" cy="220"/>
              <a:chOff x="0" y="403"/>
              <a:chExt cx="829" cy="403"/>
            </a:xfrm>
          </p:grpSpPr>
          <p:sp>
            <p:nvSpPr>
              <p:cNvPr id="26642" name="Rectangle 16"/>
              <p:cNvSpPr>
                <a:spLocks noChangeArrowheads="1"/>
              </p:cNvSpPr>
              <p:nvPr/>
            </p:nvSpPr>
            <p:spPr bwMode="auto">
              <a:xfrm>
                <a:off x="28" y="403"/>
                <a:ext cx="773" cy="403"/>
              </a:xfrm>
              <a:prstGeom prst="rect">
                <a:avLst/>
              </a:prstGeom>
              <a:noFill/>
              <a:ln w="9525">
                <a:noFill/>
                <a:miter lim="800000"/>
                <a:headEnd/>
                <a:tailEnd/>
              </a:ln>
            </p:spPr>
            <p:txBody>
              <a:bodyPr/>
              <a:lstStyle/>
              <a:p>
                <a:pPr algn="ctr" eaLnBrk="0" hangingPunct="0"/>
                <a:r>
                  <a:rPr lang="es-ES_tradnl" sz="1800" dirty="0">
                    <a:solidFill>
                      <a:schemeClr val="bg2"/>
                    </a:solidFill>
                    <a:latin typeface="Arial" charset="0"/>
                    <a:cs typeface="Times New Roman" pitchFamily="18" charset="0"/>
                  </a:rPr>
                  <a:t>++</a:t>
                </a:r>
              </a:p>
              <a:p>
                <a:pPr algn="ctr" eaLnBrk="0" hangingPunct="0"/>
                <a:endParaRPr lang="es-ES_tradnl" sz="1800" dirty="0">
                  <a:solidFill>
                    <a:schemeClr val="bg2"/>
                  </a:solidFill>
                  <a:latin typeface="Arial" charset="0"/>
                  <a:cs typeface="Times New Roman" pitchFamily="18" charset="0"/>
                </a:endParaRPr>
              </a:p>
            </p:txBody>
          </p:sp>
          <p:sp>
            <p:nvSpPr>
              <p:cNvPr id="26643" name="Rectangle 17"/>
              <p:cNvSpPr>
                <a:spLocks noChangeArrowheads="1"/>
              </p:cNvSpPr>
              <p:nvPr/>
            </p:nvSpPr>
            <p:spPr bwMode="auto">
              <a:xfrm>
                <a:off x="0" y="403"/>
                <a:ext cx="829" cy="403"/>
              </a:xfrm>
              <a:prstGeom prst="rect">
                <a:avLst/>
              </a:prstGeom>
              <a:noFill/>
              <a:ln w="7">
                <a:solidFill>
                  <a:srgbClr val="A0A0A0"/>
                </a:solidFill>
                <a:miter lim="800000"/>
                <a:headEnd/>
                <a:tailEnd/>
              </a:ln>
            </p:spPr>
            <p:txBody>
              <a:bodyPr wrap="none" anchor="ctr"/>
              <a:lstStyle/>
              <a:p>
                <a:endParaRPr lang="es-ES"/>
              </a:p>
            </p:txBody>
          </p:sp>
        </p:grpSp>
        <p:grpSp>
          <p:nvGrpSpPr>
            <p:cNvPr id="26633" name="Group 18"/>
            <p:cNvGrpSpPr>
              <a:grpSpLocks/>
            </p:cNvGrpSpPr>
            <p:nvPr/>
          </p:nvGrpSpPr>
          <p:grpSpPr bwMode="auto">
            <a:xfrm>
              <a:off x="2693" y="929"/>
              <a:ext cx="2909" cy="220"/>
              <a:chOff x="829" y="403"/>
              <a:chExt cx="1416" cy="403"/>
            </a:xfrm>
          </p:grpSpPr>
          <p:sp>
            <p:nvSpPr>
              <p:cNvPr id="26640" name="Rectangle 19"/>
              <p:cNvSpPr>
                <a:spLocks noChangeArrowheads="1"/>
              </p:cNvSpPr>
              <p:nvPr/>
            </p:nvSpPr>
            <p:spPr bwMode="auto">
              <a:xfrm>
                <a:off x="857" y="403"/>
                <a:ext cx="1360" cy="403"/>
              </a:xfrm>
              <a:prstGeom prst="rect">
                <a:avLst/>
              </a:prstGeom>
              <a:noFill/>
              <a:ln w="9525">
                <a:noFill/>
                <a:miter lim="800000"/>
                <a:headEnd/>
                <a:tailEnd/>
              </a:ln>
            </p:spPr>
            <p:txBody>
              <a:bodyPr/>
              <a:lstStyle/>
              <a:p>
                <a:pPr algn="just" eaLnBrk="0" hangingPunct="0"/>
                <a:r>
                  <a:rPr lang="en-US" sz="1800" dirty="0">
                    <a:solidFill>
                      <a:schemeClr val="bg2"/>
                    </a:solidFill>
                    <a:latin typeface="Arial" charset="0"/>
                    <a:cs typeface="Times New Roman" pitchFamily="18" charset="0"/>
                  </a:rPr>
                  <a:t>Increments the variable value in 1.</a:t>
                </a:r>
              </a:p>
              <a:p>
                <a:pPr algn="just" eaLnBrk="0" hangingPunct="0"/>
                <a:endParaRPr lang="es-ES_tradnl" sz="1800" dirty="0">
                  <a:solidFill>
                    <a:schemeClr val="bg2"/>
                  </a:solidFill>
                  <a:latin typeface="Arial" charset="0"/>
                  <a:cs typeface="Times New Roman" pitchFamily="18" charset="0"/>
                </a:endParaRPr>
              </a:p>
            </p:txBody>
          </p:sp>
          <p:sp>
            <p:nvSpPr>
              <p:cNvPr id="26641" name="Rectangle 20"/>
              <p:cNvSpPr>
                <a:spLocks noChangeArrowheads="1"/>
              </p:cNvSpPr>
              <p:nvPr/>
            </p:nvSpPr>
            <p:spPr bwMode="auto">
              <a:xfrm>
                <a:off x="829" y="403"/>
                <a:ext cx="1416" cy="403"/>
              </a:xfrm>
              <a:prstGeom prst="rect">
                <a:avLst/>
              </a:prstGeom>
              <a:noFill/>
              <a:ln w="7">
                <a:solidFill>
                  <a:srgbClr val="A0A0A0"/>
                </a:solidFill>
                <a:miter lim="800000"/>
                <a:headEnd/>
                <a:tailEnd/>
              </a:ln>
            </p:spPr>
            <p:txBody>
              <a:bodyPr wrap="none" anchor="ctr"/>
              <a:lstStyle/>
              <a:p>
                <a:endParaRPr lang="es-ES"/>
              </a:p>
            </p:txBody>
          </p:sp>
        </p:grpSp>
        <p:grpSp>
          <p:nvGrpSpPr>
            <p:cNvPr id="26634" name="Group 21"/>
            <p:cNvGrpSpPr>
              <a:grpSpLocks/>
            </p:cNvGrpSpPr>
            <p:nvPr/>
          </p:nvGrpSpPr>
          <p:grpSpPr bwMode="auto">
            <a:xfrm>
              <a:off x="1791" y="1149"/>
              <a:ext cx="902" cy="220"/>
              <a:chOff x="0" y="806"/>
              <a:chExt cx="829" cy="403"/>
            </a:xfrm>
          </p:grpSpPr>
          <p:sp>
            <p:nvSpPr>
              <p:cNvPr id="26638" name="Rectangle 22"/>
              <p:cNvSpPr>
                <a:spLocks noChangeArrowheads="1"/>
              </p:cNvSpPr>
              <p:nvPr/>
            </p:nvSpPr>
            <p:spPr bwMode="auto">
              <a:xfrm>
                <a:off x="28" y="806"/>
                <a:ext cx="773" cy="403"/>
              </a:xfrm>
              <a:prstGeom prst="rect">
                <a:avLst/>
              </a:prstGeom>
              <a:noFill/>
              <a:ln w="9525">
                <a:noFill/>
                <a:miter lim="800000"/>
                <a:headEnd/>
                <a:tailEnd/>
              </a:ln>
            </p:spPr>
            <p:txBody>
              <a:bodyPr/>
              <a:lstStyle/>
              <a:p>
                <a:pPr algn="ctr" eaLnBrk="0" hangingPunct="0"/>
                <a:r>
                  <a:rPr lang="es-ES_tradnl" sz="1800">
                    <a:solidFill>
                      <a:schemeClr val="bg2"/>
                    </a:solidFill>
                    <a:latin typeface="Arial" charset="0"/>
                    <a:cs typeface="Times New Roman" pitchFamily="18" charset="0"/>
                  </a:rPr>
                  <a:t>--</a:t>
                </a:r>
              </a:p>
              <a:p>
                <a:pPr algn="ctr" eaLnBrk="0" hangingPunct="0"/>
                <a:endParaRPr lang="es-ES_tradnl" sz="2000" b="1"/>
              </a:p>
            </p:txBody>
          </p:sp>
          <p:sp>
            <p:nvSpPr>
              <p:cNvPr id="26639" name="Rectangle 23"/>
              <p:cNvSpPr>
                <a:spLocks noChangeArrowheads="1"/>
              </p:cNvSpPr>
              <p:nvPr/>
            </p:nvSpPr>
            <p:spPr bwMode="auto">
              <a:xfrm>
                <a:off x="0" y="806"/>
                <a:ext cx="829" cy="403"/>
              </a:xfrm>
              <a:prstGeom prst="rect">
                <a:avLst/>
              </a:prstGeom>
              <a:noFill/>
              <a:ln w="7">
                <a:solidFill>
                  <a:srgbClr val="A0A0A0"/>
                </a:solidFill>
                <a:miter lim="800000"/>
                <a:headEnd/>
                <a:tailEnd/>
              </a:ln>
            </p:spPr>
            <p:txBody>
              <a:bodyPr wrap="none" anchor="ctr"/>
              <a:lstStyle/>
              <a:p>
                <a:endParaRPr lang="es-ES"/>
              </a:p>
            </p:txBody>
          </p:sp>
        </p:grpSp>
        <p:grpSp>
          <p:nvGrpSpPr>
            <p:cNvPr id="26635" name="Group 24"/>
            <p:cNvGrpSpPr>
              <a:grpSpLocks/>
            </p:cNvGrpSpPr>
            <p:nvPr/>
          </p:nvGrpSpPr>
          <p:grpSpPr bwMode="auto">
            <a:xfrm>
              <a:off x="2693" y="1149"/>
              <a:ext cx="2909" cy="220"/>
              <a:chOff x="829" y="806"/>
              <a:chExt cx="1416" cy="403"/>
            </a:xfrm>
          </p:grpSpPr>
          <p:sp>
            <p:nvSpPr>
              <p:cNvPr id="26636" name="Rectangle 25"/>
              <p:cNvSpPr>
                <a:spLocks noChangeArrowheads="1"/>
              </p:cNvSpPr>
              <p:nvPr/>
            </p:nvSpPr>
            <p:spPr bwMode="auto">
              <a:xfrm>
                <a:off x="857" y="806"/>
                <a:ext cx="1360" cy="403"/>
              </a:xfrm>
              <a:prstGeom prst="rect">
                <a:avLst/>
              </a:prstGeom>
              <a:noFill/>
              <a:ln w="9525">
                <a:noFill/>
                <a:miter lim="800000"/>
                <a:headEnd/>
                <a:tailEnd/>
              </a:ln>
            </p:spPr>
            <p:txBody>
              <a:bodyPr/>
              <a:lstStyle/>
              <a:p>
                <a:pPr algn="just" eaLnBrk="0" hangingPunct="0"/>
                <a:r>
                  <a:rPr lang="en-US" sz="1800" dirty="0">
                    <a:solidFill>
                      <a:schemeClr val="bg2"/>
                    </a:solidFill>
                    <a:latin typeface="Arial" charset="0"/>
                    <a:cs typeface="Times New Roman" pitchFamily="18" charset="0"/>
                  </a:rPr>
                  <a:t>Decrements the variable value in 1.</a:t>
                </a:r>
              </a:p>
              <a:p>
                <a:pPr algn="just" eaLnBrk="0" hangingPunct="0"/>
                <a:endParaRPr lang="es-ES_tradnl" b="1" dirty="0">
                  <a:solidFill>
                    <a:schemeClr val="bg2"/>
                  </a:solidFill>
                </a:endParaRPr>
              </a:p>
            </p:txBody>
          </p:sp>
          <p:sp>
            <p:nvSpPr>
              <p:cNvPr id="26637" name="Rectangle 26"/>
              <p:cNvSpPr>
                <a:spLocks noChangeArrowheads="1"/>
              </p:cNvSpPr>
              <p:nvPr/>
            </p:nvSpPr>
            <p:spPr bwMode="auto">
              <a:xfrm>
                <a:off x="829" y="806"/>
                <a:ext cx="1416" cy="403"/>
              </a:xfrm>
              <a:prstGeom prst="rect">
                <a:avLst/>
              </a:prstGeom>
              <a:noFill/>
              <a:ln w="7">
                <a:solidFill>
                  <a:srgbClr val="A0A0A0"/>
                </a:solidFill>
                <a:miter lim="800000"/>
                <a:headEnd/>
                <a:tailEnd/>
              </a:ln>
            </p:spPr>
            <p:txBody>
              <a:bodyPr wrap="none" anchor="ctr"/>
              <a:lstStyle/>
              <a:p>
                <a:endParaRPr lang="es-ES"/>
              </a:p>
            </p:txBody>
          </p:sp>
        </p:grpSp>
      </p:grpSp>
      <p:sp>
        <p:nvSpPr>
          <p:cNvPr id="114715" name="Rectangle 27"/>
          <p:cNvSpPr>
            <a:spLocks noChangeArrowheads="1"/>
          </p:cNvSpPr>
          <p:nvPr/>
        </p:nvSpPr>
        <p:spPr bwMode="auto">
          <a:xfrm>
            <a:off x="914400" y="2420938"/>
            <a:ext cx="8229600" cy="4284662"/>
          </a:xfrm>
          <a:prstGeom prst="rect">
            <a:avLst/>
          </a:prstGeom>
          <a:noFill/>
          <a:ln w="9525">
            <a:noFill/>
            <a:miter lim="800000"/>
            <a:headEnd/>
            <a:tailEnd/>
          </a:ln>
        </p:spPr>
        <p:txBody>
          <a:bodyPr lIns="92075" tIns="46038" rIns="92075" bIns="46038"/>
          <a:lstStyle/>
          <a:p>
            <a:pPr marL="342900" indent="-342900">
              <a:lnSpc>
                <a:spcPct val="90000"/>
              </a:lnSpc>
              <a:spcBef>
                <a:spcPct val="20000"/>
              </a:spcBef>
              <a:buSzPct val="70000"/>
              <a:buFontTx/>
              <a:buBlip>
                <a:blip r:embed="rId2"/>
              </a:buBlip>
            </a:pPr>
            <a:r>
              <a:rPr lang="en-US" sz="2000" b="1" i="1" dirty="0">
                <a:solidFill>
                  <a:srgbClr val="BA5D00"/>
                </a:solidFill>
                <a:latin typeface="Arial Narrow" pitchFamily="34" charset="0"/>
              </a:rPr>
              <a:t>Prefix Operator</a:t>
            </a:r>
            <a:r>
              <a:rPr lang="en-US" sz="2000" b="1" i="1" dirty="0">
                <a:solidFill>
                  <a:srgbClr val="BA5D00"/>
                </a:solidFill>
                <a:latin typeface="Arial Narrow" pitchFamily="34" charset="0"/>
                <a:cs typeface="Times New Roman" pitchFamily="18" charset="0"/>
              </a:rPr>
              <a:t>:</a:t>
            </a:r>
            <a:r>
              <a:rPr lang="en-US" sz="2000" dirty="0">
                <a:solidFill>
                  <a:srgbClr val="582C00"/>
                </a:solidFill>
                <a:latin typeface="Arial Narrow" pitchFamily="34" charset="0"/>
                <a:cs typeface="Times New Roman" pitchFamily="18" charset="0"/>
              </a:rPr>
              <a:t> before the operand (--x, ++x).</a:t>
            </a:r>
          </a:p>
          <a:p>
            <a:pPr marL="342900" indent="-342900" algn="just">
              <a:spcBef>
                <a:spcPct val="20000"/>
              </a:spcBef>
              <a:buSzPct val="70000"/>
              <a:buFontTx/>
              <a:buBlip>
                <a:blip r:embed="rId2"/>
              </a:buBlip>
            </a:pPr>
            <a:r>
              <a:rPr lang="en-US" sz="2000" b="1" i="1" dirty="0">
                <a:solidFill>
                  <a:srgbClr val="BA5D00"/>
                </a:solidFill>
                <a:latin typeface="Arial Narrow" pitchFamily="34" charset="0"/>
                <a:cs typeface="Times New Roman" pitchFamily="18" charset="0"/>
              </a:rPr>
              <a:t>Postfix Operator:</a:t>
            </a:r>
            <a:r>
              <a:rPr lang="en-US" sz="2000" dirty="0">
                <a:solidFill>
                  <a:srgbClr val="582C00"/>
                </a:solidFill>
                <a:latin typeface="Arial Narrow" pitchFamily="34" charset="0"/>
                <a:cs typeface="Times New Roman" pitchFamily="18" charset="0"/>
              </a:rPr>
              <a:t> after the operand (x--, x++).</a:t>
            </a:r>
          </a:p>
          <a:p>
            <a:pPr marL="342900" indent="-342900" algn="just">
              <a:spcBef>
                <a:spcPct val="20000"/>
              </a:spcBef>
              <a:buSzPct val="70000"/>
              <a:buBlip>
                <a:blip r:embed="rId2"/>
              </a:buBlip>
            </a:pPr>
            <a:r>
              <a:rPr lang="en-US" sz="2000" dirty="0">
                <a:solidFill>
                  <a:srgbClr val="582C00"/>
                </a:solidFill>
                <a:latin typeface="Arial Narrow" pitchFamily="34" charset="0"/>
                <a:cs typeface="Times New Roman" pitchFamily="18" charset="0"/>
              </a:rPr>
              <a:t>When the  increment/decrement operator is the only operator of an expression, the use of prefix or postfix operator cause the same effect, increment/decrement the variable value in one. Thus, ++x is the same that x++ and  --x is the same that x--.</a:t>
            </a:r>
          </a:p>
          <a:p>
            <a:pPr marL="342900" indent="-342900" algn="just">
              <a:spcBef>
                <a:spcPct val="20000"/>
              </a:spcBef>
              <a:buSzPct val="70000"/>
              <a:buFontTx/>
              <a:buBlip>
                <a:blip r:embed="rId2"/>
              </a:buBlip>
            </a:pPr>
            <a:r>
              <a:rPr lang="en-US" sz="2000" dirty="0">
                <a:solidFill>
                  <a:srgbClr val="582C00"/>
                </a:solidFill>
                <a:latin typeface="Arial Narrow" pitchFamily="34" charset="0"/>
                <a:cs typeface="Times New Roman" pitchFamily="18" charset="0"/>
              </a:rPr>
              <a:t>However, in the following cases the results are different</a:t>
            </a:r>
          </a:p>
          <a:p>
            <a:pPr marL="742950" lvl="1" indent="-285750" algn="just">
              <a:spcBef>
                <a:spcPct val="20000"/>
              </a:spcBef>
              <a:buSzPct val="70000"/>
              <a:buFontTx/>
              <a:buBlip>
                <a:blip r:embed="rId3"/>
              </a:buBlip>
            </a:pPr>
            <a:r>
              <a:rPr lang="en-US" sz="2000" b="1" i="1" dirty="0">
                <a:solidFill>
                  <a:srgbClr val="BA5D00"/>
                </a:solidFill>
                <a:latin typeface="Arial Narrow" pitchFamily="34" charset="0"/>
                <a:cs typeface="Times New Roman" pitchFamily="18" charset="0"/>
              </a:rPr>
              <a:t>Prefix Operator:</a:t>
            </a:r>
            <a:r>
              <a:rPr lang="en-US" sz="1600" b="1" dirty="0">
                <a:solidFill>
                  <a:srgbClr val="582C00"/>
                </a:solidFill>
                <a:latin typeface="Arial Narrow" pitchFamily="34" charset="0"/>
                <a:cs typeface="Times New Roman" pitchFamily="18" charset="0"/>
              </a:rPr>
              <a:t> </a:t>
            </a:r>
            <a:r>
              <a:rPr lang="en-US" sz="2000" dirty="0">
                <a:latin typeface="+mn-lt"/>
                <a:cs typeface="Times New Roman" pitchFamily="18" charset="0"/>
              </a:rPr>
              <a:t>increments or decrements the variable value before use it</a:t>
            </a:r>
            <a:r>
              <a:rPr lang="es-ES_tradnl" sz="2000" dirty="0">
                <a:latin typeface="+mn-lt"/>
                <a:cs typeface="Times New Roman" pitchFamily="18" charset="0"/>
              </a:rPr>
              <a:t>.</a:t>
            </a:r>
            <a:r>
              <a:rPr lang="es-ES_tradnl" sz="2000" dirty="0">
                <a:cs typeface="Times New Roman" pitchFamily="18" charset="0"/>
              </a:rPr>
              <a:t> </a:t>
            </a:r>
            <a:r>
              <a:rPr lang="en-US" sz="1600" dirty="0">
                <a:solidFill>
                  <a:schemeClr val="bg2"/>
                </a:solidFill>
                <a:latin typeface="Arial Narrow" pitchFamily="34" charset="0"/>
                <a:cs typeface="Times New Roman" pitchFamily="18" charset="0"/>
              </a:rPr>
              <a:t>Example: If a is 1 and </a:t>
            </a:r>
            <a:r>
              <a:rPr lang="en-US" sz="1600" b="1" dirty="0">
                <a:solidFill>
                  <a:schemeClr val="bg2"/>
                </a:solidFill>
                <a:latin typeface="Courier New" pitchFamily="49" charset="0"/>
                <a:cs typeface="Times New Roman" pitchFamily="18" charset="0"/>
              </a:rPr>
              <a:t>b=++a;</a:t>
            </a:r>
            <a:r>
              <a:rPr lang="en-US" sz="1600" dirty="0">
                <a:solidFill>
                  <a:schemeClr val="bg2"/>
                </a:solidFill>
                <a:latin typeface="Arial Narrow" pitchFamily="34" charset="0"/>
                <a:cs typeface="Times New Roman" pitchFamily="18" charset="0"/>
              </a:rPr>
              <a:t> then a is 2 and b is 2.</a:t>
            </a:r>
          </a:p>
          <a:p>
            <a:pPr marL="742950" lvl="1" indent="-285750" algn="just">
              <a:spcBef>
                <a:spcPct val="20000"/>
              </a:spcBef>
              <a:buSzPct val="70000"/>
              <a:buBlip>
                <a:blip r:embed="rId3"/>
              </a:buBlip>
            </a:pPr>
            <a:r>
              <a:rPr lang="en-US" sz="2000" b="1" i="1" dirty="0">
                <a:solidFill>
                  <a:srgbClr val="BA5D00"/>
                </a:solidFill>
                <a:latin typeface="Arial Narrow" pitchFamily="34" charset="0"/>
                <a:cs typeface="Times New Roman" pitchFamily="18" charset="0"/>
              </a:rPr>
              <a:t>Postfix Operator: </a:t>
            </a:r>
            <a:r>
              <a:rPr lang="en-US" sz="2000" dirty="0">
                <a:latin typeface="+mn-lt"/>
                <a:cs typeface="Times New Roman" pitchFamily="18" charset="0"/>
              </a:rPr>
              <a:t>use the variable value and after increments/decrements </a:t>
            </a:r>
            <a:r>
              <a:rPr lang="en-US" sz="2000" dirty="0">
                <a:cs typeface="Times New Roman" pitchFamily="18" charset="0"/>
              </a:rPr>
              <a:t>its value in 1.</a:t>
            </a:r>
            <a:r>
              <a:rPr lang="es-ES" sz="1600" dirty="0">
                <a:solidFill>
                  <a:schemeClr val="bg2"/>
                </a:solidFill>
                <a:latin typeface="Arial Narrow" pitchFamily="34" charset="0"/>
                <a:cs typeface="Times New Roman" pitchFamily="18" charset="0"/>
              </a:rPr>
              <a:t> </a:t>
            </a:r>
            <a:r>
              <a:rPr lang="en-US" sz="1600" dirty="0">
                <a:solidFill>
                  <a:schemeClr val="bg2"/>
                </a:solidFill>
                <a:latin typeface="Arial Narrow" pitchFamily="34" charset="0"/>
                <a:cs typeface="Times New Roman" pitchFamily="18" charset="0"/>
              </a:rPr>
              <a:t>Example: If a is 1 and </a:t>
            </a:r>
            <a:r>
              <a:rPr lang="en-US" sz="1600" b="1" dirty="0">
                <a:solidFill>
                  <a:schemeClr val="bg2"/>
                </a:solidFill>
                <a:latin typeface="Courier New" pitchFamily="49" charset="0"/>
                <a:cs typeface="Times New Roman" pitchFamily="18" charset="0"/>
              </a:rPr>
              <a:t>b=a++;</a:t>
            </a:r>
            <a:r>
              <a:rPr lang="en-US" sz="1600" dirty="0">
                <a:solidFill>
                  <a:schemeClr val="bg2"/>
                </a:solidFill>
                <a:latin typeface="Arial Narrow" pitchFamily="34" charset="0"/>
                <a:cs typeface="Times New Roman" pitchFamily="18" charset="0"/>
              </a:rPr>
              <a:t> then a is 2  y b is 1.</a:t>
            </a:r>
          </a:p>
        </p:txBody>
      </p:sp>
      <p:sp>
        <p:nvSpPr>
          <p:cNvPr id="30" name="Rectangle 2"/>
          <p:cNvSpPr>
            <a:spLocks noGrp="1" noChangeArrowheads="1"/>
          </p:cNvSpPr>
          <p:nvPr>
            <p:ph type="title"/>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 </a:t>
            </a:r>
            <a:br>
              <a:rPr lang="en-US" sz="2800" dirty="0"/>
            </a:br>
            <a:r>
              <a:rPr lang="es-ES_tradnl" sz="2400" dirty="0"/>
              <a:t>3.5. </a:t>
            </a:r>
            <a:r>
              <a:rPr lang="en-US" sz="2400" dirty="0"/>
              <a:t>Increment and Decrement Operators</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114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7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sz="half" idx="1"/>
          </p:nvPr>
        </p:nvSpPr>
        <p:spPr>
          <a:xfrm>
            <a:off x="914400" y="1076325"/>
            <a:ext cx="8001000" cy="4424363"/>
          </a:xfrm>
          <a:noFill/>
        </p:spPr>
        <p:txBody>
          <a:bodyPr/>
          <a:lstStyle/>
          <a:p>
            <a:pPr marL="533400" indent="-533400" algn="just" eaLnBrk="1" hangingPunct="1"/>
            <a:r>
              <a:rPr lang="en-US" sz="2400" dirty="0"/>
              <a:t>Which is the variable value after each expression is evaluated? Consider that each expression is independent of the others.</a:t>
            </a:r>
            <a:endParaRPr lang="en-US" sz="2800" dirty="0"/>
          </a:p>
          <a:p>
            <a:pPr marL="935038" lvl="1" indent="-457200" eaLnBrk="1" hangingPunct="1">
              <a:buFontTx/>
              <a:buNone/>
            </a:pPr>
            <a:endParaRPr lang="es-ES" sz="2000" b="1" dirty="0">
              <a:latin typeface="Courier New" pitchFamily="49" charset="0"/>
            </a:endParaRPr>
          </a:p>
          <a:p>
            <a:pPr marL="935038" lvl="1" indent="-457200" eaLnBrk="1" hangingPunct="1">
              <a:buFontTx/>
              <a:buNone/>
            </a:pPr>
            <a:r>
              <a:rPr lang="es-ES" sz="2000" b="1" dirty="0" err="1">
                <a:latin typeface="Courier New" pitchFamily="49" charset="0"/>
              </a:rPr>
              <a:t>int</a:t>
            </a:r>
            <a:r>
              <a:rPr lang="es-ES" sz="2000" b="1" dirty="0">
                <a:latin typeface="Courier New" pitchFamily="49" charset="0"/>
              </a:rPr>
              <a:t> a=3, b=7;		</a:t>
            </a:r>
          </a:p>
          <a:p>
            <a:pPr marL="533400" indent="-533400" eaLnBrk="1" hangingPunct="1">
              <a:buFontTx/>
              <a:buNone/>
            </a:pPr>
            <a:r>
              <a:rPr lang="es-ES" sz="2000" dirty="0">
                <a:latin typeface="Courier New" pitchFamily="49" charset="0"/>
              </a:rPr>
              <a:t>	a++; 			</a:t>
            </a:r>
            <a:endParaRPr lang="es-ES" sz="2000" dirty="0">
              <a:latin typeface="Courier New" pitchFamily="49" charset="0"/>
              <a:sym typeface="Wingdings" pitchFamily="2" charset="2"/>
            </a:endParaRPr>
          </a:p>
          <a:p>
            <a:pPr marL="533400" indent="-533400" eaLnBrk="1" hangingPunct="1">
              <a:buFontTx/>
              <a:buNone/>
            </a:pPr>
            <a:r>
              <a:rPr lang="es-ES" sz="2000" dirty="0">
                <a:latin typeface="Courier New" pitchFamily="49" charset="0"/>
                <a:sym typeface="Wingdings" pitchFamily="2" charset="2"/>
              </a:rPr>
              <a:t>	b+=b*2;</a:t>
            </a:r>
          </a:p>
          <a:p>
            <a:pPr marL="533400" indent="-533400" eaLnBrk="1" hangingPunct="1">
              <a:buFontTx/>
              <a:buNone/>
            </a:pPr>
            <a:r>
              <a:rPr lang="es-ES" sz="2000" dirty="0">
                <a:latin typeface="Courier New" pitchFamily="49" charset="0"/>
                <a:sym typeface="Wingdings" pitchFamily="2" charset="2"/>
              </a:rPr>
              <a:t>	b=++a;</a:t>
            </a:r>
          </a:p>
          <a:p>
            <a:pPr marL="533400" indent="-533400" eaLnBrk="1" hangingPunct="1">
              <a:buFontTx/>
              <a:buNone/>
            </a:pPr>
            <a:r>
              <a:rPr lang="es-ES" sz="2000" dirty="0">
                <a:latin typeface="Courier New" pitchFamily="49" charset="0"/>
                <a:sym typeface="Wingdings" pitchFamily="2" charset="2"/>
              </a:rPr>
              <a:t>	b=a++;</a:t>
            </a:r>
          </a:p>
          <a:p>
            <a:pPr marL="533400" indent="-533400" eaLnBrk="1" hangingPunct="1">
              <a:buFontTx/>
              <a:buNone/>
            </a:pPr>
            <a:r>
              <a:rPr lang="es-ES_tradnl" sz="2000" dirty="0">
                <a:latin typeface="Courier New" pitchFamily="49" charset="0"/>
                <a:sym typeface="Wingdings" pitchFamily="2" charset="2"/>
              </a:rPr>
              <a:t>	b--;</a:t>
            </a:r>
          </a:p>
          <a:p>
            <a:pPr marL="533400" indent="-533400" eaLnBrk="1" hangingPunct="1">
              <a:buFontTx/>
              <a:buNone/>
            </a:pPr>
            <a:r>
              <a:rPr lang="es-ES_tradnl" sz="2000" dirty="0">
                <a:latin typeface="Courier New" pitchFamily="49" charset="0"/>
                <a:sym typeface="Wingdings" pitchFamily="2" charset="2"/>
              </a:rPr>
              <a:t>	a=b=2;</a:t>
            </a:r>
          </a:p>
          <a:p>
            <a:pPr marL="533400" indent="-533400" eaLnBrk="1" hangingPunct="1">
              <a:buFontTx/>
              <a:buNone/>
            </a:pPr>
            <a:r>
              <a:rPr lang="es-ES_tradnl" sz="2000" dirty="0">
                <a:latin typeface="Courier New" pitchFamily="49" charset="0"/>
                <a:sym typeface="Wingdings" pitchFamily="2" charset="2"/>
              </a:rPr>
              <a:t>	a=b-=2;</a:t>
            </a:r>
            <a:endParaRPr lang="es-ES" sz="2000" dirty="0">
              <a:latin typeface="Courier New" pitchFamily="49" charset="0"/>
              <a:sym typeface="Wingdings" pitchFamily="2" charset="2"/>
            </a:endParaRPr>
          </a:p>
        </p:txBody>
      </p:sp>
      <p:graphicFrame>
        <p:nvGraphicFramePr>
          <p:cNvPr id="117799" name="Group 39"/>
          <p:cNvGraphicFramePr>
            <a:graphicFrameLocks noGrp="1"/>
          </p:cNvGraphicFramePr>
          <p:nvPr>
            <p:ph sz="half" idx="2"/>
          </p:nvPr>
        </p:nvGraphicFramePr>
        <p:xfrm>
          <a:off x="4427538" y="2571750"/>
          <a:ext cx="2627312" cy="2928960"/>
        </p:xfrm>
        <a:graphic>
          <a:graphicData uri="http://schemas.openxmlformats.org/drawingml/2006/table">
            <a:tbl>
              <a:tblPr/>
              <a:tblGrid>
                <a:gridCol w="1314450">
                  <a:extLst>
                    <a:ext uri="{9D8B030D-6E8A-4147-A177-3AD203B41FA5}">
                      <a16:colId xmlns:a16="http://schemas.microsoft.com/office/drawing/2014/main" val="20000"/>
                    </a:ext>
                  </a:extLst>
                </a:gridCol>
                <a:gridCol w="1312862">
                  <a:extLst>
                    <a:ext uri="{9D8B030D-6E8A-4147-A177-3AD203B41FA5}">
                      <a16:colId xmlns:a16="http://schemas.microsoft.com/office/drawing/2014/main" val="20001"/>
                    </a:ext>
                  </a:extLst>
                </a:gridCol>
              </a:tblGrid>
              <a:tr h="366120">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s-ES" sz="1800" b="1" i="0" u="none" strike="noStrike" cap="none" normalizeH="0" baseline="0" dirty="0">
                          <a:ln>
                            <a:noFill/>
                          </a:ln>
                          <a:solidFill>
                            <a:srgbClr val="582C00"/>
                          </a:solidFill>
                          <a:effectLst/>
                          <a:latin typeface="Arial Narrow"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Tx/>
                        <a:buNone/>
                        <a:tabLst/>
                      </a:pPr>
                      <a:r>
                        <a:rPr kumimoji="0" lang="es-ES" sz="1800" b="1" i="0" u="none" strike="noStrike" cap="none" normalizeH="0" baseline="0">
                          <a:ln>
                            <a:noFill/>
                          </a:ln>
                          <a:solidFill>
                            <a:srgbClr val="582C00"/>
                          </a:solidFill>
                          <a:effectLst/>
                          <a:latin typeface="Arial Narrow"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dirty="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120">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dirty="0">
                        <a:ln>
                          <a:noFill/>
                        </a:ln>
                        <a:solidFill>
                          <a:srgbClr val="582C00"/>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Tx/>
                        <a:buNone/>
                        <a:tabLst/>
                      </a:pPr>
                      <a:endParaRPr kumimoji="0" lang="es-ES" sz="1800" b="1" i="0" u="none" strike="noStrike" cap="none" normalizeH="0" baseline="0" dirty="0">
                        <a:ln>
                          <a:noFill/>
                        </a:ln>
                        <a:solidFill>
                          <a:srgbClr val="582C00"/>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4 CuadroTexto"/>
          <p:cNvSpPr txBox="1">
            <a:spLocks noChangeArrowheads="1"/>
          </p:cNvSpPr>
          <p:nvPr/>
        </p:nvSpPr>
        <p:spPr bwMode="auto">
          <a:xfrm>
            <a:off x="4857750" y="2928938"/>
            <a:ext cx="338138" cy="366712"/>
          </a:xfrm>
          <a:prstGeom prst="rect">
            <a:avLst/>
          </a:prstGeom>
          <a:noFill/>
          <a:ln w="9525">
            <a:noFill/>
            <a:miter lim="800000"/>
            <a:headEnd/>
            <a:tailEnd/>
          </a:ln>
        </p:spPr>
        <p:txBody>
          <a:bodyPr>
            <a:spAutoFit/>
          </a:bodyPr>
          <a:lstStyle/>
          <a:p>
            <a:r>
              <a:rPr lang="es-ES" sz="1800">
                <a:solidFill>
                  <a:srgbClr val="FF0000"/>
                </a:solidFill>
              </a:rPr>
              <a:t>4</a:t>
            </a:r>
          </a:p>
        </p:txBody>
      </p:sp>
      <p:sp>
        <p:nvSpPr>
          <p:cNvPr id="6" name="5 CuadroTexto"/>
          <p:cNvSpPr txBox="1">
            <a:spLocks noChangeArrowheads="1"/>
          </p:cNvSpPr>
          <p:nvPr/>
        </p:nvSpPr>
        <p:spPr bwMode="auto">
          <a:xfrm>
            <a:off x="4857750" y="3305175"/>
            <a:ext cx="338138" cy="366713"/>
          </a:xfrm>
          <a:prstGeom prst="rect">
            <a:avLst/>
          </a:prstGeom>
          <a:noFill/>
          <a:ln w="9525">
            <a:noFill/>
            <a:miter lim="800000"/>
            <a:headEnd/>
            <a:tailEnd/>
          </a:ln>
        </p:spPr>
        <p:txBody>
          <a:bodyPr>
            <a:spAutoFit/>
          </a:bodyPr>
          <a:lstStyle/>
          <a:p>
            <a:r>
              <a:rPr lang="es-ES" sz="1800">
                <a:solidFill>
                  <a:srgbClr val="FF0000"/>
                </a:solidFill>
              </a:rPr>
              <a:t>4</a:t>
            </a:r>
          </a:p>
        </p:txBody>
      </p:sp>
      <p:sp>
        <p:nvSpPr>
          <p:cNvPr id="7" name="6 CuadroTexto"/>
          <p:cNvSpPr txBox="1">
            <a:spLocks noChangeArrowheads="1"/>
          </p:cNvSpPr>
          <p:nvPr/>
        </p:nvSpPr>
        <p:spPr bwMode="auto">
          <a:xfrm>
            <a:off x="4857750" y="3663950"/>
            <a:ext cx="338138" cy="366713"/>
          </a:xfrm>
          <a:prstGeom prst="rect">
            <a:avLst/>
          </a:prstGeom>
          <a:noFill/>
          <a:ln w="9525">
            <a:noFill/>
            <a:miter lim="800000"/>
            <a:headEnd/>
            <a:tailEnd/>
          </a:ln>
        </p:spPr>
        <p:txBody>
          <a:bodyPr>
            <a:spAutoFit/>
          </a:bodyPr>
          <a:lstStyle/>
          <a:p>
            <a:r>
              <a:rPr lang="es-ES" sz="1800">
                <a:solidFill>
                  <a:srgbClr val="FF0000"/>
                </a:solidFill>
              </a:rPr>
              <a:t>5</a:t>
            </a:r>
          </a:p>
        </p:txBody>
      </p:sp>
      <p:sp>
        <p:nvSpPr>
          <p:cNvPr id="8" name="7 CuadroTexto"/>
          <p:cNvSpPr txBox="1">
            <a:spLocks noChangeArrowheads="1"/>
          </p:cNvSpPr>
          <p:nvPr/>
        </p:nvSpPr>
        <p:spPr bwMode="auto">
          <a:xfrm>
            <a:off x="4857750" y="4040188"/>
            <a:ext cx="338138" cy="366712"/>
          </a:xfrm>
          <a:prstGeom prst="rect">
            <a:avLst/>
          </a:prstGeom>
          <a:noFill/>
          <a:ln w="9525">
            <a:noFill/>
            <a:miter lim="800000"/>
            <a:headEnd/>
            <a:tailEnd/>
          </a:ln>
        </p:spPr>
        <p:txBody>
          <a:bodyPr>
            <a:spAutoFit/>
          </a:bodyPr>
          <a:lstStyle/>
          <a:p>
            <a:r>
              <a:rPr lang="es-ES" sz="1800">
                <a:solidFill>
                  <a:srgbClr val="FF0000"/>
                </a:solidFill>
              </a:rPr>
              <a:t>6</a:t>
            </a:r>
          </a:p>
        </p:txBody>
      </p:sp>
      <p:sp>
        <p:nvSpPr>
          <p:cNvPr id="9" name="8 CuadroTexto"/>
          <p:cNvSpPr txBox="1">
            <a:spLocks noChangeArrowheads="1"/>
          </p:cNvSpPr>
          <p:nvPr/>
        </p:nvSpPr>
        <p:spPr bwMode="auto">
          <a:xfrm>
            <a:off x="4857750" y="4397375"/>
            <a:ext cx="338138" cy="366713"/>
          </a:xfrm>
          <a:prstGeom prst="rect">
            <a:avLst/>
          </a:prstGeom>
          <a:noFill/>
          <a:ln w="9525">
            <a:noFill/>
            <a:miter lim="800000"/>
            <a:headEnd/>
            <a:tailEnd/>
          </a:ln>
        </p:spPr>
        <p:txBody>
          <a:bodyPr>
            <a:spAutoFit/>
          </a:bodyPr>
          <a:lstStyle/>
          <a:p>
            <a:r>
              <a:rPr lang="es-ES" sz="1800">
                <a:solidFill>
                  <a:srgbClr val="FF0000"/>
                </a:solidFill>
              </a:rPr>
              <a:t>6</a:t>
            </a:r>
          </a:p>
        </p:txBody>
      </p:sp>
      <p:sp>
        <p:nvSpPr>
          <p:cNvPr id="10" name="9 CuadroTexto"/>
          <p:cNvSpPr txBox="1">
            <a:spLocks noChangeArrowheads="1"/>
          </p:cNvSpPr>
          <p:nvPr/>
        </p:nvSpPr>
        <p:spPr bwMode="auto">
          <a:xfrm>
            <a:off x="4857750" y="4762500"/>
            <a:ext cx="338138" cy="366713"/>
          </a:xfrm>
          <a:prstGeom prst="rect">
            <a:avLst/>
          </a:prstGeom>
          <a:noFill/>
          <a:ln w="9525">
            <a:noFill/>
            <a:miter lim="800000"/>
            <a:headEnd/>
            <a:tailEnd/>
          </a:ln>
        </p:spPr>
        <p:txBody>
          <a:bodyPr>
            <a:spAutoFit/>
          </a:bodyPr>
          <a:lstStyle/>
          <a:p>
            <a:r>
              <a:rPr lang="es-ES" sz="1800">
                <a:solidFill>
                  <a:srgbClr val="FF0000"/>
                </a:solidFill>
              </a:rPr>
              <a:t>2</a:t>
            </a:r>
          </a:p>
        </p:txBody>
      </p:sp>
      <p:sp>
        <p:nvSpPr>
          <p:cNvPr id="11" name="10 CuadroTexto"/>
          <p:cNvSpPr txBox="1">
            <a:spLocks noChangeArrowheads="1"/>
          </p:cNvSpPr>
          <p:nvPr/>
        </p:nvSpPr>
        <p:spPr bwMode="auto">
          <a:xfrm>
            <a:off x="4857750" y="5130800"/>
            <a:ext cx="338138" cy="366713"/>
          </a:xfrm>
          <a:prstGeom prst="rect">
            <a:avLst/>
          </a:prstGeom>
          <a:noFill/>
          <a:ln w="9525">
            <a:noFill/>
            <a:miter lim="800000"/>
            <a:headEnd/>
            <a:tailEnd/>
          </a:ln>
        </p:spPr>
        <p:txBody>
          <a:bodyPr>
            <a:spAutoFit/>
          </a:bodyPr>
          <a:lstStyle/>
          <a:p>
            <a:r>
              <a:rPr lang="es-ES" sz="1800">
                <a:solidFill>
                  <a:srgbClr val="FF0000"/>
                </a:solidFill>
              </a:rPr>
              <a:t>0</a:t>
            </a:r>
          </a:p>
        </p:txBody>
      </p:sp>
      <p:sp>
        <p:nvSpPr>
          <p:cNvPr id="12" name="11 CuadroTexto"/>
          <p:cNvSpPr txBox="1">
            <a:spLocks noChangeArrowheads="1"/>
          </p:cNvSpPr>
          <p:nvPr/>
        </p:nvSpPr>
        <p:spPr bwMode="auto">
          <a:xfrm>
            <a:off x="6234113" y="2928938"/>
            <a:ext cx="338137" cy="366712"/>
          </a:xfrm>
          <a:prstGeom prst="rect">
            <a:avLst/>
          </a:prstGeom>
          <a:noFill/>
          <a:ln w="9525">
            <a:noFill/>
            <a:miter lim="800000"/>
            <a:headEnd/>
            <a:tailEnd/>
          </a:ln>
        </p:spPr>
        <p:txBody>
          <a:bodyPr>
            <a:spAutoFit/>
          </a:bodyPr>
          <a:lstStyle/>
          <a:p>
            <a:r>
              <a:rPr lang="es-ES" sz="1800">
                <a:solidFill>
                  <a:srgbClr val="FF0000"/>
                </a:solidFill>
              </a:rPr>
              <a:t>7</a:t>
            </a:r>
          </a:p>
        </p:txBody>
      </p:sp>
      <p:sp>
        <p:nvSpPr>
          <p:cNvPr id="13" name="12 CuadroTexto"/>
          <p:cNvSpPr txBox="1">
            <a:spLocks noChangeArrowheads="1"/>
          </p:cNvSpPr>
          <p:nvPr/>
        </p:nvSpPr>
        <p:spPr bwMode="auto">
          <a:xfrm>
            <a:off x="6234113" y="3306763"/>
            <a:ext cx="481012" cy="366712"/>
          </a:xfrm>
          <a:prstGeom prst="rect">
            <a:avLst/>
          </a:prstGeom>
          <a:noFill/>
          <a:ln w="9525">
            <a:noFill/>
            <a:miter lim="800000"/>
            <a:headEnd/>
            <a:tailEnd/>
          </a:ln>
        </p:spPr>
        <p:txBody>
          <a:bodyPr>
            <a:spAutoFit/>
          </a:bodyPr>
          <a:lstStyle/>
          <a:p>
            <a:r>
              <a:rPr lang="es-ES" sz="1800">
                <a:solidFill>
                  <a:srgbClr val="FF0000"/>
                </a:solidFill>
              </a:rPr>
              <a:t>21</a:t>
            </a:r>
          </a:p>
        </p:txBody>
      </p:sp>
      <p:sp>
        <p:nvSpPr>
          <p:cNvPr id="14" name="13 CuadroTexto"/>
          <p:cNvSpPr txBox="1">
            <a:spLocks noChangeArrowheads="1"/>
          </p:cNvSpPr>
          <p:nvPr/>
        </p:nvSpPr>
        <p:spPr bwMode="auto">
          <a:xfrm>
            <a:off x="6234113" y="3663950"/>
            <a:ext cx="338137" cy="366713"/>
          </a:xfrm>
          <a:prstGeom prst="rect">
            <a:avLst/>
          </a:prstGeom>
          <a:noFill/>
          <a:ln w="9525">
            <a:noFill/>
            <a:miter lim="800000"/>
            <a:headEnd/>
            <a:tailEnd/>
          </a:ln>
        </p:spPr>
        <p:txBody>
          <a:bodyPr>
            <a:spAutoFit/>
          </a:bodyPr>
          <a:lstStyle/>
          <a:p>
            <a:r>
              <a:rPr lang="es-ES" sz="1800">
                <a:solidFill>
                  <a:srgbClr val="FF0000"/>
                </a:solidFill>
              </a:rPr>
              <a:t>5</a:t>
            </a:r>
          </a:p>
        </p:txBody>
      </p:sp>
      <p:sp>
        <p:nvSpPr>
          <p:cNvPr id="15" name="14 CuadroTexto"/>
          <p:cNvSpPr txBox="1">
            <a:spLocks noChangeArrowheads="1"/>
          </p:cNvSpPr>
          <p:nvPr/>
        </p:nvSpPr>
        <p:spPr bwMode="auto">
          <a:xfrm>
            <a:off x="6234113" y="4040188"/>
            <a:ext cx="338137" cy="366712"/>
          </a:xfrm>
          <a:prstGeom prst="rect">
            <a:avLst/>
          </a:prstGeom>
          <a:noFill/>
          <a:ln w="9525">
            <a:noFill/>
            <a:miter lim="800000"/>
            <a:headEnd/>
            <a:tailEnd/>
          </a:ln>
        </p:spPr>
        <p:txBody>
          <a:bodyPr>
            <a:spAutoFit/>
          </a:bodyPr>
          <a:lstStyle/>
          <a:p>
            <a:r>
              <a:rPr lang="es-ES" sz="1800">
                <a:solidFill>
                  <a:srgbClr val="FF0000"/>
                </a:solidFill>
              </a:rPr>
              <a:t>5</a:t>
            </a:r>
          </a:p>
        </p:txBody>
      </p:sp>
      <p:sp>
        <p:nvSpPr>
          <p:cNvPr id="16" name="15 CuadroTexto"/>
          <p:cNvSpPr txBox="1">
            <a:spLocks noChangeArrowheads="1"/>
          </p:cNvSpPr>
          <p:nvPr/>
        </p:nvSpPr>
        <p:spPr bwMode="auto">
          <a:xfrm>
            <a:off x="6234113" y="4397375"/>
            <a:ext cx="338137" cy="366713"/>
          </a:xfrm>
          <a:prstGeom prst="rect">
            <a:avLst/>
          </a:prstGeom>
          <a:noFill/>
          <a:ln w="9525">
            <a:noFill/>
            <a:miter lim="800000"/>
            <a:headEnd/>
            <a:tailEnd/>
          </a:ln>
        </p:spPr>
        <p:txBody>
          <a:bodyPr>
            <a:spAutoFit/>
          </a:bodyPr>
          <a:lstStyle/>
          <a:p>
            <a:r>
              <a:rPr lang="es-ES" sz="1800">
                <a:solidFill>
                  <a:srgbClr val="FF0000"/>
                </a:solidFill>
              </a:rPr>
              <a:t>4</a:t>
            </a:r>
          </a:p>
        </p:txBody>
      </p:sp>
      <p:sp>
        <p:nvSpPr>
          <p:cNvPr id="17" name="16 CuadroTexto"/>
          <p:cNvSpPr txBox="1">
            <a:spLocks noChangeArrowheads="1"/>
          </p:cNvSpPr>
          <p:nvPr/>
        </p:nvSpPr>
        <p:spPr bwMode="auto">
          <a:xfrm>
            <a:off x="6234113" y="4762500"/>
            <a:ext cx="338137" cy="366713"/>
          </a:xfrm>
          <a:prstGeom prst="rect">
            <a:avLst/>
          </a:prstGeom>
          <a:noFill/>
          <a:ln w="9525">
            <a:noFill/>
            <a:miter lim="800000"/>
            <a:headEnd/>
            <a:tailEnd/>
          </a:ln>
        </p:spPr>
        <p:txBody>
          <a:bodyPr>
            <a:spAutoFit/>
          </a:bodyPr>
          <a:lstStyle/>
          <a:p>
            <a:r>
              <a:rPr lang="es-ES" sz="1800">
                <a:solidFill>
                  <a:srgbClr val="FF0000"/>
                </a:solidFill>
              </a:rPr>
              <a:t>2</a:t>
            </a:r>
          </a:p>
        </p:txBody>
      </p:sp>
      <p:sp>
        <p:nvSpPr>
          <p:cNvPr id="18" name="17 CuadroTexto"/>
          <p:cNvSpPr txBox="1">
            <a:spLocks noChangeArrowheads="1"/>
          </p:cNvSpPr>
          <p:nvPr/>
        </p:nvSpPr>
        <p:spPr bwMode="auto">
          <a:xfrm>
            <a:off x="6234113" y="5130800"/>
            <a:ext cx="338137" cy="366713"/>
          </a:xfrm>
          <a:prstGeom prst="rect">
            <a:avLst/>
          </a:prstGeom>
          <a:noFill/>
          <a:ln w="9525">
            <a:noFill/>
            <a:miter lim="800000"/>
            <a:headEnd/>
            <a:tailEnd/>
          </a:ln>
        </p:spPr>
        <p:txBody>
          <a:bodyPr>
            <a:spAutoFit/>
          </a:bodyPr>
          <a:lstStyle/>
          <a:p>
            <a:r>
              <a:rPr lang="es-ES" sz="1800">
                <a:solidFill>
                  <a:srgbClr val="FF0000"/>
                </a:solidFill>
              </a:rPr>
              <a:t>0</a:t>
            </a:r>
          </a:p>
        </p:txBody>
      </p:sp>
      <p:sp>
        <p:nvSpPr>
          <p:cNvPr id="19" name="18 Rectángulo"/>
          <p:cNvSpPr/>
          <p:nvPr/>
        </p:nvSpPr>
        <p:spPr>
          <a:xfrm>
            <a:off x="4444918" y="2924944"/>
            <a:ext cx="2592288"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angle 2"/>
          <p:cNvSpPr>
            <a:spLocks noGrp="1" noChangeArrowheads="1"/>
          </p:cNvSpPr>
          <p:nvPr>
            <p:ph type="title"/>
          </p:nvPr>
        </p:nvSpPr>
        <p:spPr>
          <a:xfrm>
            <a:off x="1371600" y="123825"/>
            <a:ext cx="7543800" cy="800100"/>
          </a:xfrm>
        </p:spPr>
        <p:txBody>
          <a:bodyPr/>
          <a:lstStyle/>
          <a:p>
            <a:pPr eaLnBrk="1" hangingPunct="1"/>
            <a:r>
              <a:rPr lang="es-ES_tradnl" sz="2800" dirty="0"/>
              <a:t>3. </a:t>
            </a:r>
            <a:r>
              <a:rPr lang="en-US" sz="2800" dirty="0"/>
              <a:t>Operators</a:t>
            </a:r>
            <a:r>
              <a:rPr lang="es-ES_tradnl" sz="2800" dirty="0"/>
              <a:t> in C </a:t>
            </a:r>
            <a:r>
              <a:rPr lang="en-US" sz="2800" dirty="0"/>
              <a:t>Language </a:t>
            </a:r>
            <a:br>
              <a:rPr lang="en-US" sz="2800" dirty="0"/>
            </a:br>
            <a:r>
              <a:rPr lang="es-ES_tradnl" sz="2400" dirty="0"/>
              <a:t>3.5. </a:t>
            </a:r>
            <a:r>
              <a:rPr lang="en-US" sz="2400" dirty="0"/>
              <a:t>Increment and Decrement Operators (Exercise I)</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_tradnl" sz="2800" dirty="0"/>
              <a:t>3. Operadores en el lenguaje C</a:t>
            </a:r>
            <a:br>
              <a:rPr lang="es-ES_tradnl" sz="2800" dirty="0"/>
            </a:br>
            <a:r>
              <a:rPr lang="es-ES_tradnl" sz="2400" dirty="0"/>
              <a:t>3.6. </a:t>
            </a:r>
            <a:r>
              <a:rPr lang="en-US" sz="2400" dirty="0"/>
              <a:t>Precedence and Order of Evaluation</a:t>
            </a:r>
            <a:endParaRPr lang="es-ES" sz="2400" dirty="0"/>
          </a:p>
        </p:txBody>
      </p:sp>
      <p:sp>
        <p:nvSpPr>
          <p:cNvPr id="28675" name="Rectangle 3"/>
          <p:cNvSpPr>
            <a:spLocks noChangeArrowheads="1"/>
          </p:cNvSpPr>
          <p:nvPr/>
        </p:nvSpPr>
        <p:spPr bwMode="auto">
          <a:xfrm>
            <a:off x="1651000" y="1633810"/>
            <a:ext cx="1677988" cy="427038"/>
          </a:xfrm>
          <a:prstGeom prst="rect">
            <a:avLst/>
          </a:prstGeom>
          <a:noFill/>
          <a:ln w="9525">
            <a:noFill/>
            <a:miter lim="800000"/>
            <a:headEnd/>
            <a:tailEnd/>
          </a:ln>
        </p:spPr>
        <p:txBody>
          <a:bodyPr bIns="0"/>
          <a:lstStyle/>
          <a:p>
            <a:pPr algn="ctr" eaLnBrk="0" hangingPunct="0"/>
            <a:r>
              <a:rPr lang="es-ES_tradnl" b="1" dirty="0" err="1">
                <a:solidFill>
                  <a:schemeClr val="bg2"/>
                </a:solidFill>
              </a:rPr>
              <a:t>Higher</a:t>
            </a:r>
            <a:endParaRPr lang="es-ES_tradnl" b="1" dirty="0">
              <a:solidFill>
                <a:schemeClr val="bg2"/>
              </a:solidFill>
            </a:endParaRPr>
          </a:p>
          <a:p>
            <a:pPr algn="ctr" eaLnBrk="0" hangingPunct="0"/>
            <a:endParaRPr lang="es-ES_tradnl" b="1" dirty="0">
              <a:solidFill>
                <a:srgbClr val="000000"/>
              </a:solidFill>
            </a:endParaRPr>
          </a:p>
        </p:txBody>
      </p:sp>
      <p:sp>
        <p:nvSpPr>
          <p:cNvPr id="28676" name="Rectangle 4"/>
          <p:cNvSpPr>
            <a:spLocks noChangeArrowheads="1"/>
          </p:cNvSpPr>
          <p:nvPr/>
        </p:nvSpPr>
        <p:spPr bwMode="auto">
          <a:xfrm>
            <a:off x="1691680" y="4221088"/>
            <a:ext cx="1677987" cy="427038"/>
          </a:xfrm>
          <a:prstGeom prst="rect">
            <a:avLst/>
          </a:prstGeom>
          <a:noFill/>
          <a:ln w="9525">
            <a:noFill/>
            <a:miter lim="800000"/>
            <a:headEnd/>
            <a:tailEnd/>
          </a:ln>
        </p:spPr>
        <p:txBody>
          <a:bodyPr/>
          <a:lstStyle/>
          <a:p>
            <a:pPr algn="ctr" eaLnBrk="0" hangingPunct="0"/>
            <a:r>
              <a:rPr lang="es-ES_tradnl" b="1" dirty="0" err="1">
                <a:solidFill>
                  <a:schemeClr val="bg2"/>
                </a:solidFill>
                <a:cs typeface="Times New Roman" pitchFamily="18" charset="0"/>
              </a:rPr>
              <a:t>Lower</a:t>
            </a:r>
            <a:endParaRPr lang="es-ES_tradnl" b="1" dirty="0">
              <a:solidFill>
                <a:schemeClr val="bg2"/>
              </a:solidFill>
              <a:cs typeface="Times New Roman" pitchFamily="18" charset="0"/>
            </a:endParaRPr>
          </a:p>
          <a:p>
            <a:pPr algn="ctr" eaLnBrk="0" hangingPunct="0"/>
            <a:endParaRPr lang="es-ES_tradnl" b="1" dirty="0">
              <a:solidFill>
                <a:srgbClr val="000000"/>
              </a:solidFill>
            </a:endParaRPr>
          </a:p>
        </p:txBody>
      </p:sp>
      <p:grpSp>
        <p:nvGrpSpPr>
          <p:cNvPr id="28677" name="Group 5"/>
          <p:cNvGrpSpPr>
            <a:grpSpLocks/>
          </p:cNvGrpSpPr>
          <p:nvPr/>
        </p:nvGrpSpPr>
        <p:grpSpPr bwMode="auto">
          <a:xfrm>
            <a:off x="3276600" y="1114425"/>
            <a:ext cx="4470400" cy="427038"/>
            <a:chOff x="888" y="0"/>
            <a:chExt cx="2365" cy="442"/>
          </a:xfrm>
        </p:grpSpPr>
        <p:sp>
          <p:nvSpPr>
            <p:cNvPr id="28701" name="Rectangle 6"/>
            <p:cNvSpPr>
              <a:spLocks noChangeArrowheads="1"/>
            </p:cNvSpPr>
            <p:nvPr/>
          </p:nvSpPr>
          <p:spPr bwMode="auto">
            <a:xfrm>
              <a:off x="916" y="0"/>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 ++ --</a:t>
              </a:r>
            </a:p>
            <a:p>
              <a:pPr algn="ctr" eaLnBrk="0" hangingPunct="0"/>
              <a:endParaRPr lang="es-ES_tradnl" b="1">
                <a:solidFill>
                  <a:srgbClr val="000000"/>
                </a:solidFill>
                <a:latin typeface="Courier New" pitchFamily="49" charset="0"/>
              </a:endParaRPr>
            </a:p>
          </p:txBody>
        </p:sp>
        <p:sp>
          <p:nvSpPr>
            <p:cNvPr id="28702" name="Rectangle 7"/>
            <p:cNvSpPr>
              <a:spLocks noChangeArrowheads="1"/>
            </p:cNvSpPr>
            <p:nvPr/>
          </p:nvSpPr>
          <p:spPr bwMode="auto">
            <a:xfrm>
              <a:off x="888" y="0"/>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78" name="Group 8"/>
          <p:cNvGrpSpPr>
            <a:grpSpLocks/>
          </p:cNvGrpSpPr>
          <p:nvPr/>
        </p:nvGrpSpPr>
        <p:grpSpPr bwMode="auto">
          <a:xfrm>
            <a:off x="3276600" y="1541463"/>
            <a:ext cx="4470400" cy="427037"/>
            <a:chOff x="888" y="442"/>
            <a:chExt cx="2365" cy="442"/>
          </a:xfrm>
        </p:grpSpPr>
        <p:sp>
          <p:nvSpPr>
            <p:cNvPr id="28699" name="Rectangle 9"/>
            <p:cNvSpPr>
              <a:spLocks noChangeArrowheads="1"/>
            </p:cNvSpPr>
            <p:nvPr/>
          </p:nvSpPr>
          <p:spPr bwMode="auto">
            <a:xfrm>
              <a:off x="916" y="442"/>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 / %</a:t>
              </a:r>
            </a:p>
            <a:p>
              <a:pPr algn="ctr" eaLnBrk="0" hangingPunct="0"/>
              <a:endParaRPr lang="es-ES_tradnl" b="1">
                <a:solidFill>
                  <a:srgbClr val="000000"/>
                </a:solidFill>
                <a:latin typeface="Courier New" pitchFamily="49" charset="0"/>
              </a:endParaRPr>
            </a:p>
          </p:txBody>
        </p:sp>
        <p:sp>
          <p:nvSpPr>
            <p:cNvPr id="28700" name="Rectangle 10"/>
            <p:cNvSpPr>
              <a:spLocks noChangeArrowheads="1"/>
            </p:cNvSpPr>
            <p:nvPr/>
          </p:nvSpPr>
          <p:spPr bwMode="auto">
            <a:xfrm>
              <a:off x="888" y="442"/>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79" name="Group 11"/>
          <p:cNvGrpSpPr>
            <a:grpSpLocks/>
          </p:cNvGrpSpPr>
          <p:nvPr/>
        </p:nvGrpSpPr>
        <p:grpSpPr bwMode="auto">
          <a:xfrm>
            <a:off x="3276600" y="1968500"/>
            <a:ext cx="4470400" cy="427038"/>
            <a:chOff x="888" y="884"/>
            <a:chExt cx="2365" cy="442"/>
          </a:xfrm>
        </p:grpSpPr>
        <p:sp>
          <p:nvSpPr>
            <p:cNvPr id="28697" name="Rectangle 12"/>
            <p:cNvSpPr>
              <a:spLocks noChangeArrowheads="1"/>
            </p:cNvSpPr>
            <p:nvPr/>
          </p:nvSpPr>
          <p:spPr bwMode="auto">
            <a:xfrm>
              <a:off x="916" y="884"/>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   -</a:t>
              </a:r>
            </a:p>
            <a:p>
              <a:pPr algn="ctr" eaLnBrk="0" hangingPunct="0"/>
              <a:endParaRPr lang="es-ES_tradnl" b="1">
                <a:solidFill>
                  <a:srgbClr val="000000"/>
                </a:solidFill>
                <a:latin typeface="Courier New" pitchFamily="49" charset="0"/>
              </a:endParaRPr>
            </a:p>
          </p:txBody>
        </p:sp>
        <p:sp>
          <p:nvSpPr>
            <p:cNvPr id="28698" name="Rectangle 13"/>
            <p:cNvSpPr>
              <a:spLocks noChangeArrowheads="1"/>
            </p:cNvSpPr>
            <p:nvPr/>
          </p:nvSpPr>
          <p:spPr bwMode="auto">
            <a:xfrm>
              <a:off x="888" y="884"/>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80" name="Group 14"/>
          <p:cNvGrpSpPr>
            <a:grpSpLocks/>
          </p:cNvGrpSpPr>
          <p:nvPr/>
        </p:nvGrpSpPr>
        <p:grpSpPr bwMode="auto">
          <a:xfrm>
            <a:off x="3276600" y="2395538"/>
            <a:ext cx="4470400" cy="427037"/>
            <a:chOff x="888" y="1326"/>
            <a:chExt cx="2365" cy="442"/>
          </a:xfrm>
        </p:grpSpPr>
        <p:sp>
          <p:nvSpPr>
            <p:cNvPr id="28695" name="Rectangle 15"/>
            <p:cNvSpPr>
              <a:spLocks noChangeArrowheads="1"/>
            </p:cNvSpPr>
            <p:nvPr/>
          </p:nvSpPr>
          <p:spPr bwMode="auto">
            <a:xfrm>
              <a:off x="916" y="1326"/>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&gt; &gt;= &lt; &lt;=</a:t>
              </a:r>
            </a:p>
            <a:p>
              <a:pPr algn="ctr" eaLnBrk="0" hangingPunct="0"/>
              <a:endParaRPr lang="es-ES_tradnl" b="1">
                <a:solidFill>
                  <a:srgbClr val="000000"/>
                </a:solidFill>
                <a:latin typeface="Courier New" pitchFamily="49" charset="0"/>
              </a:endParaRPr>
            </a:p>
          </p:txBody>
        </p:sp>
        <p:sp>
          <p:nvSpPr>
            <p:cNvPr id="28696" name="Rectangle 16"/>
            <p:cNvSpPr>
              <a:spLocks noChangeArrowheads="1"/>
            </p:cNvSpPr>
            <p:nvPr/>
          </p:nvSpPr>
          <p:spPr bwMode="auto">
            <a:xfrm>
              <a:off x="888" y="1326"/>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81" name="Group 17"/>
          <p:cNvGrpSpPr>
            <a:grpSpLocks/>
          </p:cNvGrpSpPr>
          <p:nvPr/>
        </p:nvGrpSpPr>
        <p:grpSpPr bwMode="auto">
          <a:xfrm>
            <a:off x="3276600" y="2822575"/>
            <a:ext cx="4470400" cy="427038"/>
            <a:chOff x="888" y="1768"/>
            <a:chExt cx="2365" cy="442"/>
          </a:xfrm>
        </p:grpSpPr>
        <p:sp>
          <p:nvSpPr>
            <p:cNvPr id="28693" name="Rectangle 18"/>
            <p:cNvSpPr>
              <a:spLocks noChangeArrowheads="1"/>
            </p:cNvSpPr>
            <p:nvPr/>
          </p:nvSpPr>
          <p:spPr bwMode="auto">
            <a:xfrm>
              <a:off x="916" y="1768"/>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   !=</a:t>
              </a:r>
            </a:p>
            <a:p>
              <a:pPr algn="ctr" eaLnBrk="0" hangingPunct="0"/>
              <a:endParaRPr lang="es-ES_tradnl" b="1">
                <a:solidFill>
                  <a:srgbClr val="000000"/>
                </a:solidFill>
                <a:latin typeface="Courier New" pitchFamily="49" charset="0"/>
              </a:endParaRPr>
            </a:p>
          </p:txBody>
        </p:sp>
        <p:sp>
          <p:nvSpPr>
            <p:cNvPr id="28694" name="Rectangle 19"/>
            <p:cNvSpPr>
              <a:spLocks noChangeArrowheads="1"/>
            </p:cNvSpPr>
            <p:nvPr/>
          </p:nvSpPr>
          <p:spPr bwMode="auto">
            <a:xfrm>
              <a:off x="888" y="1768"/>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82" name="Group 20"/>
          <p:cNvGrpSpPr>
            <a:grpSpLocks/>
          </p:cNvGrpSpPr>
          <p:nvPr/>
        </p:nvGrpSpPr>
        <p:grpSpPr bwMode="auto">
          <a:xfrm>
            <a:off x="3276600" y="3249613"/>
            <a:ext cx="4470400" cy="427037"/>
            <a:chOff x="888" y="2210"/>
            <a:chExt cx="2365" cy="442"/>
          </a:xfrm>
        </p:grpSpPr>
        <p:sp>
          <p:nvSpPr>
            <p:cNvPr id="28691" name="Rectangle 21"/>
            <p:cNvSpPr>
              <a:spLocks noChangeArrowheads="1"/>
            </p:cNvSpPr>
            <p:nvPr/>
          </p:nvSpPr>
          <p:spPr bwMode="auto">
            <a:xfrm>
              <a:off x="916" y="2210"/>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&amp;&amp;</a:t>
              </a:r>
            </a:p>
            <a:p>
              <a:pPr algn="ctr" eaLnBrk="0" hangingPunct="0"/>
              <a:endParaRPr lang="es-ES_tradnl" b="1">
                <a:solidFill>
                  <a:srgbClr val="000000"/>
                </a:solidFill>
                <a:latin typeface="Courier New" pitchFamily="49" charset="0"/>
              </a:endParaRPr>
            </a:p>
          </p:txBody>
        </p:sp>
        <p:sp>
          <p:nvSpPr>
            <p:cNvPr id="28692" name="Rectangle 22"/>
            <p:cNvSpPr>
              <a:spLocks noChangeArrowheads="1"/>
            </p:cNvSpPr>
            <p:nvPr/>
          </p:nvSpPr>
          <p:spPr bwMode="auto">
            <a:xfrm>
              <a:off x="888" y="2210"/>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83" name="Group 23"/>
          <p:cNvGrpSpPr>
            <a:grpSpLocks/>
          </p:cNvGrpSpPr>
          <p:nvPr/>
        </p:nvGrpSpPr>
        <p:grpSpPr bwMode="auto">
          <a:xfrm>
            <a:off x="3276600" y="3676650"/>
            <a:ext cx="4470400" cy="427038"/>
            <a:chOff x="888" y="2652"/>
            <a:chExt cx="2365" cy="442"/>
          </a:xfrm>
        </p:grpSpPr>
        <p:sp>
          <p:nvSpPr>
            <p:cNvPr id="28689" name="Rectangle 24"/>
            <p:cNvSpPr>
              <a:spLocks noChangeArrowheads="1"/>
            </p:cNvSpPr>
            <p:nvPr/>
          </p:nvSpPr>
          <p:spPr bwMode="auto">
            <a:xfrm>
              <a:off x="916" y="2652"/>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a:t>
              </a:r>
            </a:p>
            <a:p>
              <a:pPr algn="ctr" eaLnBrk="0" hangingPunct="0"/>
              <a:endParaRPr lang="es-ES_tradnl" b="1">
                <a:solidFill>
                  <a:srgbClr val="000000"/>
                </a:solidFill>
                <a:latin typeface="Courier New" pitchFamily="49" charset="0"/>
              </a:endParaRPr>
            </a:p>
          </p:txBody>
        </p:sp>
        <p:sp>
          <p:nvSpPr>
            <p:cNvPr id="28690" name="Rectangle 25"/>
            <p:cNvSpPr>
              <a:spLocks noChangeArrowheads="1"/>
            </p:cNvSpPr>
            <p:nvPr/>
          </p:nvSpPr>
          <p:spPr bwMode="auto">
            <a:xfrm>
              <a:off x="888" y="2652"/>
              <a:ext cx="2365" cy="442"/>
            </a:xfrm>
            <a:prstGeom prst="rect">
              <a:avLst/>
            </a:prstGeom>
            <a:noFill/>
            <a:ln w="7">
              <a:solidFill>
                <a:srgbClr val="A0A0A0"/>
              </a:solidFill>
              <a:miter lim="800000"/>
              <a:headEnd/>
              <a:tailEnd/>
            </a:ln>
          </p:spPr>
          <p:txBody>
            <a:bodyPr wrap="none" anchor="ctr"/>
            <a:lstStyle/>
            <a:p>
              <a:endParaRPr lang="es-ES"/>
            </a:p>
          </p:txBody>
        </p:sp>
      </p:grpSp>
      <p:grpSp>
        <p:nvGrpSpPr>
          <p:cNvPr id="28684" name="Group 26"/>
          <p:cNvGrpSpPr>
            <a:grpSpLocks/>
          </p:cNvGrpSpPr>
          <p:nvPr/>
        </p:nvGrpSpPr>
        <p:grpSpPr bwMode="auto">
          <a:xfrm>
            <a:off x="3276600" y="4095750"/>
            <a:ext cx="4470400" cy="427038"/>
            <a:chOff x="888" y="2652"/>
            <a:chExt cx="2365" cy="442"/>
          </a:xfrm>
        </p:grpSpPr>
        <p:sp>
          <p:nvSpPr>
            <p:cNvPr id="28687" name="Rectangle 27"/>
            <p:cNvSpPr>
              <a:spLocks noChangeArrowheads="1"/>
            </p:cNvSpPr>
            <p:nvPr/>
          </p:nvSpPr>
          <p:spPr bwMode="auto">
            <a:xfrm>
              <a:off x="916" y="2652"/>
              <a:ext cx="2309" cy="442"/>
            </a:xfrm>
            <a:prstGeom prst="rect">
              <a:avLst/>
            </a:prstGeom>
            <a:noFill/>
            <a:ln w="9525">
              <a:noFill/>
              <a:miter lim="800000"/>
              <a:headEnd/>
              <a:tailEnd/>
            </a:ln>
          </p:spPr>
          <p:txBody>
            <a:bodyPr/>
            <a:lstStyle/>
            <a:p>
              <a:pPr algn="ctr" eaLnBrk="0" hangingPunct="0"/>
              <a:r>
                <a:rPr lang="es-ES_tradnl" b="1">
                  <a:solidFill>
                    <a:srgbClr val="000000"/>
                  </a:solidFill>
                  <a:latin typeface="Courier New" pitchFamily="49" charset="0"/>
                  <a:cs typeface="Times New Roman" pitchFamily="18" charset="0"/>
                </a:rPr>
                <a:t>= += -= *= /= %=</a:t>
              </a:r>
            </a:p>
            <a:p>
              <a:pPr algn="ctr" eaLnBrk="0" hangingPunct="0"/>
              <a:r>
                <a:rPr lang="es-ES_tradnl" b="1">
                  <a:solidFill>
                    <a:srgbClr val="000000"/>
                  </a:solidFill>
                  <a:latin typeface="Courier New" pitchFamily="49" charset="0"/>
                </a:rPr>
                <a:t> </a:t>
              </a:r>
            </a:p>
          </p:txBody>
        </p:sp>
        <p:sp>
          <p:nvSpPr>
            <p:cNvPr id="28688" name="Rectangle 28"/>
            <p:cNvSpPr>
              <a:spLocks noChangeArrowheads="1"/>
            </p:cNvSpPr>
            <p:nvPr/>
          </p:nvSpPr>
          <p:spPr bwMode="auto">
            <a:xfrm>
              <a:off x="888" y="2652"/>
              <a:ext cx="2365" cy="442"/>
            </a:xfrm>
            <a:prstGeom prst="rect">
              <a:avLst/>
            </a:prstGeom>
            <a:noFill/>
            <a:ln w="7">
              <a:solidFill>
                <a:srgbClr val="A0A0A0"/>
              </a:solidFill>
              <a:miter lim="800000"/>
              <a:headEnd/>
              <a:tailEnd/>
            </a:ln>
          </p:spPr>
          <p:txBody>
            <a:bodyPr wrap="none" anchor="ctr"/>
            <a:lstStyle/>
            <a:p>
              <a:endParaRPr lang="es-ES"/>
            </a:p>
          </p:txBody>
        </p:sp>
      </p:grpSp>
      <p:sp>
        <p:nvSpPr>
          <p:cNvPr id="28685" name="AutoShape 29"/>
          <p:cNvSpPr>
            <a:spLocks noChangeArrowheads="1"/>
          </p:cNvSpPr>
          <p:nvPr/>
        </p:nvSpPr>
        <p:spPr bwMode="auto">
          <a:xfrm>
            <a:off x="2370138" y="2133600"/>
            <a:ext cx="288925" cy="2089150"/>
          </a:xfrm>
          <a:prstGeom prst="downArrow">
            <a:avLst>
              <a:gd name="adj1" fmla="val 50000"/>
              <a:gd name="adj2" fmla="val 180769"/>
            </a:avLst>
          </a:prstGeom>
          <a:noFill/>
          <a:ln w="9525" algn="ctr">
            <a:solidFill>
              <a:schemeClr val="bg2"/>
            </a:solidFill>
            <a:miter lim="800000"/>
            <a:headEnd/>
            <a:tailEnd/>
          </a:ln>
        </p:spPr>
        <p:txBody>
          <a:bodyPr wrap="none" anchor="ctr"/>
          <a:lstStyle/>
          <a:p>
            <a:endParaRPr lang="es-ES"/>
          </a:p>
        </p:txBody>
      </p:sp>
      <p:sp>
        <p:nvSpPr>
          <p:cNvPr id="28686" name="Rectangle 30"/>
          <p:cNvSpPr>
            <a:spLocks noGrp="1" noChangeArrowheads="1"/>
          </p:cNvSpPr>
          <p:nvPr>
            <p:ph type="body" idx="1"/>
          </p:nvPr>
        </p:nvSpPr>
        <p:spPr>
          <a:xfrm>
            <a:off x="1116013" y="4725143"/>
            <a:ext cx="7704137" cy="1966169"/>
          </a:xfrm>
          <a:noFill/>
        </p:spPr>
        <p:txBody>
          <a:bodyPr/>
          <a:lstStyle/>
          <a:p>
            <a:pPr eaLnBrk="1" hangingPunct="1"/>
            <a:r>
              <a:rPr lang="en-US" sz="2400" dirty="0"/>
              <a:t>The default order or evaluation may be changed with the brackets.</a:t>
            </a:r>
          </a:p>
          <a:p>
            <a:r>
              <a:rPr lang="en-US" sz="2400" dirty="0"/>
              <a:t>The operators, with the same precedence, are evaluated in the same order that appear, from left to right, excepting the assignment operators, that are evaluated from right to left.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_tradnl" dirty="0"/>
              <a:t>4. </a:t>
            </a:r>
            <a:r>
              <a:rPr lang="en-US" dirty="0"/>
              <a:t>Type Conversions</a:t>
            </a:r>
          </a:p>
        </p:txBody>
      </p:sp>
      <p:sp>
        <p:nvSpPr>
          <p:cNvPr id="29699" name="Rectangle 3"/>
          <p:cNvSpPr>
            <a:spLocks noGrp="1" noChangeArrowheads="1"/>
          </p:cNvSpPr>
          <p:nvPr>
            <p:ph type="body" idx="1"/>
          </p:nvPr>
        </p:nvSpPr>
        <p:spPr>
          <a:noFill/>
        </p:spPr>
        <p:txBody>
          <a:bodyPr/>
          <a:lstStyle/>
          <a:p>
            <a:pPr eaLnBrk="1" hangingPunct="1">
              <a:lnSpc>
                <a:spcPct val="90000"/>
              </a:lnSpc>
            </a:pPr>
            <a:r>
              <a:rPr lang="en-US" sz="2400" dirty="0"/>
              <a:t>In general, if operands of an operator belong to different types, the </a:t>
            </a:r>
            <a:r>
              <a:rPr lang="en-US" sz="2400" i="1" dirty="0">
                <a:solidFill>
                  <a:srgbClr val="BA5D00"/>
                </a:solidFill>
              </a:rPr>
              <a:t>lower</a:t>
            </a:r>
            <a:r>
              <a:rPr lang="en-US" sz="2400" dirty="0"/>
              <a:t> type is promoted to the </a:t>
            </a:r>
            <a:r>
              <a:rPr lang="en-US" sz="2400" i="1" dirty="0">
                <a:solidFill>
                  <a:srgbClr val="BA5D00"/>
                </a:solidFill>
              </a:rPr>
              <a:t>higher</a:t>
            </a:r>
            <a:r>
              <a:rPr lang="en-US" sz="2400" dirty="0"/>
              <a:t> type before the operation proceeds. The result will belong to the </a:t>
            </a:r>
            <a:r>
              <a:rPr lang="en-US" sz="2400" i="1" dirty="0">
                <a:solidFill>
                  <a:srgbClr val="BA5D00"/>
                </a:solidFill>
              </a:rPr>
              <a:t>higher</a:t>
            </a:r>
            <a:r>
              <a:rPr lang="en-US" sz="2400" dirty="0"/>
              <a:t> type.</a:t>
            </a:r>
          </a:p>
          <a:p>
            <a:pPr lvl="1" eaLnBrk="1" hangingPunct="1">
              <a:lnSpc>
                <a:spcPct val="90000"/>
              </a:lnSpc>
            </a:pPr>
            <a:r>
              <a:rPr lang="en-US" sz="1600" dirty="0"/>
              <a:t>Example: If an integer variable is assigned with a real value, the decimal part is lost. The opposite case keeps the original value.</a:t>
            </a:r>
          </a:p>
          <a:p>
            <a:pPr marL="457200" lvl="1" indent="0" eaLnBrk="1" hangingPunct="1">
              <a:lnSpc>
                <a:spcPct val="90000"/>
              </a:lnSpc>
              <a:buNone/>
            </a:pPr>
            <a:endParaRPr lang="es-ES_tradnl" sz="1600" dirty="0"/>
          </a:p>
          <a:p>
            <a:pPr eaLnBrk="1" hangingPunct="1">
              <a:lnSpc>
                <a:spcPct val="90000"/>
              </a:lnSpc>
            </a:pPr>
            <a:r>
              <a:rPr lang="en-US" sz="2400" dirty="0"/>
              <a:t>If an numerical variable is assigned with a value greater than it can store, the result will be wrong.</a:t>
            </a:r>
          </a:p>
          <a:p>
            <a:pPr marL="0" indent="0" eaLnBrk="1" hangingPunct="1">
              <a:lnSpc>
                <a:spcPct val="90000"/>
              </a:lnSpc>
              <a:buNone/>
            </a:pPr>
            <a:endParaRPr lang="es-ES_tradnl" sz="2400" dirty="0"/>
          </a:p>
          <a:p>
            <a:pPr eaLnBrk="1" hangingPunct="1">
              <a:lnSpc>
                <a:spcPct val="90000"/>
              </a:lnSpc>
            </a:pPr>
            <a:r>
              <a:rPr lang="en-US" sz="2400" i="1" dirty="0">
                <a:solidFill>
                  <a:srgbClr val="BA5D00"/>
                </a:solidFill>
              </a:rPr>
              <a:t>“cast operator de cast”, or “casting”. </a:t>
            </a:r>
            <a:r>
              <a:rPr lang="en-US" sz="2400" dirty="0"/>
              <a:t>Explicit type conversions can be forced in any expression, with a unary operator called a </a:t>
            </a:r>
            <a:r>
              <a:rPr lang="en-US" sz="2400" i="1" dirty="0"/>
              <a:t>cast</a:t>
            </a:r>
            <a:r>
              <a:rPr lang="en-US" sz="2400" dirty="0"/>
              <a:t>.</a:t>
            </a:r>
            <a:r>
              <a:rPr lang="en-US" sz="2400" dirty="0">
                <a:solidFill>
                  <a:srgbClr val="C00000"/>
                </a:solidFill>
                <a:latin typeface="Consolas" pitchFamily="49" charset="0"/>
                <a:cs typeface="Consolas" pitchFamily="49" charset="0"/>
              </a:rPr>
              <a:t>  </a:t>
            </a:r>
            <a:r>
              <a:rPr lang="es-ES_tradnl" dirty="0"/>
              <a:t>(tipo) expresión</a:t>
            </a:r>
          </a:p>
          <a:p>
            <a:pPr lvl="1" eaLnBrk="1" hangingPunct="1">
              <a:lnSpc>
                <a:spcPct val="90000"/>
              </a:lnSpc>
            </a:pPr>
            <a:r>
              <a:rPr lang="es-ES_tradnl" sz="1600" dirty="0"/>
              <a:t>Ejemplo:                         (</a:t>
            </a:r>
            <a:r>
              <a:rPr lang="es-ES_tradnl" sz="1600" dirty="0" err="1"/>
              <a:t>int</a:t>
            </a:r>
            <a:r>
              <a:rPr lang="es-ES_tradnl" sz="1600" dirty="0"/>
              <a:t>)3.5+7.5      </a:t>
            </a:r>
            <a:r>
              <a:rPr lang="es-ES_tradnl" sz="1600" dirty="0">
                <a:sym typeface="Wingdings" panose="05000000000000000000" pitchFamily="2" charset="2"/>
              </a:rPr>
              <a:t> </a:t>
            </a:r>
            <a:r>
              <a:rPr lang="es-ES_tradnl" sz="1600" dirty="0" err="1">
                <a:sym typeface="Wingdings" panose="05000000000000000000" pitchFamily="2" charset="2"/>
              </a:rPr>
              <a:t>result</a:t>
            </a:r>
            <a:r>
              <a:rPr lang="es-ES_tradnl" sz="1600" dirty="0">
                <a:sym typeface="Wingdings" panose="05000000000000000000" pitchFamily="2" charset="2"/>
              </a:rPr>
              <a:t> </a:t>
            </a:r>
            <a:r>
              <a:rPr lang="es-ES_tradnl" sz="1600" dirty="0" err="1">
                <a:sym typeface="Wingdings" panose="05000000000000000000" pitchFamily="2" charset="2"/>
              </a:rPr>
              <a:t>is</a:t>
            </a:r>
            <a:r>
              <a:rPr lang="es-ES_tradnl" sz="1600" dirty="0">
                <a:sym typeface="Wingdings" panose="05000000000000000000" pitchFamily="2" charset="2"/>
              </a:rPr>
              <a:t> 10.5</a:t>
            </a:r>
            <a:endParaRPr lang="es-ES_tradnl" sz="1600" dirty="0"/>
          </a:p>
          <a:p>
            <a:pPr marL="457200" lvl="1" indent="0" eaLnBrk="1" hangingPunct="1">
              <a:lnSpc>
                <a:spcPct val="90000"/>
              </a:lnSpc>
              <a:buNone/>
            </a:pPr>
            <a:r>
              <a:rPr lang="es-ES_tradnl" sz="1600" dirty="0"/>
              <a:t>                     </a:t>
            </a:r>
            <a:r>
              <a:rPr lang="es-ES_tradnl" sz="1600" dirty="0" err="1"/>
              <a:t>it</a:t>
            </a:r>
            <a:r>
              <a:rPr lang="es-ES_tradnl" sz="1600" dirty="0"/>
              <a:t> </a:t>
            </a:r>
            <a:r>
              <a:rPr lang="es-ES_tradnl" sz="1600" dirty="0" err="1"/>
              <a:t>is</a:t>
            </a:r>
            <a:r>
              <a:rPr lang="es-ES_tradnl" sz="1600" dirty="0"/>
              <a:t> </a:t>
            </a:r>
            <a:r>
              <a:rPr lang="es-ES_tradnl" sz="1600" dirty="0" err="1"/>
              <a:t>different</a:t>
            </a:r>
            <a:r>
              <a:rPr lang="es-ES_tradnl" sz="1600" dirty="0"/>
              <a:t> </a:t>
            </a:r>
            <a:r>
              <a:rPr lang="es-ES_tradnl" sz="1600" dirty="0" err="1"/>
              <a:t>to</a:t>
            </a:r>
            <a:r>
              <a:rPr lang="es-ES_tradnl" sz="1600" dirty="0"/>
              <a:t> (</a:t>
            </a:r>
            <a:r>
              <a:rPr lang="es-ES_tradnl" sz="1600" dirty="0" err="1"/>
              <a:t>int</a:t>
            </a:r>
            <a:r>
              <a:rPr lang="es-ES_tradnl" sz="1600" dirty="0"/>
              <a:t>)(3.5+7.5) ) </a:t>
            </a:r>
            <a:r>
              <a:rPr lang="es-ES_tradnl" sz="1600" dirty="0">
                <a:sym typeface="Wingdings" panose="05000000000000000000" pitchFamily="2" charset="2"/>
              </a:rPr>
              <a:t> </a:t>
            </a:r>
            <a:r>
              <a:rPr lang="es-ES_tradnl" sz="1600" dirty="0" err="1">
                <a:sym typeface="Wingdings" panose="05000000000000000000" pitchFamily="2" charset="2"/>
              </a:rPr>
              <a:t>result</a:t>
            </a:r>
            <a:r>
              <a:rPr lang="es-ES_tradnl" sz="1600" dirty="0">
                <a:sym typeface="Wingdings" panose="05000000000000000000" pitchFamily="2" charset="2"/>
              </a:rPr>
              <a:t> </a:t>
            </a:r>
            <a:r>
              <a:rPr lang="es-ES_tradnl" sz="1600" dirty="0" err="1">
                <a:sym typeface="Wingdings" panose="05000000000000000000" pitchFamily="2" charset="2"/>
              </a:rPr>
              <a:t>is</a:t>
            </a:r>
            <a:r>
              <a:rPr lang="es-ES_tradnl" sz="1600" dirty="0">
                <a:sym typeface="Wingdings" panose="05000000000000000000" pitchFamily="2" charset="2"/>
              </a:rPr>
              <a:t> 11.0</a:t>
            </a:r>
            <a:endParaRPr lang="es-E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ES_tradnl" sz="2800" dirty="0"/>
              <a:t>4. </a:t>
            </a:r>
            <a:r>
              <a:rPr lang="es-ES_tradnl" sz="2800" dirty="0" err="1"/>
              <a:t>Type</a:t>
            </a:r>
            <a:r>
              <a:rPr lang="es-ES_tradnl" sz="2800" dirty="0"/>
              <a:t> </a:t>
            </a:r>
            <a:r>
              <a:rPr lang="es-ES_tradnl" sz="2800" dirty="0" err="1"/>
              <a:t>Conversions</a:t>
            </a:r>
            <a:br>
              <a:rPr lang="es-ES_tradnl" dirty="0"/>
            </a:br>
            <a:r>
              <a:rPr lang="es-ES_tradnl" sz="2400" dirty="0"/>
              <a:t>(</a:t>
            </a:r>
            <a:r>
              <a:rPr lang="en-US" sz="2400" dirty="0"/>
              <a:t>Exercise</a:t>
            </a:r>
            <a:r>
              <a:rPr lang="es-ES_tradnl" sz="2400" dirty="0"/>
              <a:t> I)</a:t>
            </a:r>
            <a:endParaRPr lang="es-ES" sz="2400" dirty="0"/>
          </a:p>
        </p:txBody>
      </p:sp>
      <p:sp>
        <p:nvSpPr>
          <p:cNvPr id="10243" name="Rectangle 3"/>
          <p:cNvSpPr>
            <a:spLocks noGrp="1" noChangeArrowheads="1"/>
          </p:cNvSpPr>
          <p:nvPr>
            <p:ph type="body" idx="1"/>
          </p:nvPr>
        </p:nvSpPr>
        <p:spPr>
          <a:xfrm>
            <a:off x="1187450" y="1285875"/>
            <a:ext cx="7270750" cy="2071117"/>
          </a:xfrm>
        </p:spPr>
        <p:txBody>
          <a:bodyPr/>
          <a:lstStyle/>
          <a:p>
            <a:pPr marL="0" indent="0" algn="just">
              <a:buNone/>
            </a:pPr>
            <a:r>
              <a:rPr lang="en-US" dirty="0"/>
              <a:t>Design an algorithm and implement it using C language to compute the area (real) and perimeter (real) of a rectangle, whose length (integer) and width (integer) must be specified by the user. </a:t>
            </a:r>
          </a:p>
          <a:p>
            <a:pPr marL="514350" indent="-514350">
              <a:buFont typeface="+mj-lt"/>
              <a:buAutoNum type="arabicPeriod"/>
            </a:pPr>
            <a:endParaRPr lang="en-US" sz="2000" dirty="0"/>
          </a:p>
          <a:p>
            <a:pPr marL="0" indent="0">
              <a:buNone/>
              <a:defRPr/>
            </a:pPr>
            <a:br>
              <a:rPr lang="es-ES" sz="2000" dirty="0"/>
            </a:br>
            <a:endParaRPr lang="es-ES" sz="2000" dirty="0">
              <a:latin typeface="Courier New" pitchFamily="49" charset="0"/>
            </a:endParaRPr>
          </a:p>
        </p:txBody>
      </p:sp>
    </p:spTree>
    <p:extLst>
      <p:ext uri="{BB962C8B-B14F-4D97-AF65-F5344CB8AC3E}">
        <p14:creationId xmlns:p14="http://schemas.microsoft.com/office/powerpoint/2010/main" val="748737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1187450" y="404813"/>
            <a:ext cx="6913563" cy="2160587"/>
          </a:xfrm>
          <a:noFill/>
        </p:spPr>
        <p:txBody>
          <a:bodyPr/>
          <a:lstStyle/>
          <a:p>
            <a:pPr eaLnBrk="1" hangingPunct="1"/>
            <a:r>
              <a:rPr lang="en-US" sz="6600" dirty="0">
                <a:solidFill>
                  <a:schemeClr val="bg2"/>
                </a:solidFill>
              </a:rPr>
              <a:t>Lesson 4</a:t>
            </a:r>
          </a:p>
        </p:txBody>
      </p:sp>
      <p:sp>
        <p:nvSpPr>
          <p:cNvPr id="31747" name="Rectangle 3"/>
          <p:cNvSpPr>
            <a:spLocks noGrp="1" noChangeArrowheads="1"/>
          </p:cNvSpPr>
          <p:nvPr>
            <p:ph type="subTitle" idx="1"/>
          </p:nvPr>
        </p:nvSpPr>
        <p:spPr>
          <a:xfrm>
            <a:off x="755576" y="2120900"/>
            <a:ext cx="8388424" cy="774700"/>
          </a:xfrm>
        </p:spPr>
        <p:txBody>
          <a:bodyPr/>
          <a:lstStyle/>
          <a:p>
            <a:pPr eaLnBrk="1" hangingPunct="1"/>
            <a:r>
              <a:rPr lang="en-US" sz="4800" dirty="0"/>
              <a:t>Operators and Expressions</a:t>
            </a:r>
          </a:p>
        </p:txBody>
      </p:sp>
      <p:pic>
        <p:nvPicPr>
          <p:cNvPr id="31748" name="Picture 4" descr="logo"/>
          <p:cNvPicPr>
            <a:picLocks noChangeAspect="1" noChangeArrowheads="1"/>
          </p:cNvPicPr>
          <p:nvPr/>
        </p:nvPicPr>
        <p:blipFill>
          <a:blip r:embed="rId3" cstate="print"/>
          <a:srcRect/>
          <a:stretch>
            <a:fillRect/>
          </a:stretch>
        </p:blipFill>
        <p:spPr bwMode="auto">
          <a:xfrm>
            <a:off x="1187450" y="5376863"/>
            <a:ext cx="3097213" cy="868362"/>
          </a:xfrm>
          <a:prstGeom prst="rect">
            <a:avLst/>
          </a:prstGeom>
          <a:noFill/>
          <a:ln w="9525">
            <a:noFill/>
            <a:miter lim="800000"/>
            <a:headEnd/>
            <a:tailEnd/>
          </a:ln>
        </p:spPr>
      </p:pic>
      <p:pic>
        <p:nvPicPr>
          <p:cNvPr id="31749" name="Picture 5" descr="dsic"/>
          <p:cNvPicPr>
            <a:picLocks noChangeAspect="1" noChangeArrowheads="1"/>
          </p:cNvPicPr>
          <p:nvPr/>
        </p:nvPicPr>
        <p:blipFill>
          <a:blip r:embed="rId4" cstate="print"/>
          <a:srcRect/>
          <a:stretch>
            <a:fillRect/>
          </a:stretch>
        </p:blipFill>
        <p:spPr bwMode="auto">
          <a:xfrm>
            <a:off x="6011863" y="5300663"/>
            <a:ext cx="2389187" cy="950912"/>
          </a:xfrm>
          <a:prstGeom prst="rect">
            <a:avLst/>
          </a:prstGeom>
          <a:noFill/>
          <a:ln w="9525">
            <a:noFill/>
            <a:miter lim="800000"/>
            <a:headEnd/>
            <a:tailEnd/>
          </a:ln>
        </p:spPr>
      </p:pic>
      <p:sp>
        <p:nvSpPr>
          <p:cNvPr id="31750" name="Rectangle 6"/>
          <p:cNvSpPr>
            <a:spLocks noChangeArrowheads="1"/>
          </p:cNvSpPr>
          <p:nvPr/>
        </p:nvSpPr>
        <p:spPr bwMode="auto">
          <a:xfrm>
            <a:off x="827088" y="3119438"/>
            <a:ext cx="8066087" cy="1822450"/>
          </a:xfrm>
          <a:prstGeom prst="rect">
            <a:avLst/>
          </a:prstGeom>
          <a:noFill/>
          <a:ln w="9525">
            <a:noFill/>
            <a:miter lim="800000"/>
            <a:headEnd/>
            <a:tailEnd/>
          </a:ln>
        </p:spPr>
        <p:txBody>
          <a:bodyPr anchor="b"/>
          <a:lstStyle/>
          <a:p>
            <a:pPr algn="ctr">
              <a:lnSpc>
                <a:spcPct val="80000"/>
              </a:lnSpc>
              <a:spcBef>
                <a:spcPct val="20000"/>
              </a:spcBef>
              <a:buSzPct val="70000"/>
            </a:pPr>
            <a:r>
              <a:rPr lang="es-ES_tradnl" altLang="es-ES_tradnl" sz="2000" b="1" dirty="0">
                <a:solidFill>
                  <a:srgbClr val="BA5D00"/>
                </a:solidFill>
                <a:latin typeface="Tahoma" pitchFamily="34" charset="0"/>
              </a:rPr>
              <a:t>ETSID</a:t>
            </a:r>
          </a:p>
          <a:p>
            <a:pPr algn="ctr">
              <a:lnSpc>
                <a:spcPct val="80000"/>
              </a:lnSpc>
              <a:spcBef>
                <a:spcPct val="20000"/>
              </a:spcBef>
              <a:buSzPct val="70000"/>
            </a:pPr>
            <a:r>
              <a:rPr lang="es-ES_tradnl" altLang="es-ES_tradnl" sz="2000" b="1" dirty="0">
                <a:solidFill>
                  <a:srgbClr val="BA5D00"/>
                </a:solidFill>
                <a:latin typeface="Tahoma" pitchFamily="34" charset="0"/>
              </a:rPr>
              <a:t>Título de Grado en Electrónica Industrial y Automática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Review</a:t>
            </a:r>
            <a:endParaRPr lang="es-ES"/>
          </a:p>
        </p:txBody>
      </p:sp>
      <p:sp>
        <p:nvSpPr>
          <p:cNvPr id="4099" name="Rectangle 3"/>
          <p:cNvSpPr>
            <a:spLocks noGrp="1" noChangeArrowheads="1"/>
          </p:cNvSpPr>
          <p:nvPr>
            <p:ph type="body" idx="1"/>
          </p:nvPr>
        </p:nvSpPr>
        <p:spPr>
          <a:xfrm>
            <a:off x="914400" y="1076325"/>
            <a:ext cx="8001000" cy="5486400"/>
          </a:xfrm>
        </p:spPr>
        <p:txBody>
          <a:bodyPr/>
          <a:lstStyle/>
          <a:p>
            <a:pPr algn="just" eaLnBrk="1" hangingPunct="1"/>
            <a:endParaRPr lang="es-ES_tradnl" sz="3600" dirty="0"/>
          </a:p>
          <a:p>
            <a:pPr eaLnBrk="1" hangingPunct="1">
              <a:buFontTx/>
              <a:buNone/>
            </a:pPr>
            <a:endParaRPr lang="es-ES" dirty="0"/>
          </a:p>
        </p:txBody>
      </p:sp>
      <p:sp>
        <p:nvSpPr>
          <p:cNvPr id="9" name="Rectangle 3"/>
          <p:cNvSpPr txBox="1">
            <a:spLocks noChangeArrowheads="1"/>
          </p:cNvSpPr>
          <p:nvPr/>
        </p:nvSpPr>
        <p:spPr bwMode="auto">
          <a:xfrm>
            <a:off x="842963" y="1285875"/>
            <a:ext cx="7689477" cy="466340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r>
              <a:rPr lang="en-US" sz="3600" kern="0" dirty="0"/>
              <a:t>Lesson 3. Data Types</a:t>
            </a:r>
          </a:p>
          <a:p>
            <a:pPr lvl="1"/>
            <a:r>
              <a:rPr lang="es-ES" sz="2800" kern="0" dirty="0"/>
              <a:t>Variables</a:t>
            </a:r>
          </a:p>
          <a:p>
            <a:pPr lvl="2"/>
            <a:r>
              <a:rPr lang="en-US" sz="2400" kern="0" dirty="0"/>
              <a:t>Primitives (integer, reals, alphanumeric, </a:t>
            </a:r>
            <a:r>
              <a:rPr lang="en-US" sz="2400" kern="0" dirty="0" err="1"/>
              <a:t>boolean</a:t>
            </a:r>
            <a:r>
              <a:rPr lang="en-US" sz="2400" kern="0" dirty="0"/>
              <a:t>)</a:t>
            </a:r>
          </a:p>
          <a:p>
            <a:pPr lvl="3"/>
            <a:r>
              <a:rPr lang="en-US" sz="1800" kern="0" dirty="0"/>
              <a:t>Primitives Data Types in C (</a:t>
            </a:r>
            <a:r>
              <a:rPr lang="en-US" sz="1800" kern="0" dirty="0" err="1"/>
              <a:t>int</a:t>
            </a:r>
            <a:r>
              <a:rPr lang="en-US" sz="1800" kern="0" dirty="0"/>
              <a:t>, long, float, double, char…..)</a:t>
            </a:r>
          </a:p>
          <a:p>
            <a:pPr lvl="2"/>
            <a:r>
              <a:rPr lang="en-US" sz="2400" kern="0" dirty="0"/>
              <a:t>Complex (String)</a:t>
            </a:r>
          </a:p>
          <a:p>
            <a:pPr lvl="3"/>
            <a:r>
              <a:rPr lang="en-US" sz="1800" kern="0" dirty="0"/>
              <a:t>Complex Data Types in en C (string, ex. char </a:t>
            </a:r>
            <a:r>
              <a:rPr lang="en-US" sz="1800" kern="0" dirty="0" err="1"/>
              <a:t>identifier_variable</a:t>
            </a:r>
            <a:r>
              <a:rPr lang="en-US" sz="1800" kern="0" dirty="0"/>
              <a:t>[10])</a:t>
            </a:r>
          </a:p>
          <a:p>
            <a:pPr lvl="3"/>
            <a:r>
              <a:rPr lang="en-US" sz="1800" kern="0" dirty="0"/>
              <a:t>Arrays and Matrix (Lesson 9 y 10)</a:t>
            </a:r>
          </a:p>
          <a:p>
            <a:pPr lvl="1"/>
            <a:r>
              <a:rPr lang="en-US" sz="2800" kern="0" dirty="0"/>
              <a:t>Constants</a:t>
            </a:r>
          </a:p>
          <a:p>
            <a:pPr lvl="1"/>
            <a:r>
              <a:rPr lang="en-US" sz="2800" kern="0" dirty="0"/>
              <a:t>Structure of an ANSI C program</a:t>
            </a:r>
            <a:endParaRPr lang="es-ES" sz="2800" kern="0" dirty="0"/>
          </a:p>
          <a:p>
            <a:pPr lvl="2"/>
            <a:r>
              <a:rPr lang="en-US" kern="0" dirty="0"/>
              <a:t>Basic </a:t>
            </a:r>
            <a:r>
              <a:rPr lang="en-US" kern="0" dirty="0" err="1"/>
              <a:t>Input/Output</a:t>
            </a:r>
            <a:r>
              <a:rPr lang="en-US" kern="0" dirty="0"/>
              <a:t> functions (Lesson</a:t>
            </a:r>
            <a:r>
              <a:rPr lang="en-US" kern="0" dirty="0">
                <a:sym typeface="Wingdings" pitchFamily="2" charset="2"/>
              </a:rPr>
              <a:t> 5</a:t>
            </a:r>
            <a:r>
              <a:rPr lang="en-US" kern="0" dirty="0"/>
              <a:t>)</a:t>
            </a:r>
          </a:p>
        </p:txBody>
      </p:sp>
    </p:spTree>
    <p:extLst>
      <p:ext uri="{BB962C8B-B14F-4D97-AF65-F5344CB8AC3E}">
        <p14:creationId xmlns:p14="http://schemas.microsoft.com/office/powerpoint/2010/main" val="13746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Review</a:t>
            </a:r>
            <a:endParaRPr lang="es-ES"/>
          </a:p>
        </p:txBody>
      </p:sp>
      <p:sp>
        <p:nvSpPr>
          <p:cNvPr id="6" name="Rectangle 3"/>
          <p:cNvSpPr txBox="1">
            <a:spLocks noChangeArrowheads="1"/>
          </p:cNvSpPr>
          <p:nvPr/>
        </p:nvSpPr>
        <p:spPr bwMode="auto">
          <a:xfrm>
            <a:off x="900113" y="981076"/>
            <a:ext cx="8015287" cy="449264"/>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SzPct val="70000"/>
              <a:buBlip>
                <a:blip r:embed="rId2"/>
              </a:buBlip>
              <a:defRPr sz="3200" b="1">
                <a:solidFill>
                  <a:srgbClr val="582C00"/>
                </a:solidFill>
                <a:latin typeface="+mn-lt"/>
                <a:ea typeface="+mn-ea"/>
                <a:cs typeface="+mn-cs"/>
              </a:defRPr>
            </a:lvl1pPr>
            <a:lvl2pPr marL="742950" indent="-285750" algn="l" rtl="0" eaLnBrk="0" fontAlgn="base" hangingPunct="0">
              <a:spcBef>
                <a:spcPct val="20000"/>
              </a:spcBef>
              <a:spcAft>
                <a:spcPct val="0"/>
              </a:spcAft>
              <a:buSzPct val="70000"/>
              <a:buBlip>
                <a:blip r:embed="rId3"/>
              </a:buBlip>
              <a:defRPr sz="2400">
                <a:solidFill>
                  <a:srgbClr val="582C00"/>
                </a:solidFill>
                <a:latin typeface="+mn-lt"/>
              </a:defRPr>
            </a:lvl2pPr>
            <a:lvl3pPr marL="1143000" indent="-228600" algn="l" rtl="0" eaLnBrk="0" fontAlgn="base" hangingPunct="0">
              <a:spcBef>
                <a:spcPct val="20000"/>
              </a:spcBef>
              <a:spcAft>
                <a:spcPct val="0"/>
              </a:spcAft>
              <a:buSzPct val="70000"/>
              <a:buBlip>
                <a:blip r:embed="rId4"/>
              </a:buBlip>
              <a:defRPr sz="2000">
                <a:solidFill>
                  <a:srgbClr val="582C00"/>
                </a:solidFill>
                <a:latin typeface="+mn-lt"/>
              </a:defRPr>
            </a:lvl3pPr>
            <a:lvl4pPr marL="1600200" indent="-228600" algn="l" rtl="0" eaLnBrk="0" fontAlgn="base" hangingPunct="0">
              <a:spcBef>
                <a:spcPct val="20000"/>
              </a:spcBef>
              <a:spcAft>
                <a:spcPct val="0"/>
              </a:spcAft>
              <a:buChar char="•"/>
              <a:defRPr>
                <a:solidFill>
                  <a:srgbClr val="582C00"/>
                </a:solidFill>
                <a:latin typeface="+mn-lt"/>
              </a:defRPr>
            </a:lvl4pPr>
            <a:lvl5pPr marL="2057400" indent="-228600" algn="l" rtl="0" eaLnBrk="0" fontAlgn="base" hangingPunct="0">
              <a:spcBef>
                <a:spcPct val="20000"/>
              </a:spcBef>
              <a:spcAft>
                <a:spcPct val="0"/>
              </a:spcAft>
              <a:buChar char="–"/>
              <a:defRPr sz="1600">
                <a:solidFill>
                  <a:srgbClr val="582C00"/>
                </a:solidFill>
                <a:latin typeface="+mn-lt"/>
              </a:defRPr>
            </a:lvl5pPr>
            <a:lvl6pPr marL="2514600" indent="-228600" algn="l" rtl="0" fontAlgn="base">
              <a:spcBef>
                <a:spcPct val="20000"/>
              </a:spcBef>
              <a:spcAft>
                <a:spcPct val="0"/>
              </a:spcAft>
              <a:buChar char="–"/>
              <a:defRPr sz="1600">
                <a:solidFill>
                  <a:srgbClr val="582C00"/>
                </a:solidFill>
                <a:latin typeface="+mn-lt"/>
              </a:defRPr>
            </a:lvl6pPr>
            <a:lvl7pPr marL="2971800" indent="-228600" algn="l" rtl="0" fontAlgn="base">
              <a:spcBef>
                <a:spcPct val="20000"/>
              </a:spcBef>
              <a:spcAft>
                <a:spcPct val="0"/>
              </a:spcAft>
              <a:buChar char="–"/>
              <a:defRPr sz="1600">
                <a:solidFill>
                  <a:srgbClr val="582C00"/>
                </a:solidFill>
                <a:latin typeface="+mn-lt"/>
              </a:defRPr>
            </a:lvl7pPr>
            <a:lvl8pPr marL="3429000" indent="-228600" algn="l" rtl="0" fontAlgn="base">
              <a:spcBef>
                <a:spcPct val="20000"/>
              </a:spcBef>
              <a:spcAft>
                <a:spcPct val="0"/>
              </a:spcAft>
              <a:buChar char="–"/>
              <a:defRPr sz="1600">
                <a:solidFill>
                  <a:srgbClr val="582C00"/>
                </a:solidFill>
                <a:latin typeface="+mn-lt"/>
              </a:defRPr>
            </a:lvl8pPr>
            <a:lvl9pPr marL="3886200" indent="-228600" algn="l" rtl="0" fontAlgn="base">
              <a:spcBef>
                <a:spcPct val="20000"/>
              </a:spcBef>
              <a:spcAft>
                <a:spcPct val="0"/>
              </a:spcAft>
              <a:buChar char="–"/>
              <a:defRPr sz="1600">
                <a:solidFill>
                  <a:srgbClr val="582C00"/>
                </a:solidFill>
                <a:latin typeface="+mn-lt"/>
              </a:defRPr>
            </a:lvl9pPr>
          </a:lstStyle>
          <a:p>
            <a:pPr lvl="1"/>
            <a:r>
              <a:rPr lang="en-US" b="1" kern="0" dirty="0"/>
              <a:t>Structure of an ANSI C program</a:t>
            </a:r>
            <a:endParaRPr lang="es-ES" b="1" kern="0" dirty="0"/>
          </a:p>
          <a:p>
            <a:pPr lvl="1">
              <a:buFontTx/>
              <a:buNone/>
            </a:pPr>
            <a:endParaRPr lang="es-ES" kern="0" dirty="0"/>
          </a:p>
        </p:txBody>
      </p:sp>
      <p:sp>
        <p:nvSpPr>
          <p:cNvPr id="10" name="Rectangle 3"/>
          <p:cNvSpPr txBox="1">
            <a:spLocks noChangeArrowheads="1"/>
          </p:cNvSpPr>
          <p:nvPr/>
        </p:nvSpPr>
        <p:spPr bwMode="auto">
          <a:xfrm>
            <a:off x="827584" y="1857375"/>
            <a:ext cx="8316416" cy="4714875"/>
          </a:xfrm>
          <a:prstGeom prst="rect">
            <a:avLst/>
          </a:prstGeom>
          <a:noFill/>
          <a:ln w="9525">
            <a:noFill/>
            <a:miter lim="800000"/>
            <a:headEnd/>
            <a:tailEnd/>
          </a:ln>
        </p:spPr>
        <p:txBody>
          <a:bodyPr lIns="92075" tIns="46038" rIns="92075" bIns="46038"/>
          <a:lstStyle/>
          <a:p>
            <a:pPr marL="342900" lvl="1" indent="-342900" eaLnBrk="1" hangingPunct="1">
              <a:lnSpc>
                <a:spcPct val="90000"/>
              </a:lnSpc>
              <a:buFontTx/>
              <a:buNone/>
              <a:defRPr/>
            </a:pPr>
            <a:r>
              <a:rPr lang="es-ES_tradnl" sz="1400" b="1" dirty="0">
                <a:latin typeface="Courier New" pitchFamily="49" charset="0"/>
              </a:rPr>
              <a:t>    /* </a:t>
            </a:r>
            <a:r>
              <a:rPr lang="en-US" sz="1400" b="1" dirty="0">
                <a:latin typeface="Courier New" pitchFamily="49" charset="0"/>
              </a:rPr>
              <a:t>Declaration of Constants */</a:t>
            </a:r>
          </a:p>
          <a:p>
            <a:pPr marL="342900" lvl="1" indent="-342900">
              <a:lnSpc>
                <a:spcPct val="90000"/>
              </a:lnSpc>
              <a:spcBef>
                <a:spcPct val="20000"/>
              </a:spcBef>
              <a:buSzPct val="70000"/>
            </a:pPr>
            <a:r>
              <a:rPr lang="es-ES_tradnl" sz="1400" b="1" dirty="0">
                <a:solidFill>
                  <a:srgbClr val="582C00"/>
                </a:solidFill>
                <a:latin typeface="Courier New" pitchFamily="49" charset="0"/>
              </a:rPr>
              <a:t>    #define </a:t>
            </a:r>
            <a:r>
              <a:rPr lang="es-ES_tradnl" sz="1400" b="1" dirty="0" err="1">
                <a:solidFill>
                  <a:srgbClr val="582C00"/>
                </a:solidFill>
                <a:latin typeface="Courier New" pitchFamily="49" charset="0"/>
              </a:rPr>
              <a:t>ident_constant</a:t>
            </a:r>
            <a:r>
              <a:rPr lang="es-ES_tradnl" sz="1400" b="1" dirty="0">
                <a:solidFill>
                  <a:srgbClr val="582C00"/>
                </a:solidFill>
                <a:latin typeface="Courier New" pitchFamily="49" charset="0"/>
              </a:rPr>
              <a:t> &lt;</a:t>
            </a:r>
            <a:r>
              <a:rPr lang="es-ES_tradnl" sz="1400" b="1" dirty="0" err="1">
                <a:solidFill>
                  <a:srgbClr val="582C00"/>
                </a:solidFill>
                <a:latin typeface="Courier New" pitchFamily="49" charset="0"/>
              </a:rPr>
              <a:t>value</a:t>
            </a:r>
            <a:r>
              <a:rPr lang="es-ES_tradnl" sz="1400" b="1" dirty="0">
                <a:solidFill>
                  <a:srgbClr val="582C00"/>
                </a:solidFill>
                <a:latin typeface="Courier New" pitchFamily="49" charset="0"/>
              </a:rPr>
              <a:t>&gt;</a:t>
            </a:r>
          </a:p>
          <a:p>
            <a:pPr marL="342900" lvl="1" indent="-342900">
              <a:lnSpc>
                <a:spcPct val="90000"/>
              </a:lnSpc>
              <a:spcBef>
                <a:spcPct val="20000"/>
              </a:spcBef>
              <a:buSzPct val="70000"/>
            </a:pPr>
            <a:endParaRPr lang="es-ES_tradnl" sz="1400" b="1" dirty="0">
              <a:solidFill>
                <a:srgbClr val="582C00"/>
              </a:solidFill>
              <a:latin typeface="Courier New" pitchFamily="49" charset="0"/>
            </a:endParaRPr>
          </a:p>
          <a:p>
            <a:pPr marL="342900" lvl="1" indent="-342900">
              <a:lnSpc>
                <a:spcPct val="90000"/>
              </a:lnSpc>
              <a:spcBef>
                <a:spcPct val="20000"/>
              </a:spcBef>
              <a:buSzPct val="70000"/>
            </a:pPr>
            <a:r>
              <a:rPr lang="es-ES_tradnl" sz="1400" b="1" dirty="0">
                <a:solidFill>
                  <a:srgbClr val="582C00"/>
                </a:solidFill>
                <a:latin typeface="Courier New" pitchFamily="49" charset="0"/>
              </a:rPr>
              <a:t>	 </a:t>
            </a:r>
            <a:r>
              <a:rPr lang="es-ES_tradnl" sz="1400" b="1" dirty="0" err="1">
                <a:solidFill>
                  <a:srgbClr val="582C00"/>
                </a:solidFill>
                <a:latin typeface="Courier New" pitchFamily="49" charset="0"/>
              </a:rPr>
              <a:t>main</a:t>
            </a:r>
            <a:r>
              <a:rPr lang="es-ES_tradnl" sz="1400" b="1" dirty="0">
                <a:solidFill>
                  <a:srgbClr val="582C00"/>
                </a:solidFill>
                <a:latin typeface="Courier New" pitchFamily="49" charset="0"/>
              </a:rPr>
              <a:t>(){</a:t>
            </a:r>
          </a:p>
          <a:p>
            <a:pPr lvl="1" eaLnBrk="1" hangingPunct="1">
              <a:lnSpc>
                <a:spcPct val="95000"/>
              </a:lnSpc>
              <a:buFontTx/>
              <a:buNone/>
              <a:defRPr/>
            </a:pPr>
            <a:r>
              <a:rPr lang="es-ES_tradnl" sz="1400" b="1" dirty="0">
                <a:solidFill>
                  <a:srgbClr val="582C00"/>
                </a:solidFill>
                <a:latin typeface="Courier New" pitchFamily="49" charset="0"/>
              </a:rPr>
              <a:t>  </a:t>
            </a:r>
            <a:r>
              <a:rPr lang="en-US" sz="1400" b="1" dirty="0">
                <a:latin typeface="Courier New" pitchFamily="49" charset="0"/>
              </a:rPr>
              <a:t>/* Declaration of variables */</a:t>
            </a:r>
          </a:p>
          <a:p>
            <a:pPr marL="342900" lvl="1" indent="-342900">
              <a:lnSpc>
                <a:spcPct val="95000"/>
              </a:lnSpc>
              <a:spcBef>
                <a:spcPct val="20000"/>
              </a:spcBef>
              <a:buSzPct val="70000"/>
            </a:pPr>
            <a:r>
              <a:rPr lang="es-ES_tradnl" sz="1400" b="1" dirty="0">
                <a:solidFill>
                  <a:srgbClr val="582C00"/>
                </a:solidFill>
                <a:latin typeface="Courier New" pitchFamily="49" charset="0"/>
              </a:rPr>
              <a:t>      DataType1 ident_variable1;</a:t>
            </a:r>
          </a:p>
          <a:p>
            <a:pPr marL="342900" lvl="1" indent="-342900">
              <a:lnSpc>
                <a:spcPct val="95000"/>
              </a:lnSpc>
              <a:spcBef>
                <a:spcPct val="20000"/>
              </a:spcBef>
              <a:buSzPct val="70000"/>
            </a:pPr>
            <a:r>
              <a:rPr lang="es-ES_tradnl" sz="1400" b="1" dirty="0">
                <a:solidFill>
                  <a:srgbClr val="582C00"/>
                </a:solidFill>
                <a:latin typeface="Courier New" pitchFamily="49" charset="0"/>
              </a:rPr>
              <a:t>      DataType2 ident_variable2, ident_variable3;</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r>
              <a:rPr lang="en-US" sz="1400" b="1" dirty="0">
                <a:latin typeface="Courier New" pitchFamily="49" charset="0"/>
              </a:rPr>
              <a:t> /* Input Data Instructions */</a:t>
            </a:r>
            <a:endParaRPr lang="es-ES_tradnl" sz="1400" b="1" dirty="0">
              <a:solidFill>
                <a:srgbClr val="582C00"/>
              </a:solidFill>
              <a:latin typeface="Courier New" pitchFamily="49" charset="0"/>
            </a:endParaRPr>
          </a:p>
          <a:p>
            <a:pPr marL="342900" lvl="1" indent="-342900">
              <a:lnSpc>
                <a:spcPct val="95000"/>
              </a:lnSpc>
              <a:spcBef>
                <a:spcPct val="20000"/>
              </a:spcBef>
              <a:buSzPct val="70000"/>
            </a:pPr>
            <a:r>
              <a:rPr lang="es-ES_tradnl" sz="1400" b="1" dirty="0">
                <a:solidFill>
                  <a:srgbClr val="582C00"/>
                </a:solidFill>
                <a:latin typeface="Courier New" pitchFamily="49" charset="0"/>
              </a:rPr>
              <a:t>      </a:t>
            </a:r>
            <a:r>
              <a:rPr lang="en-US" sz="1400" b="1" dirty="0">
                <a:solidFill>
                  <a:srgbClr val="582C00"/>
                </a:solidFill>
                <a:latin typeface="Courier New" pitchFamily="49" charset="0"/>
              </a:rPr>
              <a:t>instruction</a:t>
            </a:r>
            <a:r>
              <a:rPr lang="es-ES_tradnl" sz="1400" b="1" dirty="0">
                <a:solidFill>
                  <a:srgbClr val="582C00"/>
                </a:solidFill>
                <a:latin typeface="Courier New" pitchFamily="49" charset="0"/>
              </a:rPr>
              <a:t> 1;</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r>
              <a:rPr lang="en-US" sz="1400" b="1" dirty="0">
                <a:solidFill>
                  <a:srgbClr val="582C00"/>
                </a:solidFill>
                <a:latin typeface="Courier New" pitchFamily="49" charset="0"/>
              </a:rPr>
              <a:t>instruction</a:t>
            </a:r>
            <a:r>
              <a:rPr lang="es-ES_tradnl" sz="1400" b="1" dirty="0">
                <a:solidFill>
                  <a:srgbClr val="582C00"/>
                </a:solidFill>
                <a:latin typeface="Courier New" pitchFamily="49" charset="0"/>
              </a:rPr>
              <a:t> 1;</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r>
              <a:rPr lang="en-US" sz="1400" b="1" dirty="0">
                <a:solidFill>
                  <a:srgbClr val="582C00"/>
                </a:solidFill>
                <a:latin typeface="Courier New" pitchFamily="49" charset="0"/>
              </a:rPr>
              <a:t>/* Process Instructions </a:t>
            </a:r>
            <a:r>
              <a:rPr lang="es-ES_tradnl" sz="1400" b="1" dirty="0">
                <a:solidFill>
                  <a:srgbClr val="582C00"/>
                </a:solidFill>
                <a:latin typeface="Courier New" pitchFamily="49" charset="0"/>
              </a:rPr>
              <a:t>*/</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r>
              <a:rPr lang="en-US" sz="1400" b="1" dirty="0">
                <a:solidFill>
                  <a:srgbClr val="582C00"/>
                </a:solidFill>
                <a:latin typeface="Courier New" pitchFamily="49" charset="0"/>
              </a:rPr>
              <a:t>instruction</a:t>
            </a:r>
            <a:r>
              <a:rPr lang="es-ES_tradnl" sz="1400" b="1" dirty="0">
                <a:solidFill>
                  <a:srgbClr val="582C00"/>
                </a:solidFill>
                <a:latin typeface="Courier New" pitchFamily="49" charset="0"/>
              </a:rPr>
              <a:t> m;</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p>
          <a:p>
            <a:pPr marL="342900" lvl="1" indent="-342900">
              <a:lnSpc>
                <a:spcPct val="95000"/>
              </a:lnSpc>
              <a:spcBef>
                <a:spcPct val="20000"/>
              </a:spcBef>
              <a:buSzPct val="70000"/>
            </a:pPr>
            <a:r>
              <a:rPr lang="es-ES_tradnl" sz="1400" b="1" dirty="0">
                <a:solidFill>
                  <a:srgbClr val="582C00"/>
                </a:solidFill>
                <a:latin typeface="Courier New" pitchFamily="49" charset="0"/>
              </a:rPr>
              <a:t>	   /* </a:t>
            </a:r>
            <a:r>
              <a:rPr lang="en-US" sz="1400" b="1" dirty="0">
                <a:solidFill>
                  <a:srgbClr val="582C00"/>
                </a:solidFill>
                <a:latin typeface="Courier New" pitchFamily="49" charset="0"/>
              </a:rPr>
              <a:t>Output Data Instructions </a:t>
            </a:r>
            <a:r>
              <a:rPr lang="es-ES_tradnl" sz="1400" b="1" dirty="0">
                <a:solidFill>
                  <a:srgbClr val="582C00"/>
                </a:solidFill>
                <a:latin typeface="Courier New" pitchFamily="49" charset="0"/>
              </a:rPr>
              <a:t>*/</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r>
              <a:rPr lang="en-US" sz="1400" b="1" dirty="0">
                <a:solidFill>
                  <a:srgbClr val="582C00"/>
                </a:solidFill>
                <a:latin typeface="Courier New" pitchFamily="49" charset="0"/>
              </a:rPr>
              <a:t>instruction</a:t>
            </a:r>
            <a:r>
              <a:rPr lang="es-ES_tradnl" sz="1400" b="1" dirty="0">
                <a:solidFill>
                  <a:srgbClr val="582C00"/>
                </a:solidFill>
                <a:latin typeface="Courier New" pitchFamily="49" charset="0"/>
              </a:rPr>
              <a:t> n;</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p>
          <a:p>
            <a:pPr marL="342900" lvl="1" indent="-342900">
              <a:lnSpc>
                <a:spcPct val="95000"/>
              </a:lnSpc>
              <a:spcBef>
                <a:spcPct val="20000"/>
              </a:spcBef>
              <a:buSzPct val="70000"/>
            </a:pPr>
            <a:r>
              <a:rPr lang="es-ES_tradnl" sz="1400" b="1" dirty="0">
                <a:solidFill>
                  <a:srgbClr val="582C00"/>
                </a:solidFill>
                <a:latin typeface="Courier New" pitchFamily="49" charset="0"/>
              </a:rPr>
              <a:t>   }</a:t>
            </a:r>
          </a:p>
        </p:txBody>
      </p:sp>
      <p:sp>
        <p:nvSpPr>
          <p:cNvPr id="11" name="AutoShape 10"/>
          <p:cNvSpPr>
            <a:spLocks noChangeArrowheads="1"/>
          </p:cNvSpPr>
          <p:nvPr/>
        </p:nvSpPr>
        <p:spPr bwMode="auto">
          <a:xfrm>
            <a:off x="5072063" y="4572000"/>
            <a:ext cx="3857625" cy="785813"/>
          </a:xfrm>
          <a:prstGeom prst="wedgeRectCallout">
            <a:avLst>
              <a:gd name="adj1" fmla="val -93105"/>
              <a:gd name="adj2" fmla="val 12769"/>
            </a:avLst>
          </a:prstGeom>
          <a:noFill/>
          <a:ln w="9525">
            <a:solidFill>
              <a:srgbClr val="FF0000"/>
            </a:solidFill>
            <a:miter lim="800000"/>
            <a:headEnd/>
            <a:tailEnd/>
          </a:ln>
        </p:spPr>
        <p:txBody>
          <a:bodyPr anchor="ctr"/>
          <a:lstStyle/>
          <a:p>
            <a:pPr algn="ctr" eaLnBrk="0" hangingPunct="0"/>
            <a:r>
              <a:rPr lang="en-US" sz="1800" dirty="0">
                <a:cs typeface="Times New Roman" pitchFamily="18" charset="0"/>
              </a:rPr>
              <a:t>Lesson 4. Operators and Expressions.</a:t>
            </a:r>
          </a:p>
        </p:txBody>
      </p:sp>
      <p:sp>
        <p:nvSpPr>
          <p:cNvPr id="12" name="AutoShape 10"/>
          <p:cNvSpPr>
            <a:spLocks noChangeArrowheads="1"/>
          </p:cNvSpPr>
          <p:nvPr/>
        </p:nvSpPr>
        <p:spPr bwMode="auto">
          <a:xfrm>
            <a:off x="5907484" y="1582739"/>
            <a:ext cx="3024187" cy="550118"/>
          </a:xfrm>
          <a:prstGeom prst="wedgeRectCallout">
            <a:avLst>
              <a:gd name="adj1" fmla="val -88637"/>
              <a:gd name="adj2" fmla="val 66707"/>
            </a:avLst>
          </a:prstGeom>
          <a:noFill/>
          <a:ln w="9525">
            <a:solidFill>
              <a:srgbClr val="FF0000"/>
            </a:solidFill>
            <a:miter lim="800000"/>
            <a:headEnd/>
            <a:tailEnd/>
          </a:ln>
        </p:spPr>
        <p:txBody>
          <a:bodyPr anchor="ctr"/>
          <a:lstStyle/>
          <a:p>
            <a:pPr algn="ctr" eaLnBrk="0" hangingPunct="0"/>
            <a:r>
              <a:rPr lang="en-US" sz="1800" dirty="0">
                <a:cs typeface="Times New Roman" pitchFamily="18" charset="0"/>
              </a:rPr>
              <a:t>Lesson 3. Data Types.</a:t>
            </a:r>
          </a:p>
          <a:p>
            <a:pPr algn="ctr" eaLnBrk="0" hangingPunct="0"/>
            <a:r>
              <a:rPr lang="en-US" sz="1800" dirty="0">
                <a:cs typeface="Times New Roman" pitchFamily="18" charset="0"/>
              </a:rPr>
              <a:t>Constants</a:t>
            </a:r>
          </a:p>
        </p:txBody>
      </p:sp>
      <p:sp>
        <p:nvSpPr>
          <p:cNvPr id="13" name="AutoShape 10"/>
          <p:cNvSpPr>
            <a:spLocks noChangeArrowheads="1"/>
          </p:cNvSpPr>
          <p:nvPr/>
        </p:nvSpPr>
        <p:spPr bwMode="auto">
          <a:xfrm>
            <a:off x="5072063" y="3573463"/>
            <a:ext cx="3843337" cy="785812"/>
          </a:xfrm>
          <a:prstGeom prst="wedgeRectCallout">
            <a:avLst>
              <a:gd name="adj1" fmla="val -101796"/>
              <a:gd name="adj2" fmla="val 27307"/>
            </a:avLst>
          </a:prstGeom>
          <a:noFill/>
          <a:ln w="9525">
            <a:solidFill>
              <a:srgbClr val="FF0000"/>
            </a:solidFill>
            <a:miter lim="800000"/>
            <a:headEnd/>
            <a:tailEnd/>
          </a:ln>
        </p:spPr>
        <p:txBody>
          <a:bodyPr anchor="ctr"/>
          <a:lstStyle/>
          <a:p>
            <a:pPr algn="ctr" eaLnBrk="0" hangingPunct="0"/>
            <a:r>
              <a:rPr lang="en-US" sz="1800" dirty="0">
                <a:cs typeface="Times New Roman" pitchFamily="18" charset="0"/>
              </a:rPr>
              <a:t>Lesson 3. Data Types.</a:t>
            </a:r>
          </a:p>
          <a:p>
            <a:pPr algn="ctr" eaLnBrk="0" hangingPunct="0"/>
            <a:r>
              <a:rPr lang="en-US" sz="1800" dirty="0">
                <a:cs typeface="Times New Roman" pitchFamily="18" charset="0"/>
              </a:rPr>
              <a:t>Basic Input Data Function (</a:t>
            </a:r>
            <a:r>
              <a:rPr lang="en-US" sz="1800" dirty="0" err="1">
                <a:cs typeface="Times New Roman" pitchFamily="18" charset="0"/>
              </a:rPr>
              <a:t>scanf</a:t>
            </a:r>
            <a:r>
              <a:rPr lang="en-US" sz="1800" dirty="0">
                <a:cs typeface="Times New Roman" pitchFamily="18" charset="0"/>
              </a:rPr>
              <a:t>)</a:t>
            </a:r>
          </a:p>
        </p:txBody>
      </p:sp>
      <p:sp>
        <p:nvSpPr>
          <p:cNvPr id="14" name="AutoShape 10"/>
          <p:cNvSpPr>
            <a:spLocks noChangeArrowheads="1"/>
          </p:cNvSpPr>
          <p:nvPr/>
        </p:nvSpPr>
        <p:spPr bwMode="auto">
          <a:xfrm>
            <a:off x="5072063" y="5516563"/>
            <a:ext cx="3857623" cy="785812"/>
          </a:xfrm>
          <a:prstGeom prst="wedgeRectCallout">
            <a:avLst>
              <a:gd name="adj1" fmla="val -95636"/>
              <a:gd name="adj2" fmla="val -9326"/>
            </a:avLst>
          </a:prstGeom>
          <a:noFill/>
          <a:ln w="9525">
            <a:solidFill>
              <a:srgbClr val="FF0000"/>
            </a:solidFill>
            <a:miter lim="800000"/>
            <a:headEnd/>
            <a:tailEnd/>
          </a:ln>
        </p:spPr>
        <p:txBody>
          <a:bodyPr anchor="ctr"/>
          <a:lstStyle/>
          <a:p>
            <a:pPr algn="ctr" eaLnBrk="0" hangingPunct="0"/>
            <a:r>
              <a:rPr lang="en-US" sz="1800" dirty="0">
                <a:cs typeface="Times New Roman" pitchFamily="18" charset="0"/>
              </a:rPr>
              <a:t>Lesson 3. Data Types.</a:t>
            </a:r>
          </a:p>
          <a:p>
            <a:pPr algn="ctr" eaLnBrk="0" hangingPunct="0"/>
            <a:r>
              <a:rPr lang="en-US" sz="1800" dirty="0">
                <a:cs typeface="Times New Roman" pitchFamily="18" charset="0"/>
              </a:rPr>
              <a:t>Basic Output Data Function (</a:t>
            </a:r>
            <a:r>
              <a:rPr lang="en-US" sz="1800" dirty="0" err="1">
                <a:cs typeface="Times New Roman" pitchFamily="18" charset="0"/>
              </a:rPr>
              <a:t>printf</a:t>
            </a:r>
            <a:r>
              <a:rPr lang="en-US" sz="1800" dirty="0">
                <a:cs typeface="Times New Roman" pitchFamily="18" charset="0"/>
              </a:rPr>
              <a:t>)</a:t>
            </a:r>
          </a:p>
        </p:txBody>
      </p:sp>
      <p:sp>
        <p:nvSpPr>
          <p:cNvPr id="15" name="AutoShape 10"/>
          <p:cNvSpPr>
            <a:spLocks noChangeArrowheads="1"/>
          </p:cNvSpPr>
          <p:nvPr/>
        </p:nvSpPr>
        <p:spPr bwMode="auto">
          <a:xfrm>
            <a:off x="5891213" y="2516612"/>
            <a:ext cx="3024187" cy="550118"/>
          </a:xfrm>
          <a:prstGeom prst="wedgeRectCallout">
            <a:avLst>
              <a:gd name="adj1" fmla="val -94516"/>
              <a:gd name="adj2" fmla="val 65167"/>
            </a:avLst>
          </a:prstGeom>
          <a:noFill/>
          <a:ln w="9525">
            <a:solidFill>
              <a:srgbClr val="FF0000"/>
            </a:solidFill>
            <a:miter lim="800000"/>
            <a:headEnd/>
            <a:tailEnd/>
          </a:ln>
        </p:spPr>
        <p:txBody>
          <a:bodyPr anchor="ctr"/>
          <a:lstStyle/>
          <a:p>
            <a:pPr algn="ctr" eaLnBrk="0" hangingPunct="0"/>
            <a:r>
              <a:rPr lang="en-US" sz="1800" dirty="0">
                <a:cs typeface="Times New Roman" pitchFamily="18" charset="0"/>
              </a:rPr>
              <a:t>Lesson 3. Data Types.</a:t>
            </a:r>
          </a:p>
          <a:p>
            <a:pPr algn="ctr" eaLnBrk="0" hangingPunct="0"/>
            <a:r>
              <a:rPr lang="en-US" sz="1800" dirty="0">
                <a:cs typeface="Times New Roman" pitchFamily="18" charset="0"/>
              </a:rPr>
              <a:t>Variables</a:t>
            </a:r>
          </a:p>
        </p:txBody>
      </p:sp>
    </p:spTree>
    <p:extLst>
      <p:ext uri="{BB962C8B-B14F-4D97-AF65-F5344CB8AC3E}">
        <p14:creationId xmlns:p14="http://schemas.microsoft.com/office/powerpoint/2010/main" val="419298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827088" y="404813"/>
            <a:ext cx="8316912" cy="1151979"/>
          </a:xfrm>
          <a:noFill/>
        </p:spPr>
        <p:txBody>
          <a:bodyPr/>
          <a:lstStyle/>
          <a:p>
            <a:pPr eaLnBrk="1" hangingPunct="1"/>
            <a:r>
              <a:rPr lang="en-US" sz="6600" dirty="0">
                <a:solidFill>
                  <a:schemeClr val="bg2"/>
                </a:solidFill>
              </a:rPr>
              <a:t>Lesson 4</a:t>
            </a:r>
          </a:p>
        </p:txBody>
      </p:sp>
      <p:sp>
        <p:nvSpPr>
          <p:cNvPr id="8195" name="Rectangle 3"/>
          <p:cNvSpPr>
            <a:spLocks noGrp="1" noChangeArrowheads="1"/>
          </p:cNvSpPr>
          <p:nvPr>
            <p:ph type="subTitle" idx="1"/>
          </p:nvPr>
        </p:nvSpPr>
        <p:spPr>
          <a:xfrm>
            <a:off x="838200" y="2120900"/>
            <a:ext cx="8305800" cy="774700"/>
          </a:xfrm>
        </p:spPr>
        <p:txBody>
          <a:bodyPr/>
          <a:lstStyle/>
          <a:p>
            <a:pPr eaLnBrk="1" hangingPunct="1"/>
            <a:r>
              <a:rPr lang="en-US" sz="4800" dirty="0"/>
              <a:t>Operators and Expressions</a:t>
            </a:r>
          </a:p>
        </p:txBody>
      </p:sp>
      <p:pic>
        <p:nvPicPr>
          <p:cNvPr id="8196" name="Picture 4" descr="logo"/>
          <p:cNvPicPr>
            <a:picLocks noChangeAspect="1" noChangeArrowheads="1"/>
          </p:cNvPicPr>
          <p:nvPr/>
        </p:nvPicPr>
        <p:blipFill>
          <a:blip r:embed="rId4" cstate="print"/>
          <a:srcRect/>
          <a:stretch>
            <a:fillRect/>
          </a:stretch>
        </p:blipFill>
        <p:spPr bwMode="auto">
          <a:xfrm>
            <a:off x="1187450" y="5376863"/>
            <a:ext cx="3097213" cy="868362"/>
          </a:xfrm>
          <a:prstGeom prst="rect">
            <a:avLst/>
          </a:prstGeom>
          <a:noFill/>
          <a:ln w="9525">
            <a:noFill/>
            <a:miter lim="800000"/>
            <a:headEnd/>
            <a:tailEnd/>
          </a:ln>
        </p:spPr>
      </p:pic>
      <p:pic>
        <p:nvPicPr>
          <p:cNvPr id="8197" name="Picture 5" descr="dsic"/>
          <p:cNvPicPr>
            <a:picLocks noChangeAspect="1" noChangeArrowheads="1"/>
          </p:cNvPicPr>
          <p:nvPr/>
        </p:nvPicPr>
        <p:blipFill>
          <a:blip r:embed="rId5" cstate="print"/>
          <a:srcRect/>
          <a:stretch>
            <a:fillRect/>
          </a:stretch>
        </p:blipFill>
        <p:spPr bwMode="auto">
          <a:xfrm>
            <a:off x="6011863" y="5300663"/>
            <a:ext cx="2389187" cy="950912"/>
          </a:xfrm>
          <a:prstGeom prst="rect">
            <a:avLst/>
          </a:prstGeom>
          <a:noFill/>
          <a:ln w="9525">
            <a:noFill/>
            <a:miter lim="800000"/>
            <a:headEnd/>
            <a:tailEnd/>
          </a:ln>
        </p:spPr>
      </p:pic>
      <p:sp>
        <p:nvSpPr>
          <p:cNvPr id="8198" name="Rectangle 6"/>
          <p:cNvSpPr>
            <a:spLocks noChangeArrowheads="1"/>
          </p:cNvSpPr>
          <p:nvPr/>
        </p:nvSpPr>
        <p:spPr bwMode="auto">
          <a:xfrm>
            <a:off x="827088" y="3119438"/>
            <a:ext cx="8316912" cy="1822450"/>
          </a:xfrm>
          <a:prstGeom prst="rect">
            <a:avLst/>
          </a:prstGeom>
          <a:noFill/>
          <a:ln w="9525">
            <a:noFill/>
            <a:miter lim="800000"/>
            <a:headEnd/>
            <a:tailEnd/>
          </a:ln>
        </p:spPr>
        <p:txBody>
          <a:bodyPr anchor="b"/>
          <a:lstStyle/>
          <a:p>
            <a:pPr algn="ctr">
              <a:lnSpc>
                <a:spcPct val="80000"/>
              </a:lnSpc>
              <a:spcBef>
                <a:spcPct val="20000"/>
              </a:spcBef>
              <a:buSzPct val="70000"/>
            </a:pPr>
            <a:r>
              <a:rPr lang="es-ES_tradnl" altLang="es-ES_tradnl" sz="2000" b="1" dirty="0">
                <a:solidFill>
                  <a:srgbClr val="BA5D00"/>
                </a:solidFill>
                <a:latin typeface="Tahoma" pitchFamily="34" charset="0"/>
              </a:rPr>
              <a:t>ETSID</a:t>
            </a:r>
          </a:p>
          <a:p>
            <a:pPr algn="ctr">
              <a:lnSpc>
                <a:spcPct val="80000"/>
              </a:lnSpc>
              <a:spcBef>
                <a:spcPct val="20000"/>
              </a:spcBef>
              <a:buSzPct val="70000"/>
            </a:pPr>
            <a:r>
              <a:rPr lang="es-ES_tradnl" altLang="es-ES_tradnl" sz="2000" b="1" dirty="0">
                <a:solidFill>
                  <a:srgbClr val="BA5D00"/>
                </a:solidFill>
                <a:latin typeface="Tahoma" pitchFamily="34" charset="0"/>
              </a:rPr>
              <a:t>Título de Grado en Electrónica Industrial y Automática</a:t>
            </a:r>
          </a:p>
          <a:p>
            <a:pPr algn="ctr">
              <a:lnSpc>
                <a:spcPct val="80000"/>
              </a:lnSpc>
              <a:spcBef>
                <a:spcPct val="20000"/>
              </a:spcBef>
              <a:buSzPct val="70000"/>
            </a:pPr>
            <a:endParaRPr lang="es-ES_tradnl" altLang="es-ES_tradnl" sz="2000" b="1" dirty="0">
              <a:solidFill>
                <a:srgbClr val="BA5D00"/>
              </a:solidFill>
              <a:latin typeface="Tahoma" pitchFamily="34" charset="0"/>
            </a:endParaRPr>
          </a:p>
        </p:txBody>
      </p:sp>
    </p:spTree>
  </p:cSld>
  <p:clrMapOvr>
    <a:overrideClrMapping bg1="dk2" tx1="lt1" bg2="dk1" tx2="lt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s-ES_tradnl" sz="3600" dirty="0"/>
              <a:t>Objetives</a:t>
            </a:r>
            <a:endParaRPr lang="es-ES" sz="3600" dirty="0"/>
          </a:p>
        </p:txBody>
      </p:sp>
      <p:sp>
        <p:nvSpPr>
          <p:cNvPr id="9219" name="Rectangle 3"/>
          <p:cNvSpPr>
            <a:spLocks noGrp="1" noChangeArrowheads="1"/>
          </p:cNvSpPr>
          <p:nvPr>
            <p:ph type="body" idx="1"/>
          </p:nvPr>
        </p:nvSpPr>
        <p:spPr>
          <a:xfrm>
            <a:off x="1115318" y="1268760"/>
            <a:ext cx="7777162" cy="5184576"/>
          </a:xfrm>
        </p:spPr>
        <p:txBody>
          <a:bodyPr/>
          <a:lstStyle/>
          <a:p>
            <a:r>
              <a:rPr lang="en-GB" sz="2800" dirty="0">
                <a:solidFill>
                  <a:schemeClr val="tx1"/>
                </a:solidFill>
                <a:latin typeface="Arial Narrow (Cuerpo)"/>
              </a:rPr>
              <a:t>At the end of this lesson, students should be able to properly:</a:t>
            </a:r>
          </a:p>
          <a:p>
            <a:pPr algn="just">
              <a:buFont typeface="Arial" panose="020B0604020202020204" pitchFamily="34" charset="0"/>
              <a:buChar char="•"/>
            </a:pPr>
            <a:r>
              <a:rPr lang="en-US" sz="2800" dirty="0"/>
              <a:t>LO-08. </a:t>
            </a:r>
            <a:r>
              <a:rPr lang="en-US" sz="2800" b="0" dirty="0"/>
              <a:t>Define the concepts of </a:t>
            </a:r>
            <a:r>
              <a:rPr lang="en-US" sz="2800" dirty="0"/>
              <a:t>Operator</a:t>
            </a:r>
            <a:r>
              <a:rPr lang="en-US" sz="2800" b="0" dirty="0"/>
              <a:t>, </a:t>
            </a:r>
            <a:r>
              <a:rPr lang="en-US" sz="2800" dirty="0"/>
              <a:t>Expression</a:t>
            </a:r>
            <a:r>
              <a:rPr lang="en-US" sz="2800" b="0" dirty="0"/>
              <a:t> and </a:t>
            </a:r>
            <a:r>
              <a:rPr lang="en-US" sz="2800" dirty="0"/>
              <a:t>Assignment</a:t>
            </a:r>
            <a:r>
              <a:rPr lang="en-US" sz="2800" b="0" dirty="0"/>
              <a:t>.</a:t>
            </a:r>
          </a:p>
          <a:p>
            <a:pPr algn="just">
              <a:buFont typeface="Arial" panose="020B0604020202020204" pitchFamily="34" charset="0"/>
              <a:buChar char="•"/>
            </a:pPr>
            <a:r>
              <a:rPr lang="en-US" sz="2800" dirty="0"/>
              <a:t>LO-09.</a:t>
            </a:r>
            <a:r>
              <a:rPr lang="en-US" sz="2800" b="0" dirty="0"/>
              <a:t> Define the different </a:t>
            </a:r>
            <a:r>
              <a:rPr lang="en-US" sz="2800" dirty="0"/>
              <a:t>types of operators </a:t>
            </a:r>
            <a:r>
              <a:rPr lang="en-US" sz="2800" b="0" dirty="0"/>
              <a:t>(Arithmetic, Relational, Logical and Assignment).</a:t>
            </a:r>
          </a:p>
          <a:p>
            <a:pPr algn="just">
              <a:buFont typeface="Arial" panose="020B0604020202020204" pitchFamily="34" charset="0"/>
              <a:buChar char="•"/>
            </a:pPr>
            <a:r>
              <a:rPr lang="en-US" sz="2800" dirty="0"/>
              <a:t>LO-10.</a:t>
            </a:r>
            <a:r>
              <a:rPr lang="en-US" sz="2800" b="0" dirty="0"/>
              <a:t> Define and Evaluate expressions, considering values, variables, constants and precedence rules and order of evaluation of each operator.</a:t>
            </a:r>
            <a:r>
              <a:rPr lang="es-ES_tradnl" sz="2800" b="0" dirty="0"/>
              <a:t>   </a:t>
            </a:r>
          </a:p>
          <a:p>
            <a:pPr algn="just">
              <a:buFont typeface="Arial" panose="020B0604020202020204" pitchFamily="34" charset="0"/>
              <a:buChar char="•"/>
            </a:pPr>
            <a:r>
              <a:rPr lang="en-US" sz="2800" dirty="0"/>
              <a:t>LO-11.</a:t>
            </a:r>
            <a:r>
              <a:rPr lang="en-US" sz="2800" b="0" dirty="0"/>
              <a:t> Implement in C Language expressions using arithmetic and assignment operators.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a:t>Contents</a:t>
            </a:r>
          </a:p>
        </p:txBody>
      </p:sp>
      <p:sp>
        <p:nvSpPr>
          <p:cNvPr id="10243" name="Rectangle 3"/>
          <p:cNvSpPr>
            <a:spLocks noGrp="1" noChangeArrowheads="1"/>
          </p:cNvSpPr>
          <p:nvPr>
            <p:ph type="body" idx="1"/>
          </p:nvPr>
        </p:nvSpPr>
        <p:spPr>
          <a:xfrm>
            <a:off x="971550" y="1125538"/>
            <a:ext cx="7416800" cy="5111750"/>
          </a:xfrm>
        </p:spPr>
        <p:txBody>
          <a:bodyPr/>
          <a:lstStyle/>
          <a:p>
            <a:pPr marL="609600" indent="-609600" eaLnBrk="1" hangingPunct="1">
              <a:lnSpc>
                <a:spcPct val="90000"/>
              </a:lnSpc>
              <a:buSzTx/>
              <a:buFontTx/>
              <a:buNone/>
            </a:pPr>
            <a:r>
              <a:rPr lang="es-ES_tradnl" dirty="0"/>
              <a:t>1. </a:t>
            </a:r>
            <a:r>
              <a:rPr lang="en-US" dirty="0"/>
              <a:t>Basic Concepts</a:t>
            </a:r>
          </a:p>
          <a:p>
            <a:pPr marL="609600" indent="-609600" eaLnBrk="1" hangingPunct="1">
              <a:lnSpc>
                <a:spcPct val="90000"/>
              </a:lnSpc>
              <a:buSzTx/>
              <a:buFontTx/>
              <a:buNone/>
            </a:pPr>
            <a:r>
              <a:rPr lang="es-ES_tradnl" b="0" dirty="0"/>
              <a:t>2. </a:t>
            </a:r>
            <a:r>
              <a:rPr lang="en-US" b="0" dirty="0"/>
              <a:t>Operator Types</a:t>
            </a:r>
          </a:p>
          <a:p>
            <a:pPr marL="609600" indent="-609600" eaLnBrk="1" hangingPunct="1">
              <a:lnSpc>
                <a:spcPct val="90000"/>
              </a:lnSpc>
              <a:buSzTx/>
              <a:buFontTx/>
              <a:buNone/>
            </a:pPr>
            <a:r>
              <a:rPr lang="es-ES_tradnl" b="0" dirty="0"/>
              <a:t>3. </a:t>
            </a:r>
            <a:r>
              <a:rPr lang="en-US" b="0" dirty="0"/>
              <a:t>Operators</a:t>
            </a:r>
            <a:r>
              <a:rPr lang="es-ES_tradnl" b="0" dirty="0"/>
              <a:t> in C </a:t>
            </a:r>
            <a:r>
              <a:rPr lang="en-US" b="0" dirty="0"/>
              <a:t>Language</a:t>
            </a:r>
          </a:p>
          <a:p>
            <a:pPr marL="609600" indent="-609600" eaLnBrk="1" hangingPunct="1">
              <a:lnSpc>
                <a:spcPct val="90000"/>
              </a:lnSpc>
              <a:buSzTx/>
              <a:buFontTx/>
              <a:buNone/>
            </a:pPr>
            <a:r>
              <a:rPr lang="es-ES_tradnl" b="0" dirty="0"/>
              <a:t>	</a:t>
            </a:r>
            <a:r>
              <a:rPr lang="es-ES_tradnl" sz="2400" b="0" dirty="0"/>
              <a:t>3.1. </a:t>
            </a:r>
            <a:r>
              <a:rPr lang="en-US" sz="2400" b="0" dirty="0"/>
              <a:t>Arithmetic Operators</a:t>
            </a:r>
          </a:p>
          <a:p>
            <a:pPr marL="609600" indent="-609600" eaLnBrk="1" hangingPunct="1">
              <a:lnSpc>
                <a:spcPct val="90000"/>
              </a:lnSpc>
              <a:buSzTx/>
              <a:buFontTx/>
              <a:buNone/>
            </a:pPr>
            <a:r>
              <a:rPr lang="en-US" sz="2400" b="0" dirty="0"/>
              <a:t>	3.2. Relational Operators</a:t>
            </a:r>
          </a:p>
          <a:p>
            <a:pPr marL="609600" indent="-609600" eaLnBrk="1" hangingPunct="1">
              <a:lnSpc>
                <a:spcPct val="90000"/>
              </a:lnSpc>
              <a:buSzTx/>
              <a:buFontTx/>
              <a:buNone/>
            </a:pPr>
            <a:r>
              <a:rPr lang="en-US" sz="2400" b="0" dirty="0"/>
              <a:t>	3.3. Logical Operators</a:t>
            </a:r>
          </a:p>
          <a:p>
            <a:pPr marL="609600" indent="-609600" eaLnBrk="1" hangingPunct="1">
              <a:lnSpc>
                <a:spcPct val="90000"/>
              </a:lnSpc>
              <a:buSzTx/>
              <a:buFontTx/>
              <a:buNone/>
            </a:pPr>
            <a:r>
              <a:rPr lang="en-US" sz="2400" b="0" dirty="0"/>
              <a:t>	3.4. Assignment Operators</a:t>
            </a:r>
          </a:p>
          <a:p>
            <a:pPr marL="609600" indent="-609600" eaLnBrk="1" hangingPunct="1">
              <a:lnSpc>
                <a:spcPct val="90000"/>
              </a:lnSpc>
              <a:buSzTx/>
              <a:buFontTx/>
              <a:buNone/>
            </a:pPr>
            <a:r>
              <a:rPr lang="en-US" sz="2400" b="0" dirty="0"/>
              <a:t>	3.5. Increment and Decrement Operators</a:t>
            </a:r>
          </a:p>
          <a:p>
            <a:pPr marL="609600" indent="-609600" eaLnBrk="1" hangingPunct="1">
              <a:lnSpc>
                <a:spcPct val="90000"/>
              </a:lnSpc>
              <a:buSzTx/>
              <a:buFontTx/>
              <a:buNone/>
            </a:pPr>
            <a:r>
              <a:rPr lang="en-US" sz="2400" b="0" dirty="0"/>
              <a:t>	3.6. Precedence and Order of Evaluation.</a:t>
            </a:r>
          </a:p>
          <a:p>
            <a:pPr marL="609600" indent="-609600" eaLnBrk="1" hangingPunct="1">
              <a:lnSpc>
                <a:spcPct val="125000"/>
              </a:lnSpc>
              <a:buSzTx/>
              <a:buFontTx/>
              <a:buNone/>
            </a:pPr>
            <a:r>
              <a:rPr lang="es-ES_tradnl" b="0" dirty="0"/>
              <a:t>4. </a:t>
            </a:r>
            <a:r>
              <a:rPr lang="en-US" b="0" dirty="0"/>
              <a:t>Type Conversions</a:t>
            </a:r>
          </a:p>
          <a:p>
            <a:pPr marL="609600" indent="-609600" eaLnBrk="1" hangingPunct="1">
              <a:lnSpc>
                <a:spcPct val="125000"/>
              </a:lnSpc>
              <a:buSzTx/>
              <a:buFontTx/>
              <a:buNone/>
            </a:pP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609600" indent="-609600" eaLnBrk="1" hangingPunct="1"/>
            <a:r>
              <a:rPr lang="es-ES_tradnl" dirty="0"/>
              <a:t>1. Basic </a:t>
            </a:r>
            <a:r>
              <a:rPr lang="en-US" dirty="0"/>
              <a:t>Concepts</a:t>
            </a:r>
            <a:endParaRPr lang="en-US" sz="2400" dirty="0"/>
          </a:p>
        </p:txBody>
      </p:sp>
      <p:sp>
        <p:nvSpPr>
          <p:cNvPr id="11267" name="Rectangle 3"/>
          <p:cNvSpPr>
            <a:spLocks noGrp="1" noChangeArrowheads="1"/>
          </p:cNvSpPr>
          <p:nvPr>
            <p:ph type="body" idx="1"/>
          </p:nvPr>
        </p:nvSpPr>
        <p:spPr>
          <a:xfrm>
            <a:off x="827088" y="1196752"/>
            <a:ext cx="8172450" cy="5112568"/>
          </a:xfrm>
        </p:spPr>
        <p:txBody>
          <a:bodyPr/>
          <a:lstStyle/>
          <a:p>
            <a:pPr algn="just" eaLnBrk="1" hangingPunct="1">
              <a:lnSpc>
                <a:spcPct val="80000"/>
              </a:lnSpc>
              <a:defRPr/>
            </a:pPr>
            <a:r>
              <a:rPr lang="en-US" sz="2800" i="1" dirty="0">
                <a:solidFill>
                  <a:srgbClr val="BA5D00"/>
                </a:solidFill>
              </a:rPr>
              <a:t>Operator:</a:t>
            </a:r>
            <a:r>
              <a:rPr lang="en-US" sz="2800" dirty="0"/>
              <a:t> </a:t>
            </a:r>
            <a:r>
              <a:rPr lang="en-US" sz="2800" b="0" dirty="0"/>
              <a:t>Symbol that specifies a given operation to be performed on certain values, variables or constants.  (Ex. C Language symbols are +, *, /, %, &amp;&amp;, &gt;, =, ==, etc…).</a:t>
            </a:r>
          </a:p>
          <a:p>
            <a:pPr marL="0" indent="0" algn="just" eaLnBrk="1" hangingPunct="1">
              <a:lnSpc>
                <a:spcPct val="80000"/>
              </a:lnSpc>
              <a:buNone/>
              <a:defRPr/>
            </a:pPr>
            <a:endParaRPr lang="es-ES_tradnl" sz="2800" dirty="0"/>
          </a:p>
          <a:p>
            <a:pPr algn="just" eaLnBrk="1" hangingPunct="1">
              <a:lnSpc>
                <a:spcPct val="80000"/>
              </a:lnSpc>
              <a:defRPr/>
            </a:pPr>
            <a:r>
              <a:rPr lang="en-US" sz="2800" i="1" dirty="0">
                <a:solidFill>
                  <a:srgbClr val="BA5D00"/>
                </a:solidFill>
              </a:rPr>
              <a:t>Expression</a:t>
            </a:r>
            <a:r>
              <a:rPr lang="es-ES_tradnl" sz="2800" i="1" dirty="0">
                <a:solidFill>
                  <a:srgbClr val="BA5D00"/>
                </a:solidFill>
              </a:rPr>
              <a:t>: </a:t>
            </a:r>
            <a:r>
              <a:rPr lang="en-US" sz="2800" b="0" dirty="0"/>
              <a:t>It is a combination of values, variables, constants and operators. Every expressions can be  evaluated to a result value of a certain type. The result can be assigned to variable using the assignment operator.</a:t>
            </a:r>
          </a:p>
          <a:p>
            <a:pPr algn="just" eaLnBrk="1" hangingPunct="1">
              <a:lnSpc>
                <a:spcPct val="80000"/>
              </a:lnSpc>
              <a:buNone/>
              <a:defRPr/>
            </a:pPr>
            <a:r>
              <a:rPr lang="es-ES_tradnl" sz="2800" b="0" dirty="0"/>
              <a:t>	 (Ej. b + ((3*c)/a) ).</a:t>
            </a:r>
          </a:p>
          <a:p>
            <a:pPr algn="just" eaLnBrk="1" hangingPunct="1">
              <a:lnSpc>
                <a:spcPct val="80000"/>
              </a:lnSpc>
              <a:buNone/>
              <a:defRPr/>
            </a:pPr>
            <a:endParaRPr lang="en-US" sz="2800" dirty="0"/>
          </a:p>
          <a:p>
            <a:pPr algn="just" eaLnBrk="1" hangingPunct="1">
              <a:lnSpc>
                <a:spcPct val="80000"/>
              </a:lnSpc>
              <a:defRPr/>
            </a:pPr>
            <a:r>
              <a:rPr lang="en-US" sz="2800" i="1" dirty="0">
                <a:solidFill>
                  <a:srgbClr val="BA5D00"/>
                </a:solidFill>
              </a:rPr>
              <a:t>Assignment:</a:t>
            </a:r>
            <a:r>
              <a:rPr lang="en-US" sz="2800" dirty="0"/>
              <a:t> </a:t>
            </a:r>
            <a:r>
              <a:rPr lang="en-US" sz="2800" b="0" dirty="0"/>
              <a:t>The mechanism to evaluate an expression and transfer its result to a variable.</a:t>
            </a:r>
          </a:p>
          <a:p>
            <a:pPr marL="0" indent="0" algn="just" eaLnBrk="1" hangingPunct="1">
              <a:lnSpc>
                <a:spcPct val="80000"/>
              </a:lnSpc>
              <a:buNone/>
              <a:defRPr/>
            </a:pPr>
            <a:r>
              <a:rPr lang="es-ES_tradnl" sz="2800" b="0" dirty="0"/>
              <a:t>     (Ej. </a:t>
            </a:r>
            <a:r>
              <a:rPr lang="es-ES_tradnl" sz="2800" b="0" dirty="0" err="1"/>
              <a:t>Result</a:t>
            </a:r>
            <a:r>
              <a:rPr lang="es-ES_tradnl" sz="2800" b="0" dirty="0"/>
              <a:t> = b + ((3*c)/a) ).</a:t>
            </a:r>
          </a:p>
        </p:txBody>
      </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3333FF"/>
    </a:dk2>
    <a:lt2>
      <a:srgbClr val="00FFFF"/>
    </a:lt2>
    <a:accent1>
      <a:srgbClr val="00CCCC"/>
    </a:accent1>
    <a:accent2>
      <a:srgbClr val="CC99FF"/>
    </a:accent2>
    <a:accent3>
      <a:srgbClr val="ADADFF"/>
    </a:accent3>
    <a:accent4>
      <a:srgbClr val="DADADA"/>
    </a:accent4>
    <a:accent5>
      <a:srgbClr val="AAE2E2"/>
    </a:accent5>
    <a:accent6>
      <a:srgbClr val="B98AE7"/>
    </a:accent6>
    <a:hlink>
      <a:srgbClr val="6600CC"/>
    </a:hlink>
    <a:folHlink>
      <a:srgbClr val="6699FF"/>
    </a:folHlink>
  </a:clrScheme>
</a:themeOverride>
</file>

<file path=docProps/app.xml><?xml version="1.0" encoding="utf-8"?>
<Properties xmlns="http://schemas.openxmlformats.org/officeDocument/2006/extended-properties" xmlns:vt="http://schemas.openxmlformats.org/officeDocument/2006/docPropsVTypes">
  <TotalTime>3971</TotalTime>
  <Words>3204</Words>
  <Application>Microsoft Office PowerPoint</Application>
  <PresentationFormat>Presentación en pantalla (4:3)</PresentationFormat>
  <Paragraphs>520</Paragraphs>
  <Slides>35</Slides>
  <Notes>2</Notes>
  <HiddenSlides>0</HiddenSlides>
  <MMClips>0</MMClips>
  <ScaleCrop>false</ScaleCrop>
  <HeadingPairs>
    <vt:vector size="8" baseType="variant">
      <vt:variant>
        <vt:lpstr>Fuentes usadas</vt:lpstr>
      </vt:variant>
      <vt:variant>
        <vt:i4>11</vt:i4>
      </vt:variant>
      <vt:variant>
        <vt:lpstr>Tema</vt:lpstr>
      </vt:variant>
      <vt:variant>
        <vt:i4>2</vt:i4>
      </vt:variant>
      <vt:variant>
        <vt:lpstr>Servidores OLE incrustados</vt:lpstr>
      </vt:variant>
      <vt:variant>
        <vt:i4>1</vt:i4>
      </vt:variant>
      <vt:variant>
        <vt:lpstr>Títulos de diapositiva</vt:lpstr>
      </vt:variant>
      <vt:variant>
        <vt:i4>35</vt:i4>
      </vt:variant>
    </vt:vector>
  </HeadingPairs>
  <TitlesOfParts>
    <vt:vector size="49" baseType="lpstr">
      <vt:lpstr>Arial</vt:lpstr>
      <vt:lpstr>Arial Black</vt:lpstr>
      <vt:lpstr>Arial Narrow</vt:lpstr>
      <vt:lpstr>Arial Narrow (Cuerpo)</vt:lpstr>
      <vt:lpstr>Calibri</vt:lpstr>
      <vt:lpstr>Consolas</vt:lpstr>
      <vt:lpstr>Courier New</vt:lpstr>
      <vt:lpstr>Symbol</vt:lpstr>
      <vt:lpstr>Tahoma</vt:lpstr>
      <vt:lpstr>Times New Roman</vt:lpstr>
      <vt:lpstr>Wingdings</vt:lpstr>
      <vt:lpstr>Diseño predeterminado</vt:lpstr>
      <vt:lpstr>Tema de Office</vt:lpstr>
      <vt:lpstr>Imagen de mapa de bits</vt:lpstr>
      <vt:lpstr>Review</vt:lpstr>
      <vt:lpstr>Review</vt:lpstr>
      <vt:lpstr>Review</vt:lpstr>
      <vt:lpstr>Review</vt:lpstr>
      <vt:lpstr>Review</vt:lpstr>
      <vt:lpstr>Lesson 4</vt:lpstr>
      <vt:lpstr>Objetives</vt:lpstr>
      <vt:lpstr>Contents</vt:lpstr>
      <vt:lpstr>1. Basic Concepts</vt:lpstr>
      <vt:lpstr>Contents</vt:lpstr>
      <vt:lpstr>2. Operator Types</vt:lpstr>
      <vt:lpstr>Contents</vt:lpstr>
      <vt:lpstr>3. Operators in C Language 3.1. Arithmetic Operators</vt:lpstr>
      <vt:lpstr>Exercise</vt:lpstr>
      <vt:lpstr>Exercise</vt:lpstr>
      <vt:lpstr>Exercise</vt:lpstr>
      <vt:lpstr>Exercise</vt:lpstr>
      <vt:lpstr>3. Operators in C Language 3.1. Arithmetic Operators (Exercise I)</vt:lpstr>
      <vt:lpstr>3. Operators in C Language 3.1. Arithmetic Operators (Exercise II)</vt:lpstr>
      <vt:lpstr>3. Operators in C Language 3.2. Relational Operators</vt:lpstr>
      <vt:lpstr>3. Operators in C Language 3.2. Relational Operators (Exercise I)</vt:lpstr>
      <vt:lpstr>3. Operators in C Language 3.2. Relational Operators (Exercise II)</vt:lpstr>
      <vt:lpstr>3. Operators in C Language 3.3. Logical Operators</vt:lpstr>
      <vt:lpstr>3. Operators in C Language 3.3. Logical Operators</vt:lpstr>
      <vt:lpstr>3. Operators in C Language 3.3. Logical Operators (Exercise I)</vt:lpstr>
      <vt:lpstr>3. Operators in C Language 3.3. Logical Operators (Exercise II)</vt:lpstr>
      <vt:lpstr>3. Operators in C Language  3.3. Logical Operators (Exercise III)</vt:lpstr>
      <vt:lpstr>3. Operators in C Language 3.2. Logical Operators (Exercise II)</vt:lpstr>
      <vt:lpstr>3. Operators in C Language  3.4. Assignment Operators</vt:lpstr>
      <vt:lpstr>3. Operators in C Language  3.5. Increment and Decrement Operators</vt:lpstr>
      <vt:lpstr>3. Operators in C Language  3.5. Increment and Decrement Operators (Exercise I)</vt:lpstr>
      <vt:lpstr>3. Operadores en el lenguaje C 3.6. Precedence and Order of Evaluation</vt:lpstr>
      <vt:lpstr>4. Type Conversions</vt:lpstr>
      <vt:lpstr>4. Type Conversions (Exercise I)</vt:lpstr>
      <vt:lpstr>Lesson 4</vt:lpstr>
    </vt:vector>
  </TitlesOfParts>
  <Company>DSIC - 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Operadores y Expresiones</dc:title>
  <dc:subject>Tema 4 de FI de ETSID</dc:subject>
  <dc:creator>David Guerrero López a partir de trans. de Jose M. Alonso</dc:creator>
  <cp:lastModifiedBy>J. Damià Segrelles i Quilis</cp:lastModifiedBy>
  <cp:revision>249</cp:revision>
  <dcterms:created xsi:type="dcterms:W3CDTF">2004-09-15T11:37:24Z</dcterms:created>
  <dcterms:modified xsi:type="dcterms:W3CDTF">2020-02-12T16:48:39Z</dcterms:modified>
</cp:coreProperties>
</file>