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aleway"/>
      <p:regular r:id="rId44"/>
      <p:bold r:id="rId45"/>
      <p:italic r:id="rId46"/>
      <p:boldItalic r:id="rId47"/>
    </p:embeddedFont>
    <p:embeddedFont>
      <p:font typeface="Lato"/>
      <p:regular r:id="rId48"/>
      <p:bold r:id="rId49"/>
      <p:italic r:id="rId50"/>
      <p:boldItalic r:id="rId51"/>
    </p:embeddedFont>
    <p:embeddedFont>
      <p:font typeface="Source Code Pro"/>
      <p:regular r:id="rId52"/>
      <p:bold r:id="rId53"/>
      <p:italic r:id="rId54"/>
      <p:boldItalic r:id="rId55"/>
    </p:embeddedFont>
    <p:embeddedFont>
      <p:font typeface="Source Code Pro Medium"/>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regular.fntdata"/><Relationship Id="rId43" Type="http://schemas.openxmlformats.org/officeDocument/2006/relationships/slide" Target="slides/slide38.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Raleway-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6.xml"/><Relationship Id="rId55" Type="http://schemas.openxmlformats.org/officeDocument/2006/relationships/font" Target="fonts/SourceCodePro-boldItalic.fntdata"/><Relationship Id="rId10" Type="http://schemas.openxmlformats.org/officeDocument/2006/relationships/slide" Target="slides/slide5.xml"/><Relationship Id="rId54" Type="http://schemas.openxmlformats.org/officeDocument/2006/relationships/font" Target="fonts/SourceCodePro-italic.fntdata"/><Relationship Id="rId13" Type="http://schemas.openxmlformats.org/officeDocument/2006/relationships/slide" Target="slides/slide8.xml"/><Relationship Id="rId57" Type="http://schemas.openxmlformats.org/officeDocument/2006/relationships/font" Target="fonts/SourceCodeProMedium-bold.fntdata"/><Relationship Id="rId12" Type="http://schemas.openxmlformats.org/officeDocument/2006/relationships/slide" Target="slides/slide7.xml"/><Relationship Id="rId56" Type="http://schemas.openxmlformats.org/officeDocument/2006/relationships/font" Target="fonts/SourceCodeProMedium-regular.fntdata"/><Relationship Id="rId15" Type="http://schemas.openxmlformats.org/officeDocument/2006/relationships/slide" Target="slides/slide10.xml"/><Relationship Id="rId59" Type="http://schemas.openxmlformats.org/officeDocument/2006/relationships/font" Target="fonts/SourceCodeProMedium-boldItalic.fntdata"/><Relationship Id="rId14" Type="http://schemas.openxmlformats.org/officeDocument/2006/relationships/slide" Target="slides/slide9.xml"/><Relationship Id="rId58" Type="http://schemas.openxmlformats.org/officeDocument/2006/relationships/font" Target="fonts/SourceCodeProMedium-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f14a08ce1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f14a08ce1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14a08ce1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14a08ce1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const modificator is very </a:t>
            </a:r>
            <a:r>
              <a:rPr lang="ru" sz="1400">
                <a:solidFill>
                  <a:schemeClr val="dk1"/>
                </a:solidFill>
              </a:rPr>
              <a:t>useful</a:t>
            </a:r>
            <a:r>
              <a:rPr lang="ru" sz="1400">
                <a:solidFill>
                  <a:schemeClr val="dk1"/>
                </a:solidFill>
              </a:rPr>
              <a:t> while code creation. Immutable values are easier to understand and track, so prefer constants over variables wherever it is reasonable.</a:t>
            </a:r>
            <a:endParaRPr sz="1400">
              <a:solidFill>
                <a:schemeClr val="dk1"/>
              </a:solidFill>
            </a:endParaRPr>
          </a:p>
          <a:p>
            <a:pPr indent="0" lvl="0" marL="0" rtl="0" algn="l">
              <a:spcBef>
                <a:spcPts val="0"/>
              </a:spcBef>
              <a:spcAft>
                <a:spcPts val="0"/>
              </a:spcAft>
              <a:buNone/>
            </a:pPr>
            <a:r>
              <a:rPr lang="ru" sz="1400">
                <a:solidFill>
                  <a:schemeClr val="dk1"/>
                </a:solidFill>
              </a:rPr>
              <a:t>So const should be your default choice when you define a value: it’s safe, it’s checked at compile time and it’s integrated with C++’s type system.</a:t>
            </a:r>
            <a:endParaRPr sz="14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f14a08ce11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f14a08ce1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Without the const, len might be later modified, directly or by alias. Best of all, the compiler will help you ensure that it’s value remains unchanged.</a:t>
            </a:r>
            <a:endParaRPr sz="1400">
              <a:solidFill>
                <a:schemeClr val="dk1"/>
              </a:solidFill>
            </a:endParaRPr>
          </a:p>
          <a:p>
            <a:pPr indent="0" lvl="0" marL="0" rtl="0" algn="l">
              <a:spcBef>
                <a:spcPts val="0"/>
              </a:spcBef>
              <a:spcAft>
                <a:spcPts val="0"/>
              </a:spcAft>
              <a:buNone/>
            </a:pPr>
            <a:r>
              <a:rPr lang="ru" sz="1400">
                <a:solidFill>
                  <a:schemeClr val="dk1"/>
                </a:solidFill>
              </a:rPr>
              <a:t>==============</a:t>
            </a:r>
            <a:endParaRPr sz="1400">
              <a:solidFill>
                <a:schemeClr val="dk1"/>
              </a:solidFill>
            </a:endParaRPr>
          </a:p>
          <a:p>
            <a:pPr indent="0" lvl="0" marL="0" rtl="0" algn="l">
              <a:spcBef>
                <a:spcPts val="0"/>
              </a:spcBef>
              <a:spcAft>
                <a:spcPts val="0"/>
              </a:spcAft>
              <a:buNone/>
            </a:pPr>
            <a:r>
              <a:rPr lang="ru" sz="1400">
                <a:solidFill>
                  <a:schemeClr val="dk1"/>
                </a:solidFill>
              </a:rPr>
              <a:t>When seeing len’s constant definition above, you gain instant confidence about its semantics and behavior throughout its scope.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14a08ce11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14a08ce1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Usage of the macroses significantly reduces readability of the code. You should not use them until you can avoid using them. As Bjarne Stroustrup said - Almost every macro demonstrates a flaw in the programming language, in the program, or in the programmer.</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ru" sz="1400">
                <a:solidFill>
                  <a:schemeClr val="dk1"/>
                </a:solidFill>
              </a:rPr>
              <a:t>Macroses may be </a:t>
            </a:r>
            <a:r>
              <a:rPr lang="ru" sz="1400">
                <a:solidFill>
                  <a:schemeClr val="dk1"/>
                </a:solidFill>
              </a:rPr>
              <a:t>replaced</a:t>
            </a:r>
            <a:r>
              <a:rPr lang="ru" sz="1400">
                <a:solidFill>
                  <a:schemeClr val="dk1"/>
                </a:solidFill>
              </a:rPr>
              <a:t> with </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constexpr, const or enum to define symbolic constants.</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inline to reduce the function call overhead.</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template  to specify families of functions and types.</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namespace to avoid name clashes.</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14a08ce11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f14a08ce11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ru">
                <a:solidFill>
                  <a:schemeClr val="dk1"/>
                </a:solidFill>
              </a:rPr>
              <a:t>Типобезопасность</a:t>
            </a:r>
            <a:r>
              <a:rPr lang="ru">
                <a:solidFill>
                  <a:schemeClr val="dk1"/>
                </a:solidFill>
              </a:rPr>
              <a:t>: Функции имеют явные типы аргументов и возвращаемого значения, что предотвращает ошибки, связанные с неправильными типами.</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rPr>
              <a:t>Отсутствие неожиданных побочных эффектов</a:t>
            </a:r>
            <a:r>
              <a:rPr lang="ru">
                <a:solidFill>
                  <a:schemeClr val="dk1"/>
                </a:solidFill>
              </a:rPr>
              <a:t>: Inline-функции избегают проблем с повторной оценкой выражений, которые могут возникнуть при использовании макросов.</a:t>
            </a:r>
            <a:endParaRPr>
              <a:solidFill>
                <a:schemeClr val="dk1"/>
              </a:solidFill>
            </a:endParaRPr>
          </a:p>
          <a:p>
            <a:pPr indent="0" lvl="0" marL="0" rtl="0" algn="l">
              <a:spcBef>
                <a:spcPts val="0"/>
              </a:spcBef>
              <a:spcAft>
                <a:spcPts val="0"/>
              </a:spcAft>
              <a:buClr>
                <a:schemeClr val="dk1"/>
              </a:buClr>
              <a:buSzPts val="1100"/>
              <a:buFont typeface="Arial"/>
              <a:buNone/>
            </a:pPr>
            <a:r>
              <a:rPr b="1" lang="ru">
                <a:solidFill>
                  <a:schemeClr val="dk1"/>
                </a:solidFill>
              </a:rPr>
              <a:t>Отладка и диагностика</a:t>
            </a:r>
            <a:r>
              <a:rPr lang="ru">
                <a:solidFill>
                  <a:schemeClr val="dk1"/>
                </a:solidFill>
              </a:rPr>
              <a:t>: Функции легче отлаживать, чем макросы, поскольку компилятор может предоставлять более полезную информацию об ошибках и варнингах.</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14a08ce11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f14a08ce1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Magic number is a number in code without name and without explanation.</a:t>
            </a:r>
            <a:endParaRPr sz="1400">
              <a:solidFill>
                <a:schemeClr val="dk1"/>
              </a:solidFill>
            </a:endParaRPr>
          </a:p>
          <a:p>
            <a:pPr indent="0" lvl="0" marL="0" rtl="0" algn="l">
              <a:spcBef>
                <a:spcPts val="0"/>
              </a:spcBef>
              <a:spcAft>
                <a:spcPts val="0"/>
              </a:spcAft>
              <a:buNone/>
            </a:pPr>
            <a:r>
              <a:rPr lang="ru" sz="1400">
                <a:solidFill>
                  <a:schemeClr val="dk1"/>
                </a:solidFill>
              </a:rPr>
              <a:t>Magic numbers reduces readability of the code and may cause duplication in your program, add pain for support of your program</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ru" sz="1400">
                <a:solidFill>
                  <a:schemeClr val="dk1"/>
                </a:solidFill>
              </a:rPr>
              <a:t>Each magic number may be replaced with constants, enumerators, const values, symbolic combolic constants, etc. All of them will have meaningful name and improve your code.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ru" sz="1400">
                <a:solidFill>
                  <a:schemeClr val="dk1"/>
                </a:solidFill>
              </a:rPr>
              <a:t>Also it is important to keep strings separately from the code - it will allow to simplify non-programers review and internationalization of the program.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14a08ce11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14a08ce11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f14a08ce11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f14a08ce1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Uninitialized variables are a common source of bugs in C and C++ programs. A a common misunderstanding about uninitialized variables - is that they will crash the program and may be quickly revealed by simple testing</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ru" sz="1400">
                <a:solidFill>
                  <a:schemeClr val="dk1"/>
                </a:solidFill>
              </a:rPr>
              <a:t>But it is not correct - programs with uninitialized variable may run without problems for a years, until some change in other part of code or even recompilation of the program will not cause bugs.</a:t>
            </a:r>
            <a:endParaRPr sz="14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14a08ce1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14a08ce1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14a08ce1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14a08ce1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There should be a good reason to overload operator, because overloading may cause unclear operations in your code that will add more pain for the code support.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ru" sz="1400">
                <a:solidFill>
                  <a:schemeClr val="dk1"/>
                </a:solidFill>
              </a:rPr>
              <a:t>Most simple example - </a:t>
            </a:r>
            <a:r>
              <a:rPr lang="ru" sz="1400">
                <a:solidFill>
                  <a:schemeClr val="dk1"/>
                </a:solidFill>
              </a:rPr>
              <a:t>implement</a:t>
            </a:r>
            <a:r>
              <a:rPr lang="ru" sz="1400">
                <a:solidFill>
                  <a:schemeClr val="dk1"/>
                </a:solidFill>
              </a:rPr>
              <a:t> </a:t>
            </a:r>
            <a:r>
              <a:rPr lang="ru" sz="1400">
                <a:solidFill>
                  <a:schemeClr val="dk1"/>
                </a:solidFill>
              </a:rPr>
              <a:t>subtraction</a:t>
            </a:r>
            <a:r>
              <a:rPr lang="ru" sz="1400">
                <a:solidFill>
                  <a:schemeClr val="dk1"/>
                </a:solidFill>
              </a:rPr>
              <a:t> in the operator+ implementation.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ru" sz="1400">
                <a:solidFill>
                  <a:schemeClr val="dk1"/>
                </a:solidFill>
              </a:rPr>
              <a:t>Less obvious example - unclear behavior of the operator in the array-based </a:t>
            </a:r>
            <a:r>
              <a:rPr lang="ru" sz="1400">
                <a:solidFill>
                  <a:schemeClr val="dk1"/>
                </a:solidFill>
              </a:rPr>
              <a:t>types</a:t>
            </a:r>
            <a:r>
              <a:rPr lang="ru" sz="1400">
                <a:solidFill>
                  <a:schemeClr val="dk1"/>
                </a:solidFill>
              </a:rPr>
              <a:t>. For example, it is not clear behaviour of the operator+ or operator* for array based type without investigation of the mentioned operators implementation. Or documentation. </a:t>
            </a:r>
            <a:endParaRPr sz="1400">
              <a:solidFill>
                <a:schemeClr val="dk1"/>
              </a:solidFill>
            </a:endParaRPr>
          </a:p>
          <a:p>
            <a:pPr indent="0" lvl="0" marL="0" rtl="0" algn="l">
              <a:spcBef>
                <a:spcPts val="0"/>
              </a:spcBef>
              <a:spcAft>
                <a:spcPts val="0"/>
              </a:spcAft>
              <a:buNone/>
            </a:pPr>
            <a:r>
              <a:rPr lang="ru" sz="1400">
                <a:solidFill>
                  <a:schemeClr val="dk1"/>
                </a:solidFill>
              </a:rPr>
              <a:t>in case if behavior of the operator is not obvious, do not overload this operator and use other options - named functions,.</a:t>
            </a:r>
            <a:endParaRPr sz="14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14a08ce1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14a08ce1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0"/>
              </a:spcBef>
              <a:spcAft>
                <a:spcPts val="0"/>
              </a:spcAft>
              <a:buNone/>
            </a:pPr>
            <a:r>
              <a:rPr lang="ru"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ru" sz="1400"/>
              <a:t>=======================</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ru" sz="1400"/>
              <a:t>What is the start point, when you are trying to learn how to review code?</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14a08ce11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f14a08ce11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14a08ce1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f14a08ce1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It is a serious design problem in the c++. Classes, that created to be inherited, should be implemented in other way then final classes.</a:t>
            </a:r>
            <a:endParaRPr sz="1400">
              <a:solidFill>
                <a:schemeClr val="dk1"/>
              </a:solidFill>
            </a:endParaRPr>
          </a:p>
          <a:p>
            <a:pPr indent="0" lvl="0" marL="0" rtl="0" algn="l">
              <a:spcBef>
                <a:spcPts val="0"/>
              </a:spcBef>
              <a:spcAft>
                <a:spcPts val="0"/>
              </a:spcAft>
              <a:buNone/>
            </a:pPr>
            <a:br>
              <a:rPr lang="ru" sz="1400">
                <a:solidFill>
                  <a:schemeClr val="dk1"/>
                </a:solidFill>
              </a:rPr>
            </a:br>
            <a:r>
              <a:rPr lang="ru" sz="1400">
                <a:solidFill>
                  <a:schemeClr val="dk1"/>
                </a:solidFill>
              </a:rPr>
              <a:t>Possible problems:</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absence of the virtual destructor</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Broken </a:t>
            </a:r>
            <a:r>
              <a:rPr lang="ru" sz="1400">
                <a:solidFill>
                  <a:schemeClr val="dk1"/>
                </a:solidFill>
              </a:rPr>
              <a:t>encapsulation</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Unclear behaviour of the overloaded methods</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Code complication</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support hardening</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ru" sz="1400">
                <a:solidFill>
                  <a:schemeClr val="dk1"/>
                </a:solidFill>
              </a:rPr>
              <a:t>This problems will not be detected by compiler and will run into bug.</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ru" sz="1400">
                <a:solidFill>
                  <a:schemeClr val="dk1"/>
                </a:solidFill>
              </a:rPr>
              <a:t>If you need to change behavior of existing class, you may create nonmember function for it.</a:t>
            </a:r>
            <a:endParaRPr sz="14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14a08ce11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f14a08ce11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f14a08ce11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f14a08ce11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14a08ce11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14a08ce11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f14a08ce11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f14a08ce11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solidFill>
                  <a:schemeClr val="dk1"/>
                </a:solidFill>
              </a:rPr>
              <a:t>When seeing len’s definition above, you gain instant confidence about its semantics throughout its scope.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ru">
                <a:solidFill>
                  <a:schemeClr val="dk1"/>
                </a:solidFill>
              </a:rPr>
              <a:t>Without the const, len might be later modified, either directly or through an alias. Best of all, the compiler will help you ensure that this truth remains true.</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14a08ce11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f14a08ce11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14a08ce11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14a08ce11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Prefer using exceptions over error codes to report errors.</a:t>
            </a:r>
            <a:endParaRPr sz="1400">
              <a:solidFill>
                <a:schemeClr val="dk1"/>
              </a:solidFill>
            </a:endParaRPr>
          </a:p>
          <a:p>
            <a:pPr indent="0" lvl="0" marL="0" rtl="0" algn="l">
              <a:spcBef>
                <a:spcPts val="0"/>
              </a:spcBef>
              <a:spcAft>
                <a:spcPts val="0"/>
              </a:spcAft>
              <a:buNone/>
            </a:pPr>
            <a:r>
              <a:rPr lang="ru" sz="1400">
                <a:solidFill>
                  <a:schemeClr val="dk1"/>
                </a:solidFill>
              </a:rPr>
              <a:t>You may use status codes only in cases, when exception can’t be used.</a:t>
            </a:r>
            <a:endParaRPr sz="1400">
              <a:solidFill>
                <a:schemeClr val="dk1"/>
              </a:solidFill>
            </a:endParaRPr>
          </a:p>
          <a:p>
            <a:pPr indent="0" lvl="0" marL="0" rtl="0" algn="l">
              <a:spcBef>
                <a:spcPts val="0"/>
              </a:spcBef>
              <a:spcAft>
                <a:spcPts val="0"/>
              </a:spcAft>
              <a:buNone/>
            </a:pPr>
            <a:r>
              <a:rPr lang="ru" sz="1400">
                <a:solidFill>
                  <a:schemeClr val="dk1"/>
                </a:solidFill>
              </a:rPr>
              <a:t>It is needed because……..</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f14a08ce11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14a08ce11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1400">
                <a:solidFill>
                  <a:schemeClr val="dk1"/>
                </a:solidFill>
              </a:rPr>
              <a:t>This is the combination that meshes best with exception semantics.</a:t>
            </a:r>
            <a:endParaRPr sz="1400">
              <a:solidFill>
                <a:schemeClr val="dk1"/>
              </a:solidFill>
            </a:endParaRPr>
          </a:p>
          <a:p>
            <a:pPr indent="0" lvl="0" marL="0" rtl="0" algn="l">
              <a:spcBef>
                <a:spcPts val="0"/>
              </a:spcBef>
              <a:spcAft>
                <a:spcPts val="0"/>
              </a:spcAft>
              <a:buClr>
                <a:schemeClr val="dk1"/>
              </a:buClr>
              <a:buSzPts val="1100"/>
              <a:buFont typeface="Arial"/>
              <a:buNone/>
            </a:pPr>
            <a:r>
              <a:rPr lang="ru" sz="1400">
                <a:solidFill>
                  <a:schemeClr val="dk1"/>
                </a:solidFill>
              </a:rPr>
              <a:t>When throwing an exception, throw an object by value. Avoid throwing a pointer, because if you throw a pointer, you need to deal with memory management issues:</a:t>
            </a:r>
            <a:endParaRPr sz="1400">
              <a:solidFill>
                <a:schemeClr val="dk1"/>
              </a:solidFill>
            </a:endParaRPr>
          </a:p>
          <a:p>
            <a:pPr indent="0" lvl="0" marL="0" rtl="0" algn="l">
              <a:spcBef>
                <a:spcPts val="0"/>
              </a:spcBef>
              <a:spcAft>
                <a:spcPts val="0"/>
              </a:spcAft>
              <a:buClr>
                <a:schemeClr val="dk1"/>
              </a:buClr>
              <a:buSzPts val="1100"/>
              <a:buFont typeface="Arial"/>
              <a:buNone/>
            </a:pPr>
            <a:r>
              <a:rPr lang="ru" sz="1400">
                <a:solidFill>
                  <a:schemeClr val="dk1"/>
                </a:solidFill>
              </a:rPr>
              <a:t>You can’t throw a pointer to a stack-allocated value because the stack will be unwound before the pointer reaches the exception handler.</a:t>
            </a:r>
            <a:endParaRPr sz="1400">
              <a:solidFill>
                <a:schemeClr val="dk1"/>
              </a:solidFill>
            </a:endParaRPr>
          </a:p>
          <a:p>
            <a:pPr indent="0" lvl="0" marL="0" rtl="0" algn="l">
              <a:spcBef>
                <a:spcPts val="0"/>
              </a:spcBef>
              <a:spcAft>
                <a:spcPts val="0"/>
              </a:spcAft>
              <a:buNone/>
            </a:pPr>
            <a:r>
              <a:rPr lang="ru" sz="1400">
                <a:solidFill>
                  <a:schemeClr val="dk1"/>
                </a:solidFill>
              </a:rPr>
              <a:t>Also shouldn’t throw a pointer to dynamically allocated memory because you will obligate exception handler to deallocate memory.</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ru" sz="1400">
                <a:solidFill>
                  <a:schemeClr val="dk1"/>
                </a:solidFill>
              </a:rPr>
              <a:t>Throwing by value enjoys the best because the compiler itself takes responsibility for managing memory.</a:t>
            </a:r>
            <a:endParaRPr sz="1400">
              <a:solidFill>
                <a:schemeClr val="dk1"/>
              </a:solidFill>
            </a:endParaRPr>
          </a:p>
          <a:p>
            <a:pPr indent="0" lvl="0" marL="0" rtl="0" algn="l">
              <a:spcBef>
                <a:spcPts val="0"/>
              </a:spcBef>
              <a:spcAft>
                <a:spcPts val="0"/>
              </a:spcAft>
              <a:buNone/>
            </a:pPr>
            <a:r>
              <a:rPr lang="ru" sz="1400">
                <a:solidFill>
                  <a:schemeClr val="dk1"/>
                </a:solidFill>
              </a:rPr>
              <a:t>All you need to take care of is ensuring that you implement a non-throwing copy constructor for your exception classes.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ru" sz="1400">
                <a:solidFill>
                  <a:schemeClr val="dk1"/>
                </a:solidFill>
              </a:rPr>
              <a:t>You should catch error by const ref, because in </a:t>
            </a:r>
            <a:r>
              <a:rPr lang="ru" sz="1400">
                <a:solidFill>
                  <a:schemeClr val="dk1"/>
                </a:solidFill>
              </a:rPr>
              <a:t>this</a:t>
            </a:r>
            <a:r>
              <a:rPr lang="ru" sz="1400">
                <a:solidFill>
                  <a:schemeClr val="dk1"/>
                </a:solidFill>
              </a:rPr>
              <a:t> case compiler will not create additional copies of your exception. It may be a critical while handling of “no memory exception”</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14a08ce11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14a08ce11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14a08ce11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14a08ce11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The great base for a review and great help for you as a reviewer are coding </a:t>
            </a:r>
            <a:r>
              <a:rPr lang="ru" sz="1400"/>
              <a:t>standards</a:t>
            </a:r>
            <a:endParaRPr sz="1400"/>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ru" sz="1400">
                <a:solidFill>
                  <a:schemeClr val="dk1"/>
                </a:solidFill>
              </a:rPr>
              <a: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ru" sz="1400">
                <a:solidFill>
                  <a:schemeClr val="dk1"/>
                </a:solidFill>
              </a:rPr>
              <a: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ru" sz="1400">
                <a:solidFill>
                  <a:schemeClr val="dk1"/>
                </a:solidFill>
              </a:rPr>
              <a:t>But code review isn't just about checking compliance with a set of rules. Another important part of the code review is checking that code is clear to understand. Let’s take a look what rock stars of programming said about code quality</a:t>
            </a:r>
            <a:endParaRPr sz="14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14a08ce11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14a08ce11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Using of c-style arrays provides you more control, but makes your life harder.</a:t>
            </a:r>
            <a:endParaRPr sz="1400">
              <a:solidFill>
                <a:schemeClr val="dk1"/>
              </a:solidFill>
            </a:endParaRPr>
          </a:p>
          <a:p>
            <a:pPr indent="0" lvl="0" marL="0" rtl="0" algn="l">
              <a:spcBef>
                <a:spcPts val="0"/>
              </a:spcBef>
              <a:spcAft>
                <a:spcPts val="0"/>
              </a:spcAft>
              <a:buClr>
                <a:schemeClr val="dk1"/>
              </a:buClr>
              <a:buSzPts val="1100"/>
              <a:buFont typeface="Arial"/>
              <a:buNone/>
            </a:pPr>
            <a:r>
              <a:rPr lang="ru" sz="1400">
                <a:solidFill>
                  <a:schemeClr val="dk1"/>
                </a:solidFill>
              </a:rPr>
              <a:t>Here are some reasons to prefer the standard containers over C-style arrays:</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They manage their own memory automatically.</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They have a rich interface.</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They don’t waste much efficiency for all that.</a:t>
            </a:r>
            <a:endParaRPr sz="1400">
              <a:solidFill>
                <a:schemeClr val="dk1"/>
              </a:solidFill>
            </a:endParaRPr>
          </a:p>
          <a:p>
            <a:pPr indent="-317500" lvl="0" marL="457200" rtl="0" algn="l">
              <a:spcBef>
                <a:spcPts val="0"/>
              </a:spcBef>
              <a:spcAft>
                <a:spcPts val="0"/>
              </a:spcAft>
              <a:buClr>
                <a:schemeClr val="dk1"/>
              </a:buClr>
              <a:buSzPts val="1400"/>
              <a:buChar char="●"/>
            </a:pPr>
            <a:r>
              <a:rPr lang="ru" sz="1400">
                <a:solidFill>
                  <a:schemeClr val="dk1"/>
                </a:solidFill>
              </a:rPr>
              <a:t>They offer extended checking.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f14a08ce11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f14a08ce11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f14a08ce11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f14a08ce11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f14a08ce11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f14a08ce11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f14a08ce11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f14a08ce11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f14a08ce11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f14a08ce11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f14a08ce11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f14a08ce11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f14a08ce11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f14a08ce11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f14a08ce1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f14a08ce1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14a08ce1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14a08ce1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14a08ce1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14a08ce11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400">
                <a:solidFill>
                  <a:schemeClr val="dk1"/>
                </a:solidFill>
              </a:rPr>
              <a:t>KISS</a:t>
            </a:r>
            <a:r>
              <a:rPr lang="ru" sz="1400">
                <a:solidFill>
                  <a:schemeClr val="dk1"/>
                </a:solidFill>
              </a:rPr>
              <a:t> is also used as an acronym for </a:t>
            </a:r>
            <a:r>
              <a:rPr i="1" lang="ru" sz="1400">
                <a:solidFill>
                  <a:schemeClr val="dk1"/>
                </a:solidFill>
              </a:rPr>
              <a:t>keep it short and simple</a:t>
            </a:r>
            <a:r>
              <a:rPr lang="ru" sz="1400">
                <a:solidFill>
                  <a:schemeClr val="dk1"/>
                </a:solidFill>
              </a:rPr>
              <a:t>, </a:t>
            </a:r>
            <a:r>
              <a:rPr i="1" lang="ru" sz="1400">
                <a:solidFill>
                  <a:schemeClr val="dk1"/>
                </a:solidFill>
              </a:rPr>
              <a:t>keep it short and sweet,</a:t>
            </a:r>
            <a:r>
              <a:rPr lang="ru" sz="1400">
                <a:solidFill>
                  <a:schemeClr val="dk1"/>
                </a:solidFill>
              </a:rPr>
              <a:t> and </a:t>
            </a:r>
            <a:r>
              <a:rPr i="1" lang="ru" sz="1400">
                <a:solidFill>
                  <a:schemeClr val="dk1"/>
                </a:solidFill>
              </a:rPr>
              <a:t>keep it simple and straightforward</a:t>
            </a:r>
            <a:r>
              <a:rPr lang="ru" sz="1400">
                <a:solidFill>
                  <a:schemeClr val="dk1"/>
                </a:solidFill>
              </a:rPr>
              <a:t>. However, all these variations refer to the same approach. </a:t>
            </a:r>
            <a:endParaRPr sz="1400">
              <a:solidFill>
                <a:schemeClr val="dk1"/>
              </a:solidFill>
            </a:endParaRPr>
          </a:p>
          <a:p>
            <a:pPr indent="0" lvl="0" marL="0" rtl="0" algn="l">
              <a:spcBef>
                <a:spcPts val="0"/>
              </a:spcBef>
              <a:spcAft>
                <a:spcPts val="0"/>
              </a:spcAft>
              <a:buNone/>
            </a:pPr>
            <a:r>
              <a:rPr b="1" lang="ru" sz="1400">
                <a:solidFill>
                  <a:schemeClr val="dk1"/>
                </a:solidFill>
              </a:rPr>
              <a:t>According to the </a:t>
            </a:r>
            <a:r>
              <a:rPr b="1" i="1" lang="ru" sz="1400">
                <a:solidFill>
                  <a:schemeClr val="dk1"/>
                </a:solidFill>
              </a:rPr>
              <a:t>keep it simple, stupid</a:t>
            </a:r>
            <a:r>
              <a:rPr b="1" lang="ru" sz="1400">
                <a:solidFill>
                  <a:schemeClr val="dk1"/>
                </a:solidFill>
              </a:rPr>
              <a:t> principle the key to building a successful product is simplicity.</a:t>
            </a:r>
            <a:r>
              <a:rPr lang="ru" sz="1400">
                <a:solidFill>
                  <a:schemeClr val="dk1"/>
                </a:solidFill>
              </a:rPr>
              <a:t> </a:t>
            </a:r>
            <a:r>
              <a:rPr b="1" lang="ru" sz="1400">
                <a:solidFill>
                  <a:schemeClr val="dk1"/>
                </a:solidFill>
              </a:rPr>
              <a:t>The KISS method applies to the design and development of digital products</a:t>
            </a:r>
            <a:r>
              <a:rPr lang="ru" sz="1400">
                <a:solidFill>
                  <a:schemeClr val="dk1"/>
                </a:solidFill>
              </a:rPr>
              <a:t>, but it’s also widely used in other fields, such as management or engineering.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b="1" lang="ru" sz="1400">
                <a:solidFill>
                  <a:schemeClr val="dk1"/>
                </a:solidFill>
              </a:rPr>
              <a:t>The </a:t>
            </a:r>
            <a:r>
              <a:rPr b="1" i="1" lang="ru" sz="1400">
                <a:solidFill>
                  <a:schemeClr val="dk1"/>
                </a:solidFill>
              </a:rPr>
              <a:t>you aren’t gonna need it</a:t>
            </a:r>
            <a:r>
              <a:rPr b="1" lang="ru" sz="1400">
                <a:solidFill>
                  <a:schemeClr val="dk1"/>
                </a:solidFill>
              </a:rPr>
              <a:t> (YAGNI) principle comes from Extreme Programming.</a:t>
            </a:r>
            <a:r>
              <a:rPr lang="ru" sz="1400">
                <a:solidFill>
                  <a:schemeClr val="dk1"/>
                </a:solidFill>
              </a:rPr>
              <a:t> It requires software developers to </a:t>
            </a:r>
            <a:r>
              <a:rPr b="1" lang="ru" sz="1400">
                <a:solidFill>
                  <a:schemeClr val="dk1"/>
                </a:solidFill>
              </a:rPr>
              <a:t>work on functionalities when they’re actually needed, not when they assume that something might be useful in the future.</a:t>
            </a:r>
            <a:r>
              <a:rPr lang="ru" sz="1400">
                <a:solidFill>
                  <a:schemeClr val="dk1"/>
                </a:solidFill>
              </a:rPr>
              <a:t> The YAGNI principle is also important when implementing Agile, as the framework states that the development team should focus only on the current iteration in order to deliver the agreed scope in time. </a:t>
            </a:r>
            <a:endParaRPr sz="1400">
              <a:solidFill>
                <a:schemeClr val="dk1"/>
              </a:solidFill>
            </a:endParaRPr>
          </a:p>
          <a:p>
            <a:pPr indent="0" lvl="0" marL="0" rtl="0" algn="l">
              <a:spcBef>
                <a:spcPts val="0"/>
              </a:spcBef>
              <a:spcAft>
                <a:spcPts val="0"/>
              </a:spcAft>
              <a:buNone/>
            </a:pPr>
            <a:r>
              <a:rPr lang="ru" sz="1400">
                <a:solidFill>
                  <a:schemeClr val="dk1"/>
                </a:solidFill>
              </a:rPr>
              <a:t>The main goal of the YAGNI principle is to </a:t>
            </a:r>
            <a:r>
              <a:rPr b="1" lang="ru" sz="1400">
                <a:solidFill>
                  <a:schemeClr val="dk1"/>
                </a:solidFill>
              </a:rPr>
              <a:t>avoid spending time and money on overengineering things that you think you will need later on</a:t>
            </a:r>
            <a:r>
              <a:rPr lang="ru" sz="1400">
                <a:solidFill>
                  <a:schemeClr val="dk1"/>
                </a:solidFill>
              </a:rPr>
              <a:t>. Because in the end, it often turns out that you don’t need it, or that what you need is different from what you implemented.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ru" sz="1400">
                <a:solidFill>
                  <a:schemeClr val="dk1"/>
                </a:solidFill>
              </a:rPr>
              <a:t>As it was said in</a:t>
            </a:r>
            <a:r>
              <a:rPr lang="ru" sz="1400">
                <a:solidFill>
                  <a:schemeClr val="dk1"/>
                </a:solidFill>
              </a:rPr>
              <a:t> book “The Pragmatic Programmer” written by Andrew Hunt and David Thomas</a:t>
            </a:r>
            <a:r>
              <a:rPr lang="ru" sz="1400">
                <a:solidFill>
                  <a:schemeClr val="dk1"/>
                </a:solidFill>
              </a:rPr>
              <a:t>the, the </a:t>
            </a:r>
            <a:r>
              <a:rPr b="1" lang="ru" sz="1400">
                <a:solidFill>
                  <a:schemeClr val="dk1"/>
                </a:solidFill>
              </a:rPr>
              <a:t>DRY principle</a:t>
            </a:r>
            <a:r>
              <a:rPr lang="ru" sz="1400">
                <a:solidFill>
                  <a:schemeClr val="dk1"/>
                </a:solidFill>
              </a:rPr>
              <a:t> states that </a:t>
            </a:r>
            <a:r>
              <a:rPr i="1" lang="ru" sz="1400">
                <a:solidFill>
                  <a:schemeClr val="dk1"/>
                </a:solidFill>
              </a:rPr>
              <a:t>Every piece of knowledge must have a single, unambiguous, authoritative representation within a system</a:t>
            </a:r>
            <a:r>
              <a:rPr lang="ru" sz="1400">
                <a:solidFill>
                  <a:schemeClr val="dk1"/>
                </a:solidFill>
              </a:rPr>
              <a:t>.</a:t>
            </a:r>
            <a:endParaRPr b="1" sz="1400">
              <a:solidFill>
                <a:schemeClr val="dk1"/>
              </a:solidFill>
            </a:endParaRPr>
          </a:p>
          <a:p>
            <a:pPr indent="0" lvl="0" marL="0" rtl="0" algn="l">
              <a:spcBef>
                <a:spcPts val="0"/>
              </a:spcBef>
              <a:spcAft>
                <a:spcPts val="0"/>
              </a:spcAft>
              <a:buNone/>
            </a:pPr>
            <a:r>
              <a:rPr b="1" lang="ru" sz="1400">
                <a:solidFill>
                  <a:schemeClr val="dk1"/>
                </a:solidFill>
              </a:rPr>
              <a:t>The DRY principle ensures that any modification of a single element of a system does not require a change in other, logically unrelated elements.</a:t>
            </a:r>
            <a:r>
              <a:rPr lang="ru" sz="1400">
                <a:solidFill>
                  <a:schemeClr val="dk1"/>
                </a:solidFill>
              </a:rPr>
              <a:t> So it’s an effective way of streamlining the development process. In addition, elements that are logically related change predictably and uniformly, which keeps them in sync.</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f14a08ce1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f14a08ce1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14a08ce11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14a08ce1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First tip is minimize global and shared data.</a:t>
            </a:r>
            <a:br>
              <a:rPr lang="ru" sz="1400">
                <a:solidFill>
                  <a:schemeClr val="dk1"/>
                </a:solidFill>
              </a:rPr>
            </a:br>
            <a:r>
              <a:rPr lang="ru" sz="1400">
                <a:solidFill>
                  <a:schemeClr val="dk1"/>
                </a:solidFill>
              </a:rPr>
              <a:t>Why do we need to minimize? Shared data causes contention and </a:t>
            </a:r>
            <a:r>
              <a:rPr lang="ru" sz="1400">
                <a:solidFill>
                  <a:schemeClr val="dk1"/>
                </a:solidFill>
              </a:rPr>
              <a:t>increases</a:t>
            </a:r>
            <a:r>
              <a:rPr lang="ru" sz="1400">
                <a:solidFill>
                  <a:schemeClr val="dk1"/>
                </a:solidFill>
              </a:rPr>
              <a:t> coupling. Increased coupling, in turn, reduces maintainability of the code. Also, this approach often negatively impacts performance.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ru" sz="1400">
                <a:solidFill>
                  <a:schemeClr val="dk1"/>
                </a:solidFill>
              </a:rPr>
              <a:t>Shared data has brings such disadvantages to your code, as</a:t>
            </a:r>
            <a:endParaRPr sz="1400">
              <a:solidFill>
                <a:schemeClr val="dk1"/>
              </a:solidFill>
            </a:endParaRPr>
          </a:p>
          <a:p>
            <a:pPr indent="0" lvl="0" marL="0" rtl="0" algn="l">
              <a:spcBef>
                <a:spcPts val="0"/>
              </a:spcBef>
              <a:spcAft>
                <a:spcPts val="0"/>
              </a:spcAft>
              <a:buClr>
                <a:schemeClr val="dk1"/>
              </a:buClr>
              <a:buSzPts val="1100"/>
              <a:buFont typeface="Arial"/>
              <a:buNone/>
            </a:pPr>
            <a:r>
              <a:rPr lang="ru" sz="1400">
                <a:solidFill>
                  <a:schemeClr val="dk1"/>
                </a:solidFill>
              </a:rPr>
              <a:t>Non-locality - it is harder to read and understand code with global variables.</a:t>
            </a:r>
            <a:endParaRPr sz="1400">
              <a:solidFill>
                <a:schemeClr val="dk1"/>
              </a:solidFill>
            </a:endParaRPr>
          </a:p>
          <a:p>
            <a:pPr indent="0" lvl="0" marL="0" rtl="0" algn="l">
              <a:spcBef>
                <a:spcPts val="0"/>
              </a:spcBef>
              <a:spcAft>
                <a:spcPts val="0"/>
              </a:spcAft>
              <a:buClr>
                <a:schemeClr val="dk1"/>
              </a:buClr>
              <a:buSzPts val="1100"/>
              <a:buFont typeface="Arial"/>
              <a:buNone/>
            </a:pPr>
            <a:r>
              <a:rPr lang="ru" sz="1400">
                <a:solidFill>
                  <a:schemeClr val="dk1"/>
                </a:solidFill>
              </a:rPr>
              <a:t>No Access Control or Constraint Checking - a global variable can be get or set by any part of the program, there is no clear access control mechanism for it and logic of the </a:t>
            </a:r>
            <a:r>
              <a:rPr lang="ru" sz="1400">
                <a:solidFill>
                  <a:schemeClr val="dk1"/>
                </a:solidFill>
              </a:rPr>
              <a:t>program</a:t>
            </a:r>
            <a:r>
              <a:rPr lang="ru" sz="1400">
                <a:solidFill>
                  <a:schemeClr val="dk1"/>
                </a:solidFill>
              </a:rPr>
              <a:t> may be easily broken.</a:t>
            </a:r>
            <a:endParaRPr sz="1400">
              <a:solidFill>
                <a:schemeClr val="dk1"/>
              </a:solidFill>
            </a:endParaRPr>
          </a:p>
          <a:p>
            <a:pPr indent="0" lvl="0" marL="0" rtl="0" algn="l">
              <a:spcBef>
                <a:spcPts val="0"/>
              </a:spcBef>
              <a:spcAft>
                <a:spcPts val="0"/>
              </a:spcAft>
              <a:buClr>
                <a:schemeClr val="dk1"/>
              </a:buClr>
              <a:buSzPts val="1100"/>
              <a:buFont typeface="Arial"/>
              <a:buNone/>
            </a:pPr>
            <a:r>
              <a:rPr lang="ru" sz="1400">
                <a:solidFill>
                  <a:schemeClr val="dk1"/>
                </a:solidFill>
              </a:rPr>
              <a:t>Concurrency issues - if globals can be accessed by multiple threads of execution, synchronization required</a:t>
            </a:r>
            <a:endParaRPr sz="1400">
              <a:solidFill>
                <a:schemeClr val="dk1"/>
              </a:solidFill>
            </a:endParaRPr>
          </a:p>
          <a:p>
            <a:pPr indent="0" lvl="0" marL="0" rtl="0" algn="l">
              <a:spcBef>
                <a:spcPts val="0"/>
              </a:spcBef>
              <a:spcAft>
                <a:spcPts val="0"/>
              </a:spcAft>
              <a:buNone/>
            </a:pPr>
            <a:r>
              <a:rPr lang="ru" sz="1400">
                <a:solidFill>
                  <a:schemeClr val="dk1"/>
                </a:solidFill>
              </a:rPr>
              <a:t>Testing and Confinement - it is much more difficult to test source that utilizes globals because we unable to get “clean” environment before tests runs - global variables may be changed by previous tests</a:t>
            </a:r>
            <a:endParaRPr sz="14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14a08ce1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14a08ce1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f14a08ce1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f14a08ce1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solidFill>
                  <a:schemeClr val="dk1"/>
                </a:solidFill>
              </a:rPr>
              <a:t>RAII is c++ idiom that means resource acquisition is initialization. It is very </a:t>
            </a:r>
            <a:r>
              <a:rPr lang="ru" sz="1400">
                <a:solidFill>
                  <a:schemeClr val="dk1"/>
                </a:solidFill>
              </a:rPr>
              <a:t>powerful</a:t>
            </a:r>
            <a:r>
              <a:rPr lang="ru" sz="1400">
                <a:solidFill>
                  <a:schemeClr val="dk1"/>
                </a:solidFill>
              </a:rPr>
              <a:t> tool for correct resources handling. It allows the compiler to provide strong, and, most important, automated </a:t>
            </a:r>
            <a:r>
              <a:rPr lang="ru" sz="1400">
                <a:solidFill>
                  <a:schemeClr val="dk1"/>
                </a:solidFill>
              </a:rPr>
              <a:t>guarantees</a:t>
            </a:r>
            <a:r>
              <a:rPr lang="ru" sz="1400">
                <a:solidFill>
                  <a:schemeClr val="dk1"/>
                </a:solidFill>
              </a:rPr>
              <a:t> of the resources freeing. </a:t>
            </a:r>
            <a:endParaRPr sz="1400">
              <a:solidFill>
                <a:schemeClr val="dk1"/>
              </a:solidFill>
            </a:endParaRPr>
          </a:p>
          <a:p>
            <a:pPr indent="0" lvl="0" marL="0" rtl="0" algn="l">
              <a:spcBef>
                <a:spcPts val="0"/>
              </a:spcBef>
              <a:spcAft>
                <a:spcPts val="0"/>
              </a:spcAft>
              <a:buNone/>
            </a:pPr>
            <a:r>
              <a:rPr lang="ru" sz="1400">
                <a:solidFill>
                  <a:schemeClr val="dk1"/>
                </a:solidFill>
              </a:rPr>
              <a:t>RAII idiom in c++ language is implemented by constructor and destructor of the object. When allocating resource you have to </a:t>
            </a:r>
            <a:r>
              <a:rPr lang="ru" sz="1400">
                <a:solidFill>
                  <a:schemeClr val="dk1"/>
                </a:solidFill>
              </a:rPr>
              <a:t>immediately</a:t>
            </a:r>
            <a:r>
              <a:rPr lang="ru" sz="1400">
                <a:solidFill>
                  <a:schemeClr val="dk1"/>
                </a:solidFill>
              </a:rPr>
              <a:t> pass it to the stack-based owning object. Better if resource will be allocated in the constructor of the owning object. Then, </a:t>
            </a:r>
            <a:r>
              <a:rPr lang="ru" sz="1400">
                <a:solidFill>
                  <a:schemeClr val="dk1"/>
                </a:solidFill>
              </a:rPr>
              <a:t>resource</a:t>
            </a:r>
            <a:r>
              <a:rPr lang="ru" sz="1400">
                <a:solidFill>
                  <a:schemeClr val="dk1"/>
                </a:solidFill>
              </a:rPr>
              <a:t> will be freed in the owning object destructor.</a:t>
            </a:r>
            <a:endParaRPr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Analysis of error types using code review examples</a:t>
            </a:r>
            <a:endParaRPr/>
          </a:p>
        </p:txBody>
      </p:sp>
      <p:sp>
        <p:nvSpPr>
          <p:cNvPr id="87" name="Google Shape;87;p13"/>
          <p:cNvSpPr txBox="1"/>
          <p:nvPr>
            <p:ph idx="1" type="subTitle"/>
          </p:nvPr>
        </p:nvSpPr>
        <p:spPr>
          <a:xfrm>
            <a:off x="729625" y="3172900"/>
            <a:ext cx="7688100" cy="846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ru"/>
              <a:t>Dmytro Savin</a:t>
            </a:r>
            <a:endParaRPr/>
          </a:p>
          <a:p>
            <a:pPr indent="0" lvl="0" marL="0" rtl="0" algn="r">
              <a:spcBef>
                <a:spcPts val="0"/>
              </a:spcBef>
              <a:spcAft>
                <a:spcPts val="0"/>
              </a:spcAft>
              <a:buNone/>
            </a:pPr>
            <a:r>
              <a:rPr lang="ru"/>
              <a:t>Software developer of Apriorit</a:t>
            </a:r>
            <a:endParaRPr/>
          </a:p>
        </p:txBody>
      </p:sp>
      <p:pic>
        <p:nvPicPr>
          <p:cNvPr id="88" name="Google Shape;88;p13"/>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7650" y="378125"/>
            <a:ext cx="7688700" cy="80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Ensure resources are owned by objects. Use explicit RAII and smart pointers.</a:t>
            </a:r>
            <a:endParaRPr/>
          </a:p>
        </p:txBody>
      </p:sp>
      <p:sp>
        <p:nvSpPr>
          <p:cNvPr id="153" name="Google Shape;153;p22"/>
          <p:cNvSpPr txBox="1"/>
          <p:nvPr>
            <p:ph idx="1" type="body"/>
          </p:nvPr>
        </p:nvSpPr>
        <p:spPr>
          <a:xfrm>
            <a:off x="320075" y="1378200"/>
            <a:ext cx="4002300" cy="3393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a:solidFill>
                  <a:srgbClr val="242424"/>
                </a:solidFill>
                <a:latin typeface="Source Code Pro Medium"/>
                <a:ea typeface="Source Code Pro Medium"/>
                <a:cs typeface="Source Code Pro Medium"/>
                <a:sym typeface="Source Code Pro Medium"/>
              </a:rPr>
              <a:t>class Port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public:</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Port();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openPort();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closePort();</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0"/>
              </a:spcAft>
              <a:buNone/>
            </a:pPr>
            <a:r>
              <a:rPr lang="ru">
                <a:solidFill>
                  <a:srgbClr val="242424"/>
                </a:solidFill>
                <a:latin typeface="Source Code Pro Medium"/>
                <a:ea typeface="Source Code Pro Medium"/>
                <a:cs typeface="Source Code Pro Medium"/>
                <a:sym typeface="Source Code Pro Medium"/>
              </a:rPr>
              <a:t>private: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NativePort* m_port;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a:solidFill>
                  <a:srgbClr val="242424"/>
                </a:solidFill>
                <a:latin typeface="Source Code Pro Medium"/>
                <a:ea typeface="Source Code Pro Medium"/>
                <a:cs typeface="Source Code Pro Medium"/>
                <a:sym typeface="Source Code Pro Medium"/>
              </a:rPr>
              <a:t>void DoSomething()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Port somePort;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somePort.openPort();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p:txBody>
      </p:sp>
      <p:pic>
        <p:nvPicPr>
          <p:cNvPr id="154" name="Google Shape;154;p22"/>
          <p:cNvPicPr preferRelativeResize="0"/>
          <p:nvPr/>
        </p:nvPicPr>
        <p:blipFill>
          <a:blip r:embed="rId3">
            <a:alphaModFix/>
          </a:blip>
          <a:stretch>
            <a:fillRect/>
          </a:stretch>
        </p:blipFill>
        <p:spPr>
          <a:xfrm>
            <a:off x="7848600" y="4772025"/>
            <a:ext cx="1295400" cy="371475"/>
          </a:xfrm>
          <a:prstGeom prst="rect">
            <a:avLst/>
          </a:prstGeom>
          <a:noFill/>
          <a:ln>
            <a:noFill/>
          </a:ln>
        </p:spPr>
      </p:pic>
      <p:sp>
        <p:nvSpPr>
          <p:cNvPr id="155" name="Google Shape;155;p22"/>
          <p:cNvSpPr txBox="1"/>
          <p:nvPr>
            <p:ph idx="1" type="body"/>
          </p:nvPr>
        </p:nvSpPr>
        <p:spPr>
          <a:xfrm>
            <a:off x="4668700" y="1378200"/>
            <a:ext cx="4193400" cy="3393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a:solidFill>
                  <a:srgbClr val="242424"/>
                </a:solidFill>
                <a:latin typeface="Source Code Pro Medium"/>
                <a:ea typeface="Source Code Pro Medium"/>
                <a:cs typeface="Source Code Pro Medium"/>
                <a:sym typeface="Source Code Pro Medium"/>
              </a:rPr>
              <a:t>class Port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public:</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Port();   </a:t>
            </a:r>
            <a:r>
              <a:rPr lang="ru">
                <a:solidFill>
                  <a:srgbClr val="FF0000"/>
                </a:solidFill>
                <a:latin typeface="Source Code Pro Medium"/>
                <a:ea typeface="Source Code Pro Medium"/>
                <a:cs typeface="Source Code Pro Medium"/>
                <a:sym typeface="Source Code Pro Medium"/>
              </a:rPr>
              <a:t>// Open Port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r>
              <a:rPr lang="ru" strike="sngStrike">
                <a:solidFill>
                  <a:srgbClr val="FF0000"/>
                </a:solidFill>
                <a:latin typeface="Source Code Pro Medium"/>
                <a:ea typeface="Source Code Pro Medium"/>
                <a:cs typeface="Source Code Pro Medium"/>
                <a:sym typeface="Source Code Pro Medium"/>
              </a:rPr>
              <a:t>openPort();</a:t>
            </a:r>
            <a:br>
              <a:rPr lang="ru" strike="sngStrike">
                <a:solidFill>
                  <a:srgbClr val="FF0000"/>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r>
              <a:rPr lang="ru" strike="sngStrike">
                <a:solidFill>
                  <a:srgbClr val="FF0000"/>
                </a:solidFill>
                <a:latin typeface="Source Code Pro Medium"/>
                <a:ea typeface="Source Code Pro Medium"/>
                <a:cs typeface="Source Code Pro Medium"/>
                <a:sym typeface="Source Code Pro Medium"/>
              </a:rPr>
              <a:t>closePort();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r>
              <a:rPr lang="ru">
                <a:solidFill>
                  <a:srgbClr val="FF0000"/>
                </a:solidFill>
                <a:latin typeface="Source Code Pro Medium"/>
                <a:ea typeface="Source Code Pro Medium"/>
                <a:cs typeface="Source Code Pro Medium"/>
                <a:sym typeface="Source Code Pro Medium"/>
              </a:rPr>
              <a:t>~Port();  // Close Port</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0"/>
              </a:spcAft>
              <a:buNone/>
            </a:pPr>
            <a:r>
              <a:rPr lang="ru">
                <a:solidFill>
                  <a:srgbClr val="242424"/>
                </a:solidFill>
                <a:latin typeface="Source Code Pro Medium"/>
                <a:ea typeface="Source Code Pro Medium"/>
                <a:cs typeface="Source Code Pro Medium"/>
                <a:sym typeface="Source Code Pro Medium"/>
              </a:rPr>
              <a:t>private: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NativePort* m_port;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a:solidFill>
                  <a:srgbClr val="242424"/>
                </a:solidFill>
                <a:latin typeface="Source Code Pro Medium"/>
                <a:ea typeface="Source Code Pro Medium"/>
                <a:cs typeface="Source Code Pro Medium"/>
                <a:sym typeface="Source Code Pro Medium"/>
              </a:rPr>
              <a:t>void DoSomething()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Port somePort;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r>
              <a:rPr lang="ru" strike="sngStrike">
                <a:solidFill>
                  <a:srgbClr val="FF0000"/>
                </a:solidFill>
                <a:latin typeface="Source Code Pro Medium"/>
                <a:ea typeface="Source Code Pro Medium"/>
                <a:cs typeface="Source Code Pro Medium"/>
                <a:sym typeface="Source Code Pro Medium"/>
              </a:rPr>
              <a:t>somePort.openPort();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r>
              <a:rPr lang="ru">
                <a:solidFill>
                  <a:srgbClr val="FF0000"/>
                </a:solidFill>
                <a:latin typeface="Source Code Pro Medium"/>
                <a:ea typeface="Source Code Pro Medium"/>
                <a:cs typeface="Source Code Pro Medium"/>
                <a:sym typeface="Source Code Pro Medium"/>
              </a:rPr>
              <a:t> // The port will be closed here</a:t>
            </a:r>
            <a:endParaRPr>
              <a:solidFill>
                <a:srgbClr val="242424"/>
              </a:solidFill>
              <a:latin typeface="Source Code Pro Medium"/>
              <a:ea typeface="Source Code Pro Medium"/>
              <a:cs typeface="Source Code Pro Medium"/>
              <a:sym typeface="Source Code Pr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Use const proactively</a:t>
            </a:r>
            <a:endParaRPr/>
          </a:p>
        </p:txBody>
      </p:sp>
      <p:sp>
        <p:nvSpPr>
          <p:cNvPr id="161" name="Google Shape;161;p23"/>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rgbClr val="FF0000"/>
                </a:solidFill>
              </a:rPr>
              <a:t>const is your friend: immutable values are easier to understand and track, so prefer constants over variables wherever it is reasonable.</a:t>
            </a:r>
            <a:endParaRPr b="1">
              <a:solidFill>
                <a:srgbClr val="FF0000"/>
              </a:solidFill>
            </a:endParaRPr>
          </a:p>
          <a:p>
            <a:pPr indent="0" lvl="0" marL="0" rtl="0" algn="l">
              <a:spcBef>
                <a:spcPts val="1200"/>
              </a:spcBef>
              <a:spcAft>
                <a:spcPts val="0"/>
              </a:spcAft>
              <a:buNone/>
            </a:pPr>
            <a:r>
              <a:rPr b="1" lang="ru">
                <a:solidFill>
                  <a:srgbClr val="FF0000"/>
                </a:solidFill>
              </a:rPr>
              <a:t>Make const your default choice when you define a value: it’s safe, it’s checked at compile time and it’s integrated with C++’s type system.</a:t>
            </a:r>
            <a:endParaRPr b="1">
              <a:solidFill>
                <a:srgbClr val="FF0000"/>
              </a:solidFill>
            </a:endParaRPr>
          </a:p>
          <a:p>
            <a:pPr indent="0" lvl="0" marL="0" rtl="0" algn="l">
              <a:spcBef>
                <a:spcPts val="1200"/>
              </a:spcBef>
              <a:spcAft>
                <a:spcPts val="0"/>
              </a:spcAft>
              <a:buNone/>
            </a:pPr>
            <a:r>
              <a:rPr lang="ru"/>
              <a:t>Constants simplify code because you only have to look at where the constant is defined to know its value everywhere. </a:t>
            </a:r>
            <a:endParaRPr/>
          </a:p>
          <a:p>
            <a:pPr indent="0" lvl="0" marL="0" rtl="0" algn="l">
              <a:spcBef>
                <a:spcPts val="1200"/>
              </a:spcBef>
              <a:spcAft>
                <a:spcPts val="1200"/>
              </a:spcAft>
              <a:buNone/>
            </a:pPr>
            <a:r>
              <a:rPr lang="ru"/>
              <a:t>Writing const appropriately helps you gain a better understanding of your design and makes your code sturdier and safer.</a:t>
            </a:r>
            <a:endParaRPr/>
          </a:p>
        </p:txBody>
      </p:sp>
      <p:pic>
        <p:nvPicPr>
          <p:cNvPr id="162" name="Google Shape;162;p23"/>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Use const proactively</a:t>
            </a:r>
            <a:endParaRPr/>
          </a:p>
        </p:txBody>
      </p:sp>
      <p:sp>
        <p:nvSpPr>
          <p:cNvPr id="168" name="Google Shape;168;p24"/>
          <p:cNvSpPr txBox="1"/>
          <p:nvPr>
            <p:ph idx="1" type="body"/>
          </p:nvPr>
        </p:nvSpPr>
        <p:spPr>
          <a:xfrm>
            <a:off x="320075" y="1378200"/>
            <a:ext cx="4002300" cy="3393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ru">
                <a:solidFill>
                  <a:srgbClr val="242424"/>
                </a:solidFill>
                <a:latin typeface="Source Code Pro Medium"/>
                <a:ea typeface="Source Code Pro Medium"/>
                <a:cs typeface="Source Code Pro Medium"/>
                <a:sym typeface="Source Code Pro Medium"/>
              </a:rPr>
              <a:t>void Fun(vector&lt;int&gt;&amp; v)</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size_t len = v.size();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p:txBody>
      </p:sp>
      <p:pic>
        <p:nvPicPr>
          <p:cNvPr id="169" name="Google Shape;169;p24"/>
          <p:cNvPicPr preferRelativeResize="0"/>
          <p:nvPr/>
        </p:nvPicPr>
        <p:blipFill>
          <a:blip r:embed="rId3">
            <a:alphaModFix/>
          </a:blip>
          <a:stretch>
            <a:fillRect/>
          </a:stretch>
        </p:blipFill>
        <p:spPr>
          <a:xfrm>
            <a:off x="7848600" y="4772025"/>
            <a:ext cx="1295400" cy="371475"/>
          </a:xfrm>
          <a:prstGeom prst="rect">
            <a:avLst/>
          </a:prstGeom>
          <a:noFill/>
          <a:ln>
            <a:noFill/>
          </a:ln>
        </p:spPr>
      </p:pic>
      <p:sp>
        <p:nvSpPr>
          <p:cNvPr id="170" name="Google Shape;170;p24"/>
          <p:cNvSpPr txBox="1"/>
          <p:nvPr>
            <p:ph idx="1" type="body"/>
          </p:nvPr>
        </p:nvSpPr>
        <p:spPr>
          <a:xfrm>
            <a:off x="4668700" y="1378200"/>
            <a:ext cx="4193400" cy="3393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ru">
                <a:solidFill>
                  <a:srgbClr val="242424"/>
                </a:solidFill>
                <a:latin typeface="Source Code Pro Medium"/>
                <a:ea typeface="Source Code Pro Medium"/>
                <a:cs typeface="Source Code Pro Medium"/>
                <a:sym typeface="Source Code Pro Medium"/>
              </a:rPr>
              <a:t>void Fun(vector&lt;int&gt;&amp; v)</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r>
              <a:rPr lang="ru">
                <a:solidFill>
                  <a:srgbClr val="FF0000"/>
                </a:solidFill>
                <a:latin typeface="Source Code Pro Medium"/>
                <a:ea typeface="Source Code Pro Medium"/>
                <a:cs typeface="Source Code Pro Medium"/>
                <a:sym typeface="Source Code Pro Medium"/>
              </a:rPr>
              <a:t>const</a:t>
            </a:r>
            <a:r>
              <a:rPr lang="ru">
                <a:solidFill>
                  <a:srgbClr val="242424"/>
                </a:solidFill>
                <a:latin typeface="Source Code Pro Medium"/>
                <a:ea typeface="Source Code Pro Medium"/>
                <a:cs typeface="Source Code Pro Medium"/>
                <a:sym typeface="Source Code Pro Medium"/>
              </a:rPr>
              <a:t> size_t len = v.size();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Avoid macros</a:t>
            </a:r>
            <a:endParaRPr/>
          </a:p>
        </p:txBody>
      </p:sp>
      <p:sp>
        <p:nvSpPr>
          <p:cNvPr id="176" name="Google Shape;176;p25"/>
          <p:cNvSpPr txBox="1"/>
          <p:nvPr>
            <p:ph idx="1" type="body"/>
          </p:nvPr>
        </p:nvSpPr>
        <p:spPr>
          <a:xfrm>
            <a:off x="320075" y="1378200"/>
            <a:ext cx="8396700" cy="339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u">
                <a:solidFill>
                  <a:srgbClr val="FF0000"/>
                </a:solidFill>
              </a:rPr>
              <a:t>Macros are powerful but still a bad idea.</a:t>
            </a:r>
            <a:endParaRPr b="1">
              <a:solidFill>
                <a:srgbClr val="FF0000"/>
              </a:solidFill>
            </a:endParaRPr>
          </a:p>
          <a:p>
            <a:pPr indent="0" lvl="0" marL="0" rtl="0" algn="l">
              <a:spcBef>
                <a:spcPts val="1200"/>
              </a:spcBef>
              <a:spcAft>
                <a:spcPts val="0"/>
              </a:spcAft>
              <a:buNone/>
            </a:pPr>
            <a:r>
              <a:rPr b="1" lang="ru">
                <a:solidFill>
                  <a:srgbClr val="FF0000"/>
                </a:solidFill>
              </a:rPr>
              <a:t>Using macros can reduce the readability of your code. When you use them, you're basically creating a set of nonstandard language features.</a:t>
            </a:r>
            <a:endParaRPr b="1">
              <a:solidFill>
                <a:srgbClr val="FF0000"/>
              </a:solidFill>
            </a:endParaRPr>
          </a:p>
          <a:p>
            <a:pPr indent="0" lvl="0" marL="0" rtl="0" algn="l">
              <a:spcBef>
                <a:spcPts val="1200"/>
              </a:spcBef>
              <a:spcAft>
                <a:spcPts val="0"/>
              </a:spcAft>
              <a:buNone/>
            </a:pPr>
            <a:r>
              <a:rPr lang="ru"/>
              <a:t>The first rule about macros is: Don’t use them unless you have to.</a:t>
            </a:r>
            <a:endParaRPr/>
          </a:p>
          <a:p>
            <a:pPr indent="0" lvl="0" marL="0" rtl="0" algn="l">
              <a:spcBef>
                <a:spcPts val="1200"/>
              </a:spcBef>
              <a:spcAft>
                <a:spcPts val="0"/>
              </a:spcAft>
              <a:buNone/>
            </a:pPr>
            <a:r>
              <a:rPr lang="ru"/>
              <a:t>Use:</a:t>
            </a:r>
            <a:endParaRPr/>
          </a:p>
          <a:p>
            <a:pPr indent="-311150" lvl="0" marL="457200" rtl="0" algn="l">
              <a:spcBef>
                <a:spcPts val="1200"/>
              </a:spcBef>
              <a:spcAft>
                <a:spcPts val="0"/>
              </a:spcAft>
              <a:buSzPts val="1300"/>
              <a:buChar char="●"/>
            </a:pPr>
            <a:r>
              <a:rPr b="1" lang="ru"/>
              <a:t>constexpr</a:t>
            </a:r>
            <a:r>
              <a:rPr lang="ru"/>
              <a:t>, </a:t>
            </a:r>
            <a:r>
              <a:rPr b="1" lang="ru"/>
              <a:t>const</a:t>
            </a:r>
            <a:r>
              <a:rPr lang="ru"/>
              <a:t> or </a:t>
            </a:r>
            <a:r>
              <a:rPr b="1" lang="ru"/>
              <a:t>enum</a:t>
            </a:r>
            <a:r>
              <a:rPr lang="ru"/>
              <a:t> to define symbolic constants.</a:t>
            </a:r>
            <a:endParaRPr/>
          </a:p>
          <a:p>
            <a:pPr indent="-311150" lvl="0" marL="457200" rtl="0" algn="l">
              <a:spcBef>
                <a:spcPts val="0"/>
              </a:spcBef>
              <a:spcAft>
                <a:spcPts val="0"/>
              </a:spcAft>
              <a:buSzPts val="1300"/>
              <a:buChar char="●"/>
            </a:pPr>
            <a:r>
              <a:rPr b="1" lang="ru"/>
              <a:t>inline</a:t>
            </a:r>
            <a:r>
              <a:rPr lang="ru"/>
              <a:t> to reduce the function call overhead.</a:t>
            </a:r>
            <a:endParaRPr/>
          </a:p>
          <a:p>
            <a:pPr indent="-311150" lvl="0" marL="457200" rtl="0" algn="l">
              <a:spcBef>
                <a:spcPts val="0"/>
              </a:spcBef>
              <a:spcAft>
                <a:spcPts val="0"/>
              </a:spcAft>
              <a:buSzPts val="1300"/>
              <a:buChar char="●"/>
            </a:pPr>
            <a:r>
              <a:rPr b="1" lang="ru"/>
              <a:t>template</a:t>
            </a:r>
            <a:r>
              <a:rPr lang="ru"/>
              <a:t>  to specify families of functions and types.</a:t>
            </a:r>
            <a:endParaRPr/>
          </a:p>
          <a:p>
            <a:pPr indent="-311150" lvl="0" marL="457200" rtl="0" algn="l">
              <a:spcBef>
                <a:spcPts val="0"/>
              </a:spcBef>
              <a:spcAft>
                <a:spcPts val="0"/>
              </a:spcAft>
              <a:buSzPts val="1300"/>
              <a:buChar char="●"/>
            </a:pPr>
            <a:r>
              <a:rPr b="1" lang="ru"/>
              <a:t>namespace</a:t>
            </a:r>
            <a:r>
              <a:rPr lang="ru"/>
              <a:t> to avoid name clashes.</a:t>
            </a:r>
            <a:endParaRPr/>
          </a:p>
          <a:p>
            <a:pPr indent="0" lvl="0" marL="0" rtl="0" algn="l">
              <a:spcBef>
                <a:spcPts val="1200"/>
              </a:spcBef>
              <a:spcAft>
                <a:spcPts val="1200"/>
              </a:spcAft>
              <a:buNone/>
            </a:pPr>
            <a:r>
              <a:rPr i="1" lang="ru">
                <a:solidFill>
                  <a:srgbClr val="0000FF"/>
                </a:solidFill>
              </a:rPr>
              <a:t>Almost every macro demonstrates a flaw in the programming language, in the program, or in the programmer.</a:t>
            </a:r>
            <a:br>
              <a:rPr lang="ru"/>
            </a:br>
            <a:r>
              <a:rPr b="1" lang="ru"/>
              <a:t>— Bjarne Stroustrup</a:t>
            </a:r>
            <a:endParaRPr b="1"/>
          </a:p>
        </p:txBody>
      </p:sp>
      <p:pic>
        <p:nvPicPr>
          <p:cNvPr id="177" name="Google Shape;177;p25"/>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Avoid macros</a:t>
            </a:r>
            <a:endParaRPr/>
          </a:p>
        </p:txBody>
      </p:sp>
      <p:sp>
        <p:nvSpPr>
          <p:cNvPr id="183" name="Google Shape;183;p26"/>
          <p:cNvSpPr txBox="1"/>
          <p:nvPr>
            <p:ph idx="1" type="body"/>
          </p:nvPr>
        </p:nvSpPr>
        <p:spPr>
          <a:xfrm>
            <a:off x="320075" y="1378200"/>
            <a:ext cx="4002300" cy="1933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a:solidFill>
                  <a:srgbClr val="242424"/>
                </a:solidFill>
                <a:latin typeface="Source Code Pro Medium"/>
                <a:ea typeface="Source Code Pro Medium"/>
                <a:cs typeface="Source Code Pro Medium"/>
                <a:sym typeface="Source Code Pro Medium"/>
              </a:rPr>
              <a:t>#define SQUARE(x) (x * x)</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a:solidFill>
                  <a:srgbClr val="242424"/>
                </a:solidFill>
                <a:latin typeface="Source Code Pro Medium"/>
                <a:ea typeface="Source Code Pro Medium"/>
                <a:cs typeface="Source Code Pro Medium"/>
                <a:sym typeface="Source Code Pro Medium"/>
              </a:rPr>
              <a:t>int main()</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int a = 5;</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int result = SQUARE(a + 1);</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cout &lt;&lt; "Result: " &lt;&lt; result;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return 0;</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p:txBody>
      </p:sp>
      <p:pic>
        <p:nvPicPr>
          <p:cNvPr id="184" name="Google Shape;184;p26"/>
          <p:cNvPicPr preferRelativeResize="0"/>
          <p:nvPr/>
        </p:nvPicPr>
        <p:blipFill>
          <a:blip r:embed="rId3">
            <a:alphaModFix/>
          </a:blip>
          <a:stretch>
            <a:fillRect/>
          </a:stretch>
        </p:blipFill>
        <p:spPr>
          <a:xfrm>
            <a:off x="7848600" y="4772025"/>
            <a:ext cx="1295400" cy="371475"/>
          </a:xfrm>
          <a:prstGeom prst="rect">
            <a:avLst/>
          </a:prstGeom>
          <a:noFill/>
          <a:ln>
            <a:noFill/>
          </a:ln>
        </p:spPr>
      </p:pic>
      <p:sp>
        <p:nvSpPr>
          <p:cNvPr id="185" name="Google Shape;185;p26"/>
          <p:cNvSpPr txBox="1"/>
          <p:nvPr>
            <p:ph idx="1" type="body"/>
          </p:nvPr>
        </p:nvSpPr>
        <p:spPr>
          <a:xfrm>
            <a:off x="4668700" y="1378200"/>
            <a:ext cx="4193400" cy="3393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strike="sngStrike">
                <a:solidFill>
                  <a:srgbClr val="FF0000"/>
                </a:solidFill>
                <a:latin typeface="Source Code Pro Medium"/>
                <a:ea typeface="Source Code Pro Medium"/>
                <a:cs typeface="Source Code Pro Medium"/>
                <a:sym typeface="Source Code Pro Medium"/>
              </a:rPr>
              <a:t>#define SQUARE(x) (x * x)</a:t>
            </a:r>
            <a:br>
              <a:rPr lang="ru">
                <a:solidFill>
                  <a:srgbClr val="FF0000"/>
                </a:solidFill>
                <a:latin typeface="Source Code Pro Medium"/>
                <a:ea typeface="Source Code Pro Medium"/>
                <a:cs typeface="Source Code Pro Medium"/>
                <a:sym typeface="Source Code Pro Medium"/>
              </a:rPr>
            </a:br>
            <a:r>
              <a:rPr lang="ru">
                <a:solidFill>
                  <a:srgbClr val="FF0000"/>
                </a:solidFill>
                <a:latin typeface="Source Code Pro Medium"/>
                <a:ea typeface="Source Code Pro Medium"/>
                <a:cs typeface="Source Code Pro Medium"/>
                <a:sym typeface="Source Code Pro Medium"/>
              </a:rPr>
              <a:t>inline int square(int x)</a:t>
            </a:r>
            <a:br>
              <a:rPr lang="ru">
                <a:solidFill>
                  <a:srgbClr val="FF0000"/>
                </a:solidFill>
                <a:latin typeface="Source Code Pro Medium"/>
                <a:ea typeface="Source Code Pro Medium"/>
                <a:cs typeface="Source Code Pro Medium"/>
                <a:sym typeface="Source Code Pro Medium"/>
              </a:rPr>
            </a:br>
            <a:r>
              <a:rPr lang="ru">
                <a:solidFill>
                  <a:srgbClr val="FF0000"/>
                </a:solidFill>
                <a:latin typeface="Source Code Pro Medium"/>
                <a:ea typeface="Source Code Pro Medium"/>
                <a:cs typeface="Source Code Pro Medium"/>
                <a:sym typeface="Source Code Pro Medium"/>
              </a:rPr>
              <a:t>{</a:t>
            </a:r>
            <a:br>
              <a:rPr lang="ru">
                <a:solidFill>
                  <a:srgbClr val="FF0000"/>
                </a:solidFill>
                <a:latin typeface="Source Code Pro Medium"/>
                <a:ea typeface="Source Code Pro Medium"/>
                <a:cs typeface="Source Code Pro Medium"/>
                <a:sym typeface="Source Code Pro Medium"/>
              </a:rPr>
            </a:br>
            <a:r>
              <a:rPr lang="ru">
                <a:solidFill>
                  <a:srgbClr val="FF0000"/>
                </a:solidFill>
                <a:latin typeface="Source Code Pro Medium"/>
                <a:ea typeface="Source Code Pro Medium"/>
                <a:cs typeface="Source Code Pro Medium"/>
                <a:sym typeface="Source Code Pro Medium"/>
              </a:rPr>
              <a:t>  return x * x;</a:t>
            </a:r>
            <a:br>
              <a:rPr lang="ru">
                <a:solidFill>
                  <a:srgbClr val="FF0000"/>
                </a:solidFill>
                <a:latin typeface="Source Code Pro Medium"/>
                <a:ea typeface="Source Code Pro Medium"/>
                <a:cs typeface="Source Code Pro Medium"/>
                <a:sym typeface="Source Code Pro Medium"/>
              </a:rPr>
            </a:br>
            <a:r>
              <a:rPr lang="ru">
                <a:solidFill>
                  <a:srgbClr val="FF0000"/>
                </a:solidFill>
                <a:latin typeface="Source Code Pro Medium"/>
                <a:ea typeface="Source Code Pro Medium"/>
                <a:cs typeface="Source Code Pro Medium"/>
                <a:sym typeface="Source Code Pro Medium"/>
              </a:rPr>
              <a:t>}</a:t>
            </a:r>
            <a:endParaRPr>
              <a:solidFill>
                <a:srgbClr val="FF0000"/>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a:solidFill>
                  <a:srgbClr val="242424"/>
                </a:solidFill>
                <a:latin typeface="Source Code Pro Medium"/>
                <a:ea typeface="Source Code Pro Medium"/>
                <a:cs typeface="Source Code Pro Medium"/>
                <a:sym typeface="Source Code Pro Medium"/>
              </a:rPr>
              <a:t>int main()</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int a = 5;</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int result = </a:t>
            </a:r>
            <a:r>
              <a:rPr lang="ru">
                <a:solidFill>
                  <a:srgbClr val="FF0000"/>
                </a:solidFill>
                <a:latin typeface="Source Code Pro Medium"/>
                <a:ea typeface="Source Code Pro Medium"/>
                <a:cs typeface="Source Code Pro Medium"/>
                <a:sym typeface="Source Code Pro Medium"/>
              </a:rPr>
              <a:t>square</a:t>
            </a:r>
            <a:r>
              <a:rPr lang="ru">
                <a:solidFill>
                  <a:srgbClr val="242424"/>
                </a:solidFill>
                <a:latin typeface="Source Code Pro Medium"/>
                <a:ea typeface="Source Code Pro Medium"/>
                <a:cs typeface="Source Code Pro Medium"/>
                <a:sym typeface="Source Code Pro Medium"/>
              </a:rPr>
              <a:t>(a + 1);</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cout &lt;&lt; "Result: " &lt;&lt; result;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return 0;</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p:txBody>
      </p:sp>
      <p:sp>
        <p:nvSpPr>
          <p:cNvPr id="186" name="Google Shape;186;p26"/>
          <p:cNvSpPr txBox="1"/>
          <p:nvPr>
            <p:ph idx="1" type="body"/>
          </p:nvPr>
        </p:nvSpPr>
        <p:spPr>
          <a:xfrm>
            <a:off x="320075" y="3312000"/>
            <a:ext cx="4002300" cy="1476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b="1" i="1" lang="ru" u="sng">
                <a:solidFill>
                  <a:srgbClr val="242424"/>
                </a:solidFill>
                <a:latin typeface="Source Code Pro"/>
                <a:ea typeface="Source Code Pro"/>
                <a:cs typeface="Source Code Pro"/>
                <a:sym typeface="Source Code Pro"/>
              </a:rPr>
              <a:t>SQUARE(5 + 1) = (</a:t>
            </a:r>
            <a:r>
              <a:rPr b="1" i="1" lang="ru" u="sng">
                <a:solidFill>
                  <a:srgbClr val="242424"/>
                </a:solidFill>
                <a:latin typeface="Source Code Pro"/>
                <a:ea typeface="Source Code Pro"/>
                <a:cs typeface="Source Code Pro"/>
                <a:sym typeface="Source Code Pro"/>
              </a:rPr>
              <a:t>5 + 1</a:t>
            </a:r>
            <a:r>
              <a:rPr b="1" i="1" lang="ru" u="sng">
                <a:solidFill>
                  <a:srgbClr val="242424"/>
                </a:solidFill>
                <a:latin typeface="Source Code Pro"/>
                <a:ea typeface="Source Code Pro"/>
                <a:cs typeface="Source Code Pro"/>
                <a:sym typeface="Source Code Pro"/>
              </a:rPr>
              <a:t> * </a:t>
            </a:r>
            <a:r>
              <a:rPr b="1" i="1" lang="ru" u="sng">
                <a:solidFill>
                  <a:srgbClr val="242424"/>
                </a:solidFill>
                <a:latin typeface="Source Code Pro"/>
                <a:ea typeface="Source Code Pro"/>
                <a:cs typeface="Source Code Pro"/>
                <a:sym typeface="Source Code Pro"/>
              </a:rPr>
              <a:t>5 + 1</a:t>
            </a:r>
            <a:r>
              <a:rPr b="1" i="1" lang="ru" u="sng">
                <a:solidFill>
                  <a:srgbClr val="242424"/>
                </a:solidFill>
                <a:latin typeface="Source Code Pro"/>
                <a:ea typeface="Source Code Pro"/>
                <a:cs typeface="Source Code Pro"/>
                <a:sym typeface="Source Code Pro"/>
              </a:rPr>
              <a:t>) = 11</a:t>
            </a:r>
            <a:endParaRPr b="1" i="1" u="sng">
              <a:solidFill>
                <a:srgbClr val="242424"/>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Avoid magic numbers</a:t>
            </a:r>
            <a:endParaRPr/>
          </a:p>
        </p:txBody>
      </p:sp>
      <p:sp>
        <p:nvSpPr>
          <p:cNvPr id="192" name="Google Shape;192;p27"/>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rgbClr val="FF0000"/>
                </a:solidFill>
              </a:rPr>
              <a:t>Avoid spelling literal constants like 42 or 3.14159 in code. They are not self-explanatory and complicate maintenance by adding a hard-to-detect form of duplication.</a:t>
            </a:r>
            <a:endParaRPr b="1">
              <a:solidFill>
                <a:srgbClr val="FF0000"/>
              </a:solidFill>
            </a:endParaRPr>
          </a:p>
          <a:p>
            <a:pPr indent="0" lvl="0" marL="0" rtl="0" algn="l">
              <a:spcBef>
                <a:spcPts val="1200"/>
              </a:spcBef>
              <a:spcAft>
                <a:spcPts val="0"/>
              </a:spcAft>
              <a:buNone/>
            </a:pPr>
            <a:r>
              <a:rPr b="1" lang="ru">
                <a:solidFill>
                  <a:srgbClr val="FF0000"/>
                </a:solidFill>
              </a:rPr>
              <a:t>Names add information and introduce a single point of maintenance; raw numbers duplicated throughout a program are anonymous and a maintenance hassle.</a:t>
            </a:r>
            <a:endParaRPr b="1">
              <a:solidFill>
                <a:srgbClr val="FF0000"/>
              </a:solidFill>
            </a:endParaRPr>
          </a:p>
          <a:p>
            <a:pPr indent="0" lvl="0" marL="0" rtl="0" algn="l">
              <a:spcBef>
                <a:spcPts val="1200"/>
              </a:spcBef>
              <a:spcAft>
                <a:spcPts val="0"/>
              </a:spcAft>
              <a:buNone/>
            </a:pPr>
            <a:r>
              <a:rPr lang="ru"/>
              <a:t>Use symbolic names and expressions instead of magic numbers.</a:t>
            </a:r>
            <a:endParaRPr/>
          </a:p>
          <a:p>
            <a:pPr indent="0" lvl="0" marL="0" rtl="0" algn="l">
              <a:spcBef>
                <a:spcPts val="1200"/>
              </a:spcBef>
              <a:spcAft>
                <a:spcPts val="0"/>
              </a:spcAft>
              <a:buNone/>
            </a:pPr>
            <a:r>
              <a:rPr lang="ru"/>
              <a:t>Constants should be enumerators or const values, scoped and named appropriately.</a:t>
            </a:r>
            <a:endParaRPr/>
          </a:p>
          <a:p>
            <a:pPr indent="0" lvl="0" marL="0" rtl="0" algn="l">
              <a:spcBef>
                <a:spcPts val="1200"/>
              </a:spcBef>
              <a:spcAft>
                <a:spcPts val="0"/>
              </a:spcAft>
              <a:buNone/>
            </a:pPr>
            <a:r>
              <a:rPr lang="ru"/>
              <a:t>Prefer replacing hardcoded values with symbolic constants.</a:t>
            </a:r>
            <a:endParaRPr/>
          </a:p>
          <a:p>
            <a:pPr indent="0" lvl="0" marL="0" rtl="0" algn="l">
              <a:spcBef>
                <a:spcPts val="1200"/>
              </a:spcBef>
              <a:spcAft>
                <a:spcPts val="1200"/>
              </a:spcAft>
              <a:buNone/>
            </a:pPr>
            <a:r>
              <a:rPr lang="ru"/>
              <a:t>Keeping strings separate from the code (e.g., in a dedicated .cpp or resource file) lets non-programmers review and update them, reduces duplication, and helps internationalization.</a:t>
            </a:r>
            <a:endParaRPr/>
          </a:p>
        </p:txBody>
      </p:sp>
      <p:pic>
        <p:nvPicPr>
          <p:cNvPr id="193" name="Google Shape;193;p27"/>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Avoid magic numbers</a:t>
            </a:r>
            <a:endParaRPr/>
          </a:p>
        </p:txBody>
      </p:sp>
      <p:sp>
        <p:nvSpPr>
          <p:cNvPr id="199" name="Google Shape;199;p28"/>
          <p:cNvSpPr txBox="1"/>
          <p:nvPr>
            <p:ph idx="1" type="body"/>
          </p:nvPr>
        </p:nvSpPr>
        <p:spPr>
          <a:xfrm>
            <a:off x="320075" y="1378200"/>
            <a:ext cx="4002300" cy="3393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1200"/>
              </a:spcAft>
              <a:buNone/>
            </a:pPr>
            <a:r>
              <a:rPr lang="ru" sz="1100">
                <a:solidFill>
                  <a:srgbClr val="242424"/>
                </a:solidFill>
                <a:latin typeface="Source Code Pro Medium"/>
                <a:ea typeface="Source Code Pro Medium"/>
                <a:cs typeface="Source Code Pro Medium"/>
                <a:sym typeface="Source Code Pro Medium"/>
              </a:rPr>
              <a:t>void checkAge(int age)</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if (age &lt; 18)</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cout &lt;&lt; "</a:t>
            </a:r>
            <a:r>
              <a:rPr lang="ru" sz="1100">
                <a:solidFill>
                  <a:srgbClr val="0000FF"/>
                </a:solidFill>
                <a:latin typeface="Source Code Pro Medium"/>
                <a:ea typeface="Source Code Pro Medium"/>
                <a:cs typeface="Source Code Pro Medium"/>
                <a:sym typeface="Source Code Pro Medium"/>
              </a:rPr>
              <a:t>Underage</a:t>
            </a:r>
            <a:r>
              <a:rPr lang="ru" sz="1100">
                <a:solidFill>
                  <a:srgbClr val="242424"/>
                </a:solidFill>
                <a:latin typeface="Source Code Pro Medium"/>
                <a:ea typeface="Source Code Pro Medium"/>
                <a:cs typeface="Source Code Pro Medium"/>
                <a:sym typeface="Source Code Pro Medium"/>
              </a:rPr>
              <a:t>";</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else if (age &lt; 21)</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cout &lt;&lt; "</a:t>
            </a:r>
            <a:r>
              <a:rPr lang="ru" sz="1100">
                <a:solidFill>
                  <a:srgbClr val="0000FF"/>
                </a:solidFill>
                <a:latin typeface="Source Code Pro Medium"/>
                <a:ea typeface="Source Code Pro Medium"/>
                <a:cs typeface="Source Code Pro Medium"/>
                <a:sym typeface="Source Code Pro Medium"/>
              </a:rPr>
              <a:t>Adult, but cannot purchase alcohol in the USA</a:t>
            </a:r>
            <a:r>
              <a:rPr lang="ru" sz="1100">
                <a:solidFill>
                  <a:srgbClr val="242424"/>
                </a:solidFill>
                <a:latin typeface="Source Code Pro Medium"/>
                <a:ea typeface="Source Code Pro Medium"/>
                <a:cs typeface="Source Code Pro Medium"/>
                <a:sym typeface="Source Code Pro Medium"/>
              </a:rPr>
              <a:t>";</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else</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std::cout &lt;&lt; "</a:t>
            </a:r>
            <a:r>
              <a:rPr lang="ru" sz="1100">
                <a:solidFill>
                  <a:srgbClr val="0000FF"/>
                </a:solidFill>
                <a:latin typeface="Source Code Pro Medium"/>
                <a:ea typeface="Source Code Pro Medium"/>
                <a:cs typeface="Source Code Pro Medium"/>
                <a:sym typeface="Source Code Pro Medium"/>
              </a:rPr>
              <a:t>Adult, can purchase alcohol in the USA</a:t>
            </a:r>
            <a:r>
              <a:rPr lang="ru" sz="1100">
                <a:solidFill>
                  <a:srgbClr val="242424"/>
                </a:solidFill>
                <a:latin typeface="Source Code Pro Medium"/>
                <a:ea typeface="Source Code Pro Medium"/>
                <a:cs typeface="Source Code Pro Medium"/>
                <a:sym typeface="Source Code Pro Medium"/>
              </a:rPr>
              <a:t>";</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a:t>
            </a:r>
            <a:endParaRPr sz="1100">
              <a:solidFill>
                <a:srgbClr val="242424"/>
              </a:solidFill>
              <a:latin typeface="Source Code Pro Medium"/>
              <a:ea typeface="Source Code Pro Medium"/>
              <a:cs typeface="Source Code Pro Medium"/>
              <a:sym typeface="Source Code Pro Medium"/>
            </a:endParaRPr>
          </a:p>
        </p:txBody>
      </p:sp>
      <p:pic>
        <p:nvPicPr>
          <p:cNvPr id="200" name="Google Shape;200;p28"/>
          <p:cNvPicPr preferRelativeResize="0"/>
          <p:nvPr/>
        </p:nvPicPr>
        <p:blipFill>
          <a:blip r:embed="rId3">
            <a:alphaModFix/>
          </a:blip>
          <a:stretch>
            <a:fillRect/>
          </a:stretch>
        </p:blipFill>
        <p:spPr>
          <a:xfrm>
            <a:off x="7848600" y="4772025"/>
            <a:ext cx="1295400" cy="371475"/>
          </a:xfrm>
          <a:prstGeom prst="rect">
            <a:avLst/>
          </a:prstGeom>
          <a:noFill/>
          <a:ln>
            <a:noFill/>
          </a:ln>
        </p:spPr>
      </p:pic>
      <p:sp>
        <p:nvSpPr>
          <p:cNvPr id="201" name="Google Shape;201;p28"/>
          <p:cNvSpPr txBox="1"/>
          <p:nvPr>
            <p:ph idx="1" type="body"/>
          </p:nvPr>
        </p:nvSpPr>
        <p:spPr>
          <a:xfrm>
            <a:off x="4668700" y="1378200"/>
            <a:ext cx="4193400" cy="33939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ru">
                <a:solidFill>
                  <a:srgbClr val="FF0000"/>
                </a:solidFill>
                <a:latin typeface="Source Code Pro Medium"/>
                <a:ea typeface="Source Code Pro Medium"/>
                <a:cs typeface="Source Code Pro Medium"/>
                <a:sym typeface="Source Code Pro Medium"/>
              </a:rPr>
              <a:t>// Constants with meaningful names</a:t>
            </a:r>
            <a:br>
              <a:rPr lang="ru">
                <a:solidFill>
                  <a:srgbClr val="FF0000"/>
                </a:solidFill>
                <a:latin typeface="Source Code Pro Medium"/>
                <a:ea typeface="Source Code Pro Medium"/>
                <a:cs typeface="Source Code Pro Medium"/>
                <a:sym typeface="Source Code Pro Medium"/>
              </a:rPr>
            </a:br>
            <a:r>
              <a:rPr lang="ru">
                <a:solidFill>
                  <a:srgbClr val="FF0000"/>
                </a:solidFill>
                <a:latin typeface="Source Code Pro Medium"/>
                <a:ea typeface="Source Code Pro Medium"/>
                <a:cs typeface="Source Code Pro Medium"/>
                <a:sym typeface="Source Code Pro Medium"/>
              </a:rPr>
              <a:t>const int LEGAL_AGE = 18;</a:t>
            </a:r>
            <a:br>
              <a:rPr lang="ru">
                <a:solidFill>
                  <a:srgbClr val="FF0000"/>
                </a:solidFill>
                <a:latin typeface="Source Code Pro Medium"/>
                <a:ea typeface="Source Code Pro Medium"/>
                <a:cs typeface="Source Code Pro Medium"/>
                <a:sym typeface="Source Code Pro Medium"/>
              </a:rPr>
            </a:br>
            <a:r>
              <a:rPr lang="ru">
                <a:solidFill>
                  <a:srgbClr val="FF0000"/>
                </a:solidFill>
                <a:latin typeface="Source Code Pro Medium"/>
                <a:ea typeface="Source Code Pro Medium"/>
                <a:cs typeface="Source Code Pro Medium"/>
                <a:sym typeface="Source Code Pro Medium"/>
              </a:rPr>
              <a:t>const int DRINKING_AGE_US = 21;</a:t>
            </a:r>
            <a:endParaRPr>
              <a:solidFill>
                <a:srgbClr val="FF0000"/>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0"/>
              </a:spcAft>
              <a:buNone/>
            </a:pPr>
            <a:r>
              <a:rPr lang="ru">
                <a:solidFill>
                  <a:srgbClr val="242424"/>
                </a:solidFill>
                <a:latin typeface="Source Code Pro Medium"/>
                <a:ea typeface="Source Code Pro Medium"/>
                <a:cs typeface="Source Code Pro Medium"/>
                <a:sym typeface="Source Code Pro Medium"/>
              </a:rPr>
              <a:t>void</a:t>
            </a:r>
            <a:r>
              <a:rPr lang="ru">
                <a:solidFill>
                  <a:srgbClr val="242424"/>
                </a:solidFill>
                <a:latin typeface="Source Code Pro Medium"/>
                <a:ea typeface="Source Code Pro Medium"/>
                <a:cs typeface="Source Code Pro Medium"/>
                <a:sym typeface="Source Code Pro Medium"/>
              </a:rPr>
              <a:t> checkAge(int age)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if (age &lt; </a:t>
            </a:r>
            <a:r>
              <a:rPr lang="ru">
                <a:solidFill>
                  <a:srgbClr val="FF0000"/>
                </a:solidFill>
                <a:latin typeface="Source Code Pro Medium"/>
                <a:ea typeface="Source Code Pro Medium"/>
                <a:cs typeface="Source Code Pro Medium"/>
                <a:sym typeface="Source Code Pro Medium"/>
              </a:rPr>
              <a:t>LEGAL_AGE</a:t>
            </a: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cout &lt;&lt; "</a:t>
            </a:r>
            <a:r>
              <a:rPr lang="ru">
                <a:solidFill>
                  <a:srgbClr val="4A86E8"/>
                </a:solidFill>
                <a:latin typeface="Source Code Pro Medium"/>
                <a:ea typeface="Source Code Pro Medium"/>
                <a:cs typeface="Source Code Pro Medium"/>
                <a:sym typeface="Source Code Pro Medium"/>
              </a:rPr>
              <a:t>Underage</a:t>
            </a: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else if (age &lt; </a:t>
            </a:r>
            <a:r>
              <a:rPr lang="ru">
                <a:solidFill>
                  <a:srgbClr val="FF0000"/>
                </a:solidFill>
                <a:latin typeface="Source Code Pro Medium"/>
                <a:ea typeface="Source Code Pro Medium"/>
                <a:cs typeface="Source Code Pro Medium"/>
                <a:sym typeface="Source Code Pro Medium"/>
              </a:rPr>
              <a:t>DRINKING_AGE_US</a:t>
            </a: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cout &lt;&lt; "</a:t>
            </a:r>
            <a:r>
              <a:rPr lang="ru">
                <a:solidFill>
                  <a:srgbClr val="4A86E8"/>
                </a:solidFill>
                <a:latin typeface="Source Code Pro Medium"/>
                <a:ea typeface="Source Code Pro Medium"/>
                <a:cs typeface="Source Code Pro Medium"/>
                <a:sym typeface="Source Code Pro Medium"/>
              </a:rPr>
              <a:t>Adult, but cannot purchase alcohol in the USA</a:t>
            </a: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else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std::cout &lt;&lt; "</a:t>
            </a:r>
            <a:r>
              <a:rPr lang="ru">
                <a:solidFill>
                  <a:srgbClr val="4A86E8"/>
                </a:solidFill>
                <a:latin typeface="Source Code Pro Medium"/>
                <a:ea typeface="Source Code Pro Medium"/>
                <a:cs typeface="Source Code Pro Medium"/>
                <a:sym typeface="Source Code Pro Medium"/>
              </a:rPr>
              <a:t>Adult, can purchase alcohol in the USA</a:t>
            </a: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t/>
            </a:r>
            <a:endParaRPr>
              <a:solidFill>
                <a:srgbClr val="242424"/>
              </a:solidFill>
              <a:latin typeface="Source Code Pro Medium"/>
              <a:ea typeface="Source Code Pro Medium"/>
              <a:cs typeface="Source Code Pro Medium"/>
              <a:sym typeface="Source Code Pr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Always initialize variables	</a:t>
            </a:r>
            <a:endParaRPr/>
          </a:p>
        </p:txBody>
      </p:sp>
      <p:sp>
        <p:nvSpPr>
          <p:cNvPr id="207" name="Google Shape;207;p29"/>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rgbClr val="FF0000"/>
                </a:solidFill>
              </a:rPr>
              <a:t>Uninitialized variables are a common source of bugs in C and C++ programs.</a:t>
            </a:r>
            <a:endParaRPr b="1">
              <a:solidFill>
                <a:srgbClr val="FF0000"/>
              </a:solidFill>
            </a:endParaRPr>
          </a:p>
          <a:p>
            <a:pPr indent="0" lvl="0" marL="0" rtl="0" algn="l">
              <a:spcBef>
                <a:spcPts val="1200"/>
              </a:spcBef>
              <a:spcAft>
                <a:spcPts val="0"/>
              </a:spcAft>
              <a:buNone/>
            </a:pPr>
            <a:r>
              <a:rPr b="1" lang="ru">
                <a:solidFill>
                  <a:srgbClr val="FF0000"/>
                </a:solidFill>
              </a:rPr>
              <a:t>In the low-level efficiency tradition of C and C++, the compiler is often not required to initialize variables unless you do it explicitly. Do it explicitly.</a:t>
            </a:r>
            <a:endParaRPr b="1">
              <a:solidFill>
                <a:srgbClr val="FF0000"/>
              </a:solidFill>
            </a:endParaRPr>
          </a:p>
          <a:p>
            <a:pPr indent="0" lvl="0" marL="0" rtl="0" algn="l">
              <a:spcBef>
                <a:spcPts val="1200"/>
              </a:spcBef>
              <a:spcAft>
                <a:spcPts val="0"/>
              </a:spcAft>
              <a:buNone/>
            </a:pPr>
            <a:r>
              <a:rPr lang="ru"/>
              <a:t>A common misconception about uninitialized variables is that they will crash the program, so that those few uninitialized variables lying around here and there will be quickly revealed by simple testing.</a:t>
            </a:r>
            <a:endParaRPr/>
          </a:p>
          <a:p>
            <a:pPr indent="0" lvl="0" marL="0" rtl="0" algn="l">
              <a:spcBef>
                <a:spcPts val="1200"/>
              </a:spcBef>
              <a:spcAft>
                <a:spcPts val="1200"/>
              </a:spcAft>
              <a:buNone/>
            </a:pPr>
            <a:r>
              <a:rPr lang="ru"/>
              <a:t>Programs with uninitialized variables can run flawlessly for years if the bits in the memory happen to match the program’s needs. Later, a call from a different context, a recompilation, or some change in another part of the program will cause failures ranging from inexplicable behavior to intermittent crashes.</a:t>
            </a:r>
            <a:endParaRPr/>
          </a:p>
        </p:txBody>
      </p:sp>
      <p:pic>
        <p:nvPicPr>
          <p:cNvPr id="208" name="Google Shape;208;p29"/>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Always initialize variables	</a:t>
            </a:r>
            <a:endParaRPr/>
          </a:p>
        </p:txBody>
      </p:sp>
      <p:sp>
        <p:nvSpPr>
          <p:cNvPr id="214" name="Google Shape;214;p30"/>
          <p:cNvSpPr txBox="1"/>
          <p:nvPr>
            <p:ph idx="1" type="body"/>
          </p:nvPr>
        </p:nvSpPr>
        <p:spPr>
          <a:xfrm>
            <a:off x="320075" y="1378200"/>
            <a:ext cx="4002300" cy="1363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a:solidFill>
                  <a:srgbClr val="242424"/>
                </a:solidFill>
                <a:latin typeface="Source Code Pro Medium"/>
                <a:ea typeface="Source Code Pro Medium"/>
                <a:cs typeface="Source Code Pro Medium"/>
                <a:sym typeface="Source Code Pro Medium"/>
              </a:rPr>
              <a:t>int speedupFactor;</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a:solidFill>
                  <a:srgbClr val="242424"/>
                </a:solidFill>
                <a:latin typeface="Source Code Pro Medium"/>
                <a:ea typeface="Source Code Pro Medium"/>
                <a:cs typeface="Source Code Pro Medium"/>
                <a:sym typeface="Source Code Pro Medium"/>
              </a:rPr>
              <a:t>int speed = speedupFactor * time;</a:t>
            </a:r>
            <a:endParaRPr>
              <a:solidFill>
                <a:srgbClr val="242424"/>
              </a:solidFill>
              <a:latin typeface="Source Code Pro Medium"/>
              <a:ea typeface="Source Code Pro Medium"/>
              <a:cs typeface="Source Code Pro Medium"/>
              <a:sym typeface="Source Code Pro Medium"/>
            </a:endParaRPr>
          </a:p>
        </p:txBody>
      </p:sp>
      <p:pic>
        <p:nvPicPr>
          <p:cNvPr id="215" name="Google Shape;215;p30"/>
          <p:cNvPicPr preferRelativeResize="0"/>
          <p:nvPr/>
        </p:nvPicPr>
        <p:blipFill>
          <a:blip r:embed="rId3">
            <a:alphaModFix/>
          </a:blip>
          <a:stretch>
            <a:fillRect/>
          </a:stretch>
        </p:blipFill>
        <p:spPr>
          <a:xfrm>
            <a:off x="7848600" y="4772025"/>
            <a:ext cx="1295400" cy="371475"/>
          </a:xfrm>
          <a:prstGeom prst="rect">
            <a:avLst/>
          </a:prstGeom>
          <a:noFill/>
          <a:ln>
            <a:noFill/>
          </a:ln>
        </p:spPr>
      </p:pic>
      <p:sp>
        <p:nvSpPr>
          <p:cNvPr id="216" name="Google Shape;216;p30"/>
          <p:cNvSpPr txBox="1"/>
          <p:nvPr>
            <p:ph idx="1" type="body"/>
          </p:nvPr>
        </p:nvSpPr>
        <p:spPr>
          <a:xfrm>
            <a:off x="4668700" y="1378200"/>
            <a:ext cx="4193400" cy="1363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a:solidFill>
                  <a:srgbClr val="242424"/>
                </a:solidFill>
                <a:latin typeface="Source Code Pro Medium"/>
                <a:ea typeface="Source Code Pro Medium"/>
                <a:cs typeface="Source Code Pro Medium"/>
                <a:sym typeface="Source Code Pro Medium"/>
              </a:rPr>
              <a:t>int speedupFactor = 1;</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a:solidFill>
                  <a:srgbClr val="242424"/>
                </a:solidFill>
                <a:latin typeface="Source Code Pro Medium"/>
                <a:ea typeface="Source Code Pro Medium"/>
                <a:cs typeface="Source Code Pro Medium"/>
                <a:sym typeface="Source Code Pro Medium"/>
              </a:rPr>
              <a:t>if (condition)</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speedupFactor = 2;</a:t>
            </a:r>
            <a:endParaRPr>
              <a:solidFill>
                <a:srgbClr val="242424"/>
              </a:solidFill>
              <a:latin typeface="Source Code Pro Medium"/>
              <a:ea typeface="Source Code Pro Medium"/>
              <a:cs typeface="Source Code Pro Medium"/>
              <a:sym typeface="Source Code Pro Medium"/>
            </a:endParaRPr>
          </a:p>
        </p:txBody>
      </p:sp>
      <p:sp>
        <p:nvSpPr>
          <p:cNvPr id="217" name="Google Shape;217;p30"/>
          <p:cNvSpPr txBox="1"/>
          <p:nvPr>
            <p:ph idx="1" type="body"/>
          </p:nvPr>
        </p:nvSpPr>
        <p:spPr>
          <a:xfrm>
            <a:off x="465275" y="3075125"/>
            <a:ext cx="4002300" cy="1470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ru">
                <a:solidFill>
                  <a:srgbClr val="242424"/>
                </a:solidFill>
                <a:latin typeface="Source Code Pro Medium"/>
                <a:ea typeface="Source Code Pro Medium"/>
                <a:cs typeface="Source Code Pro Medium"/>
                <a:sym typeface="Source Code Pro Medium"/>
              </a:rPr>
              <a:t>int speedupFactor;</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0"/>
              </a:spcAft>
              <a:buNone/>
            </a:pPr>
            <a:r>
              <a:rPr lang="ru">
                <a:solidFill>
                  <a:srgbClr val="FF0000"/>
                </a:solidFill>
                <a:latin typeface="Source Code Pro Medium"/>
                <a:ea typeface="Source Code Pro Medium"/>
                <a:cs typeface="Source Code Pro Medium"/>
                <a:sym typeface="Source Code Pro Medium"/>
              </a:rPr>
              <a:t>…………</a:t>
            </a:r>
            <a:endParaRPr>
              <a:solidFill>
                <a:srgbClr val="FF0000"/>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a:solidFill>
                  <a:srgbClr val="242424"/>
                </a:solidFill>
                <a:latin typeface="Source Code Pro Medium"/>
                <a:ea typeface="Source Code Pro Medium"/>
                <a:cs typeface="Source Code Pro Medium"/>
                <a:sym typeface="Source Code Pro Medium"/>
              </a:rPr>
              <a:t>if (condition)</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speedupFactor = 2;</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else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speedupFactor = 1;</a:t>
            </a:r>
            <a:endParaRPr>
              <a:solidFill>
                <a:srgbClr val="242424"/>
              </a:solidFill>
              <a:latin typeface="Source Code Pro Medium"/>
              <a:ea typeface="Source Code Pro Medium"/>
              <a:cs typeface="Source Code Pro Medium"/>
              <a:sym typeface="Source Code Pro Medium"/>
            </a:endParaRPr>
          </a:p>
        </p:txBody>
      </p:sp>
      <p:sp>
        <p:nvSpPr>
          <p:cNvPr id="218" name="Google Shape;218;p30"/>
          <p:cNvSpPr txBox="1"/>
          <p:nvPr>
            <p:ph idx="1" type="body"/>
          </p:nvPr>
        </p:nvSpPr>
        <p:spPr>
          <a:xfrm>
            <a:off x="4777800" y="3075126"/>
            <a:ext cx="4193400" cy="1470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ru">
                <a:solidFill>
                  <a:srgbClr val="242424"/>
                </a:solidFill>
                <a:latin typeface="Source Code Pro Medium"/>
                <a:ea typeface="Source Code Pro Medium"/>
                <a:cs typeface="Source Code Pro Medium"/>
                <a:sym typeface="Source Code Pro Medium"/>
              </a:rPr>
              <a:t>int speedupFactor = condition ? 2 : 1;</a:t>
            </a:r>
            <a:endParaRPr>
              <a:solidFill>
                <a:srgbClr val="242424"/>
              </a:solidFill>
              <a:latin typeface="Source Code Pro Medium"/>
              <a:ea typeface="Source Code Pro Medium"/>
              <a:cs typeface="Source Code Pro Medium"/>
              <a:sym typeface="Source Code Pr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727650" y="378100"/>
            <a:ext cx="7688700" cy="81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Preserve natural semantics for overloaded operators</a:t>
            </a:r>
            <a:endParaRPr/>
          </a:p>
        </p:txBody>
      </p:sp>
      <p:sp>
        <p:nvSpPr>
          <p:cNvPr id="224" name="Google Shape;224;p31"/>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rgbClr val="FF0000"/>
                </a:solidFill>
              </a:rPr>
              <a:t>Overload operators only for good reason, and preserve natural semantics.</a:t>
            </a:r>
            <a:endParaRPr b="1">
              <a:solidFill>
                <a:srgbClr val="FF0000"/>
              </a:solidFill>
            </a:endParaRPr>
          </a:p>
          <a:p>
            <a:pPr indent="0" lvl="0" marL="0" rtl="0" algn="l">
              <a:spcBef>
                <a:spcPts val="1200"/>
              </a:spcBef>
              <a:spcAft>
                <a:spcPts val="0"/>
              </a:spcAft>
              <a:buNone/>
            </a:pPr>
            <a:r>
              <a:rPr b="1" lang="ru">
                <a:solidFill>
                  <a:srgbClr val="FF0000"/>
                </a:solidFill>
              </a:rPr>
              <a:t>If that’s difficult, you might not use operator overloading.</a:t>
            </a:r>
            <a:endParaRPr b="1">
              <a:solidFill>
                <a:srgbClr val="FF0000"/>
              </a:solidFill>
            </a:endParaRPr>
          </a:p>
          <a:p>
            <a:pPr indent="0" lvl="0" marL="0" rtl="0" algn="l">
              <a:spcBef>
                <a:spcPts val="1200"/>
              </a:spcBef>
              <a:spcAft>
                <a:spcPts val="0"/>
              </a:spcAft>
              <a:buNone/>
            </a:pPr>
            <a:r>
              <a:rPr lang="ru"/>
              <a:t>Anyone would agree (we hope) that one should not implement subtraction in the </a:t>
            </a:r>
            <a:r>
              <a:rPr b="1" i="1" lang="ru"/>
              <a:t>operator+ </a:t>
            </a:r>
            <a:r>
              <a:rPr lang="ru"/>
              <a:t>implementation.</a:t>
            </a:r>
            <a:endParaRPr/>
          </a:p>
          <a:p>
            <a:pPr indent="0" lvl="0" marL="0" rtl="0" algn="l">
              <a:spcBef>
                <a:spcPts val="1200"/>
              </a:spcBef>
              <a:spcAft>
                <a:spcPts val="0"/>
              </a:spcAft>
              <a:buNone/>
            </a:pPr>
            <a:r>
              <a:rPr lang="ru"/>
              <a:t>For example, does your </a:t>
            </a:r>
            <a:r>
              <a:rPr b="1" i="1" lang="ru"/>
              <a:t>Tensor</a:t>
            </a:r>
            <a:r>
              <a:rPr lang="ru"/>
              <a:t> class’s </a:t>
            </a:r>
            <a:r>
              <a:rPr b="1" i="1" lang="ru"/>
              <a:t>operator* </a:t>
            </a:r>
            <a:r>
              <a:rPr lang="ru"/>
              <a:t>mean the scalar multiplication or the vector multiplication?</a:t>
            </a:r>
            <a:endParaRPr/>
          </a:p>
          <a:p>
            <a:pPr indent="0" lvl="0" marL="0" rtl="0" algn="l">
              <a:spcBef>
                <a:spcPts val="1200"/>
              </a:spcBef>
              <a:spcAft>
                <a:spcPts val="0"/>
              </a:spcAft>
              <a:buNone/>
            </a:pPr>
            <a:r>
              <a:rPr lang="ru"/>
              <a:t>Does </a:t>
            </a:r>
            <a:r>
              <a:rPr b="1" i="1" lang="ru"/>
              <a:t>operator+=(Tensor&amp; t, unsigned u)</a:t>
            </a:r>
            <a:r>
              <a:rPr lang="ru"/>
              <a:t> adds </a:t>
            </a:r>
            <a:r>
              <a:rPr b="1" i="1" lang="ru"/>
              <a:t>u</a:t>
            </a:r>
            <a:r>
              <a:rPr lang="ru"/>
              <a:t> to each of t’s elements, or will it resize </a:t>
            </a:r>
            <a:r>
              <a:rPr b="1" i="1" lang="ru"/>
              <a:t>t</a:t>
            </a:r>
            <a:r>
              <a:rPr lang="ru"/>
              <a:t>?</a:t>
            </a:r>
            <a:endParaRPr/>
          </a:p>
          <a:p>
            <a:pPr indent="0" lvl="0" marL="0" rtl="0" algn="l">
              <a:spcBef>
                <a:spcPts val="1200"/>
              </a:spcBef>
              <a:spcAft>
                <a:spcPts val="0"/>
              </a:spcAft>
              <a:buNone/>
            </a:pPr>
            <a:r>
              <a:rPr lang="ru"/>
              <a:t>In such ambiguous or counterintuitive cases, prefer using named functions instead of fostering cryptic code.</a:t>
            </a:r>
            <a:endParaRPr/>
          </a:p>
          <a:p>
            <a:pPr indent="0" lvl="0" marL="0" rtl="0" algn="l">
              <a:spcBef>
                <a:spcPts val="1200"/>
              </a:spcBef>
              <a:spcAft>
                <a:spcPts val="0"/>
              </a:spcAft>
              <a:buNone/>
            </a:pPr>
            <a:r>
              <a:rPr lang="ru"/>
              <a:t>For value types: “When in doubt, do as the ints do.” Mimicking the behavior of and relationships among operators on built-in types ensures that you don’t surprise anyone.</a:t>
            </a:r>
            <a:endParaRPr/>
          </a:p>
          <a:p>
            <a:pPr indent="0" lvl="0" marL="0" rtl="0" algn="l">
              <a:spcBef>
                <a:spcPts val="1200"/>
              </a:spcBef>
              <a:spcAft>
                <a:spcPts val="1200"/>
              </a:spcAft>
              <a:buNone/>
            </a:pPr>
            <a:r>
              <a:rPr lang="ru"/>
              <a:t>If your semantics of choice are likely to raise eyebrows, maybe operator overloading is not a good idea.</a:t>
            </a:r>
            <a:endParaRPr b="1">
              <a:solidFill>
                <a:srgbClr val="FF0000"/>
              </a:solidFill>
            </a:endParaRPr>
          </a:p>
        </p:txBody>
      </p:sp>
      <p:pic>
        <p:nvPicPr>
          <p:cNvPr id="225" name="Google Shape;225;p31"/>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What is code review</a:t>
            </a:r>
            <a:endParaRPr/>
          </a:p>
        </p:txBody>
      </p:sp>
      <p:sp>
        <p:nvSpPr>
          <p:cNvPr id="94" name="Google Shape;94;p14"/>
          <p:cNvSpPr txBox="1"/>
          <p:nvPr>
            <p:ph idx="1" type="body"/>
          </p:nvPr>
        </p:nvSpPr>
        <p:spPr>
          <a:xfrm>
            <a:off x="320075" y="1378200"/>
            <a:ext cx="4983600" cy="2997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ru"/>
              <a:t>A code review is a process where someone other than the author(s) of a piece of code examines that code.</a:t>
            </a:r>
            <a:endParaRPr b="1"/>
          </a:p>
          <a:p>
            <a:pPr indent="0" lvl="0" marL="0" rtl="0" algn="l">
              <a:spcBef>
                <a:spcPts val="1200"/>
              </a:spcBef>
              <a:spcAft>
                <a:spcPts val="0"/>
              </a:spcAft>
              <a:buNone/>
            </a:pPr>
            <a:r>
              <a:rPr lang="ru"/>
              <a:t>It helps:</a:t>
            </a:r>
            <a:endParaRPr/>
          </a:p>
          <a:p>
            <a:pPr indent="-304958" lvl="0" marL="457200" rtl="0" algn="l">
              <a:spcBef>
                <a:spcPts val="1200"/>
              </a:spcBef>
              <a:spcAft>
                <a:spcPts val="0"/>
              </a:spcAft>
              <a:buSzPct val="100000"/>
              <a:buChar char="●"/>
            </a:pPr>
            <a:r>
              <a:rPr lang="ru"/>
              <a:t>To find bugs</a:t>
            </a:r>
            <a:endParaRPr/>
          </a:p>
          <a:p>
            <a:pPr indent="-304958" lvl="0" marL="457200" rtl="0" algn="l">
              <a:spcBef>
                <a:spcPts val="0"/>
              </a:spcBef>
              <a:spcAft>
                <a:spcPts val="0"/>
              </a:spcAft>
              <a:buSzPct val="100000"/>
              <a:buChar char="●"/>
            </a:pPr>
            <a:r>
              <a:rPr lang="ru"/>
              <a:t>To find problems in the architecture</a:t>
            </a:r>
            <a:endParaRPr/>
          </a:p>
          <a:p>
            <a:pPr indent="-304958" lvl="0" marL="457200" rtl="0" algn="l">
              <a:spcBef>
                <a:spcPts val="0"/>
              </a:spcBef>
              <a:spcAft>
                <a:spcPts val="0"/>
              </a:spcAft>
              <a:buSzPct val="100000"/>
              <a:buChar char="●"/>
            </a:pPr>
            <a:r>
              <a:rPr lang="ru"/>
              <a:t>To make code consistent</a:t>
            </a:r>
            <a:endParaRPr/>
          </a:p>
          <a:p>
            <a:pPr indent="0" lvl="0" marL="0" rtl="0" algn="l">
              <a:spcBef>
                <a:spcPts val="1200"/>
              </a:spcBef>
              <a:spcAft>
                <a:spcPts val="0"/>
              </a:spcAft>
              <a:buNone/>
            </a:pPr>
            <a:r>
              <a:rPr lang="ru"/>
              <a:t>And more importantly in the long run:</a:t>
            </a:r>
            <a:endParaRPr/>
          </a:p>
          <a:p>
            <a:pPr indent="-304958" lvl="0" marL="457200" rtl="0" algn="l">
              <a:spcBef>
                <a:spcPts val="1200"/>
              </a:spcBef>
              <a:spcAft>
                <a:spcPts val="0"/>
              </a:spcAft>
              <a:buSzPct val="100000"/>
              <a:buChar char="●"/>
            </a:pPr>
            <a:r>
              <a:rPr lang="ru"/>
              <a:t>Reviewers can learn from their own and others’ mistakes</a:t>
            </a:r>
            <a:endParaRPr/>
          </a:p>
          <a:p>
            <a:pPr indent="-304958" lvl="0" marL="457200" rtl="0" algn="l">
              <a:spcBef>
                <a:spcPts val="0"/>
              </a:spcBef>
              <a:spcAft>
                <a:spcPts val="0"/>
              </a:spcAft>
              <a:buSzPct val="100000"/>
              <a:buChar char="●"/>
            </a:pPr>
            <a:r>
              <a:rPr lang="ru"/>
              <a:t>For hard-skills assessment</a:t>
            </a:r>
            <a:endParaRPr/>
          </a:p>
          <a:p>
            <a:pPr indent="-304958" lvl="0" marL="457200" rtl="0" algn="l">
              <a:spcBef>
                <a:spcPts val="0"/>
              </a:spcBef>
              <a:spcAft>
                <a:spcPts val="0"/>
              </a:spcAft>
              <a:buSzPct val="100000"/>
              <a:buChar char="●"/>
            </a:pPr>
            <a:r>
              <a:rPr lang="ru"/>
              <a:t>Code review helps to share knowledge on the technologies used in the project, problem solving options and the projects itself</a:t>
            </a:r>
            <a:endParaRPr/>
          </a:p>
        </p:txBody>
      </p:sp>
      <p:pic>
        <p:nvPicPr>
          <p:cNvPr id="95" name="Google Shape;95;p14"/>
          <p:cNvPicPr preferRelativeResize="0"/>
          <p:nvPr/>
        </p:nvPicPr>
        <p:blipFill>
          <a:blip r:embed="rId3">
            <a:alphaModFix/>
          </a:blip>
          <a:stretch>
            <a:fillRect/>
          </a:stretch>
        </p:blipFill>
        <p:spPr>
          <a:xfrm>
            <a:off x="7848600" y="4772025"/>
            <a:ext cx="1295400" cy="371475"/>
          </a:xfrm>
          <a:prstGeom prst="rect">
            <a:avLst/>
          </a:prstGeom>
          <a:noFill/>
          <a:ln>
            <a:noFill/>
          </a:ln>
        </p:spPr>
      </p:pic>
      <p:pic>
        <p:nvPicPr>
          <p:cNvPr id="96" name="Google Shape;96;p14"/>
          <p:cNvPicPr preferRelativeResize="0"/>
          <p:nvPr/>
        </p:nvPicPr>
        <p:blipFill>
          <a:blip r:embed="rId4">
            <a:alphaModFix/>
          </a:blip>
          <a:stretch>
            <a:fillRect/>
          </a:stretch>
        </p:blipFill>
        <p:spPr>
          <a:xfrm>
            <a:off x="5657275" y="1378200"/>
            <a:ext cx="3015276" cy="29979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Avoid overloading &amp;&amp;, ||, or ,(comma)</a:t>
            </a:r>
            <a:endParaRPr/>
          </a:p>
        </p:txBody>
      </p:sp>
      <p:sp>
        <p:nvSpPr>
          <p:cNvPr id="231" name="Google Shape;231;p32"/>
          <p:cNvSpPr txBox="1"/>
          <p:nvPr>
            <p:ph idx="1" type="body"/>
          </p:nvPr>
        </p:nvSpPr>
        <p:spPr>
          <a:xfrm>
            <a:off x="320075" y="1378200"/>
            <a:ext cx="8396700" cy="3393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ru">
                <a:solidFill>
                  <a:srgbClr val="FF0000"/>
                </a:solidFill>
              </a:rPr>
              <a:t>The built-in &amp;&amp;, ||, and , (comma) enjoy special treatment from the compiler.</a:t>
            </a:r>
            <a:endParaRPr b="1">
              <a:solidFill>
                <a:srgbClr val="FF0000"/>
              </a:solidFill>
            </a:endParaRPr>
          </a:p>
          <a:p>
            <a:pPr indent="0" lvl="0" marL="0" rtl="0" algn="l">
              <a:spcBef>
                <a:spcPts val="1200"/>
              </a:spcBef>
              <a:spcAft>
                <a:spcPts val="0"/>
              </a:spcAft>
              <a:buNone/>
            </a:pPr>
            <a:r>
              <a:rPr b="1" lang="ru">
                <a:solidFill>
                  <a:srgbClr val="FF0000"/>
                </a:solidFill>
              </a:rPr>
              <a:t>If you overload them, they become ordinary functions with another semantics and this is a way to introduce bugs and fragilities.</a:t>
            </a:r>
            <a:endParaRPr b="1">
              <a:solidFill>
                <a:srgbClr val="FF0000"/>
              </a:solidFill>
            </a:endParaRPr>
          </a:p>
          <a:p>
            <a:pPr indent="0" lvl="0" marL="0" rtl="0" algn="l">
              <a:spcBef>
                <a:spcPts val="1200"/>
              </a:spcBef>
              <a:spcAft>
                <a:spcPts val="0"/>
              </a:spcAft>
              <a:buNone/>
            </a:pPr>
            <a:r>
              <a:rPr lang="ru"/>
              <a:t>The built-in versions of &amp;&amp; and || first evaluate their left-hand expression, and if that fully determines the result (false for &amp;&amp;, true for ||) then the right-hand expression doesn’t need to be evaluated—and is guaranteed not to be.</a:t>
            </a:r>
            <a:endParaRPr/>
          </a:p>
          <a:p>
            <a:pPr indent="0" lvl="0" marL="0" rtl="0" algn="l">
              <a:spcBef>
                <a:spcPts val="1200"/>
              </a:spcBef>
              <a:spcAft>
                <a:spcPts val="0"/>
              </a:spcAft>
              <a:buNone/>
            </a:pPr>
            <a:r>
              <a:rPr lang="ru"/>
              <a:t>We all get so used to this handy feature that we routinely allow the correctness of the right-hand side depend on the success of the left-hand side:</a:t>
            </a:r>
            <a:endParaRPr/>
          </a:p>
          <a:p>
            <a:pPr indent="0" lvl="0" marL="0" rtl="0" algn="l">
              <a:spcBef>
                <a:spcPts val="1200"/>
              </a:spcBef>
              <a:spcAft>
                <a:spcPts val="0"/>
              </a:spcAft>
              <a:buNone/>
            </a:pPr>
            <a:r>
              <a:rPr lang="ru">
                <a:solidFill>
                  <a:srgbClr val="0000FF"/>
                </a:solidFill>
                <a:latin typeface="Source Code Pro Medium"/>
                <a:ea typeface="Source Code Pro Medium"/>
                <a:cs typeface="Source Code Pro Medium"/>
                <a:sym typeface="Source Code Pro Medium"/>
              </a:rPr>
              <a:t>Employee* е = TryToGetEmployee();</a:t>
            </a:r>
            <a:br>
              <a:rPr lang="ru">
                <a:solidFill>
                  <a:srgbClr val="0000FF"/>
                </a:solidFill>
                <a:latin typeface="Source Code Pro Medium"/>
                <a:ea typeface="Source Code Pro Medium"/>
                <a:cs typeface="Source Code Pro Medium"/>
                <a:sym typeface="Source Code Pro Medium"/>
              </a:rPr>
            </a:br>
            <a:r>
              <a:rPr lang="ru">
                <a:solidFill>
                  <a:srgbClr val="0000FF"/>
                </a:solidFill>
                <a:latin typeface="Source Code Pro Medium"/>
                <a:ea typeface="Source Code Pro Medium"/>
                <a:cs typeface="Source Code Pro Medium"/>
                <a:sym typeface="Source Code Pro Medium"/>
              </a:rPr>
              <a:t>if (е &amp;&amp; e-&gt;Manager()) {</a:t>
            </a:r>
            <a:br>
              <a:rPr lang="ru">
                <a:solidFill>
                  <a:srgbClr val="0000FF"/>
                </a:solidFill>
                <a:latin typeface="Source Code Pro Medium"/>
                <a:ea typeface="Source Code Pro Medium"/>
                <a:cs typeface="Source Code Pro Medium"/>
                <a:sym typeface="Source Code Pro Medium"/>
              </a:rPr>
            </a:br>
            <a:r>
              <a:rPr lang="ru">
                <a:solidFill>
                  <a:srgbClr val="0000FF"/>
                </a:solidFill>
                <a:latin typeface="Source Code Pro Medium"/>
                <a:ea typeface="Source Code Pro Medium"/>
                <a:cs typeface="Source Code Pro Medium"/>
                <a:sym typeface="Source Code Pro Medium"/>
              </a:rPr>
              <a:t>  …</a:t>
            </a:r>
            <a:br>
              <a:rPr lang="ru">
                <a:solidFill>
                  <a:srgbClr val="0000FF"/>
                </a:solidFill>
                <a:latin typeface="Source Code Pro Medium"/>
                <a:ea typeface="Source Code Pro Medium"/>
                <a:cs typeface="Source Code Pro Medium"/>
                <a:sym typeface="Source Code Pro Medium"/>
              </a:rPr>
            </a:br>
            <a:r>
              <a:rPr lang="ru">
                <a:solidFill>
                  <a:srgbClr val="0000FF"/>
                </a:solidFill>
                <a:latin typeface="Source Code Pro Medium"/>
                <a:ea typeface="Source Code Pro Medium"/>
                <a:cs typeface="Source Code Pro Medium"/>
                <a:sym typeface="Source Code Pro Medium"/>
              </a:rPr>
              <a:t>}</a:t>
            </a:r>
            <a:endParaRPr>
              <a:solidFill>
                <a:srgbClr val="0000FF"/>
              </a:solidFill>
              <a:latin typeface="Source Code Pro Medium"/>
              <a:ea typeface="Source Code Pro Medium"/>
              <a:cs typeface="Source Code Pro Medium"/>
              <a:sym typeface="Source Code Pro Medium"/>
            </a:endParaRPr>
          </a:p>
          <a:p>
            <a:pPr indent="0" lvl="0" marL="0" rtl="0" algn="l">
              <a:spcBef>
                <a:spcPts val="1200"/>
              </a:spcBef>
              <a:spcAft>
                <a:spcPts val="0"/>
              </a:spcAft>
              <a:buNone/>
            </a:pPr>
            <a:r>
              <a:rPr lang="ru"/>
              <a:t>Overloading these operators you should remember that:</a:t>
            </a:r>
            <a:endParaRPr/>
          </a:p>
          <a:p>
            <a:pPr indent="-298767" lvl="0" marL="457200" rtl="0" algn="l">
              <a:spcBef>
                <a:spcPts val="1200"/>
              </a:spcBef>
              <a:spcAft>
                <a:spcPts val="0"/>
              </a:spcAft>
              <a:buSzPct val="100000"/>
              <a:buChar char="●"/>
            </a:pPr>
            <a:r>
              <a:rPr lang="ru"/>
              <a:t>Function calls always evaluate all arguments before execution.</a:t>
            </a:r>
            <a:endParaRPr/>
          </a:p>
          <a:p>
            <a:pPr indent="-298767" lvl="0" marL="457200" rtl="0" algn="l">
              <a:spcBef>
                <a:spcPts val="0"/>
              </a:spcBef>
              <a:spcAft>
                <a:spcPts val="0"/>
              </a:spcAft>
              <a:buSzPct val="100000"/>
              <a:buChar char="●"/>
            </a:pPr>
            <a:r>
              <a:rPr lang="ru"/>
              <a:t>The order of evaluation of function arguments is unspecified.</a:t>
            </a:r>
            <a:endParaRPr/>
          </a:p>
        </p:txBody>
      </p:sp>
      <p:pic>
        <p:nvPicPr>
          <p:cNvPr id="232" name="Google Shape;232;p32"/>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727650" y="378100"/>
            <a:ext cx="7688700" cy="81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Avoid inheriting from classes that were not designed to be base classes</a:t>
            </a:r>
            <a:endParaRPr/>
          </a:p>
        </p:txBody>
      </p:sp>
      <p:sp>
        <p:nvSpPr>
          <p:cNvPr id="238" name="Google Shape;238;p33"/>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rgbClr val="FF0000"/>
                </a:solidFill>
              </a:rPr>
              <a:t>Using a standalone class as a base is a serious design error and should be avoided.</a:t>
            </a:r>
            <a:endParaRPr b="1">
              <a:solidFill>
                <a:srgbClr val="FF0000"/>
              </a:solidFill>
            </a:endParaRPr>
          </a:p>
          <a:p>
            <a:pPr indent="0" lvl="0" marL="0" rtl="0" algn="l">
              <a:spcBef>
                <a:spcPts val="1200"/>
              </a:spcBef>
              <a:spcAft>
                <a:spcPts val="0"/>
              </a:spcAft>
              <a:buNone/>
            </a:pPr>
            <a:r>
              <a:rPr lang="ru"/>
              <a:t>In C++, you need to do specific things when defining base classes and very different and often contrary things when designing standalone classes.</a:t>
            </a:r>
            <a:endParaRPr/>
          </a:p>
          <a:p>
            <a:pPr indent="0" lvl="0" marL="0" rtl="0" algn="l">
              <a:spcBef>
                <a:spcPts val="1200"/>
              </a:spcBef>
              <a:spcAft>
                <a:spcPts val="0"/>
              </a:spcAft>
              <a:buNone/>
            </a:pPr>
            <a:r>
              <a:rPr lang="ru"/>
              <a:t>Inheriting from a standalone class opens your code to a problems, very few of which will be ever flagged by your compiler.</a:t>
            </a:r>
            <a:endParaRPr/>
          </a:p>
          <a:p>
            <a:pPr indent="0" lvl="0" marL="0" rtl="0" algn="l">
              <a:spcBef>
                <a:spcPts val="1200"/>
              </a:spcBef>
              <a:spcAft>
                <a:spcPts val="0"/>
              </a:spcAft>
              <a:buNone/>
            </a:pPr>
            <a:r>
              <a:rPr lang="ru"/>
              <a:t>Prefer to add functionality via new nonmember functions instead of inheritance. Inheriting from a class with a public non virtual destructor risks littering your code with undefined behavior by delete-ing pointers.</a:t>
            </a:r>
            <a:endParaRPr/>
          </a:p>
          <a:p>
            <a:pPr indent="0" lvl="0" marL="0" rtl="0" algn="l">
              <a:spcBef>
                <a:spcPts val="1200"/>
              </a:spcBef>
              <a:spcAft>
                <a:spcPts val="1200"/>
              </a:spcAft>
              <a:buNone/>
            </a:pPr>
            <a:r>
              <a:rPr lang="ru"/>
              <a:t>Prefer composition instead of inheritance. Avoid inheriting from concrete base classes.</a:t>
            </a:r>
            <a:endParaRPr/>
          </a:p>
        </p:txBody>
      </p:sp>
      <p:pic>
        <p:nvPicPr>
          <p:cNvPr id="239" name="Google Shape;239;p33"/>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727650" y="378100"/>
            <a:ext cx="7688700" cy="81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Define and initialize member variables in the same order</a:t>
            </a:r>
            <a:endParaRPr/>
          </a:p>
        </p:txBody>
      </p:sp>
      <p:sp>
        <p:nvSpPr>
          <p:cNvPr id="245" name="Google Shape;245;p34"/>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rgbClr val="FF0000"/>
                </a:solidFill>
              </a:rPr>
              <a:t>Member variables are always initialized in the order they are declared in the class definition; the order in which you write them in the constructor initialization list is ignored.</a:t>
            </a:r>
            <a:endParaRPr b="1">
              <a:solidFill>
                <a:srgbClr val="FF0000"/>
              </a:solidFill>
            </a:endParaRPr>
          </a:p>
          <a:p>
            <a:pPr indent="0" lvl="0" marL="0" rtl="0" algn="l">
              <a:spcBef>
                <a:spcPts val="1200"/>
              </a:spcBef>
              <a:spcAft>
                <a:spcPts val="0"/>
              </a:spcAft>
              <a:buNone/>
            </a:pPr>
            <a:r>
              <a:rPr b="1" lang="ru">
                <a:solidFill>
                  <a:srgbClr val="FF0000"/>
                </a:solidFill>
              </a:rPr>
              <a:t>Make sure the constructor code doesn’t confusingly specify a different order.</a:t>
            </a:r>
            <a:endParaRPr b="1">
              <a:solidFill>
                <a:srgbClr val="FF0000"/>
              </a:solidFill>
            </a:endParaRPr>
          </a:p>
          <a:p>
            <a:pPr indent="0" lvl="0" marL="0" rtl="0" algn="l">
              <a:spcBef>
                <a:spcPts val="1200"/>
              </a:spcBef>
              <a:spcAft>
                <a:spcPts val="1200"/>
              </a:spcAft>
              <a:buNone/>
            </a:pPr>
            <a:r>
              <a:rPr lang="ru"/>
              <a:t>Different order of the definition and initialization order of the variables may lead to the bugs.</a:t>
            </a:r>
            <a:endParaRPr/>
          </a:p>
        </p:txBody>
      </p:sp>
      <p:pic>
        <p:nvPicPr>
          <p:cNvPr id="246" name="Google Shape;246;p34"/>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5"/>
          <p:cNvSpPr txBox="1"/>
          <p:nvPr>
            <p:ph type="title"/>
          </p:nvPr>
        </p:nvSpPr>
        <p:spPr>
          <a:xfrm>
            <a:off x="727650" y="378125"/>
            <a:ext cx="7688700" cy="80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Define and initialize member variables in the same order</a:t>
            </a:r>
            <a:endParaRPr/>
          </a:p>
        </p:txBody>
      </p:sp>
      <p:sp>
        <p:nvSpPr>
          <p:cNvPr id="252" name="Google Shape;252;p35"/>
          <p:cNvSpPr txBox="1"/>
          <p:nvPr>
            <p:ph idx="1" type="body"/>
          </p:nvPr>
        </p:nvSpPr>
        <p:spPr>
          <a:xfrm>
            <a:off x="320075" y="1378200"/>
            <a:ext cx="4139400" cy="3393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a:solidFill>
                  <a:srgbClr val="242424"/>
                </a:solidFill>
                <a:latin typeface="Source Code Pro Medium"/>
                <a:ea typeface="Source Code Pro Medium"/>
                <a:cs typeface="Source Code Pro Medium"/>
                <a:sym typeface="Source Code Pro Medium"/>
              </a:rPr>
              <a:t>class Employee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string email_, firstName_, lastName_;</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a:solidFill>
                  <a:srgbClr val="242424"/>
                </a:solidFill>
                <a:latin typeface="Source Code Pro Medium"/>
                <a:ea typeface="Source Code Pro Medium"/>
                <a:cs typeface="Source Code Pro Medium"/>
                <a:sym typeface="Source Code Pro Medium"/>
              </a:rPr>
              <a:t>public:</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Employee(const char* firstName, const char* lastName)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 firstName_(firstName)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 lastName_(lastName)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 email_(firstName_ + "</a:t>
            </a:r>
            <a:r>
              <a:rPr lang="ru">
                <a:solidFill>
                  <a:srgbClr val="0000FF"/>
                </a:solidFill>
                <a:latin typeface="Source Code Pro Medium"/>
                <a:ea typeface="Source Code Pro Medium"/>
                <a:cs typeface="Source Code Pro Medium"/>
                <a:sym typeface="Source Code Pro Medium"/>
              </a:rPr>
              <a:t>.</a:t>
            </a:r>
            <a:r>
              <a:rPr lang="ru">
                <a:solidFill>
                  <a:srgbClr val="242424"/>
                </a:solidFill>
                <a:latin typeface="Source Code Pro Medium"/>
                <a:ea typeface="Source Code Pro Medium"/>
                <a:cs typeface="Source Code Pro Medium"/>
                <a:sym typeface="Source Code Pro Medium"/>
              </a:rPr>
              <a:t>" + lastName_ + "</a:t>
            </a:r>
            <a:r>
              <a:rPr lang="ru">
                <a:solidFill>
                  <a:srgbClr val="0000FF"/>
                </a:solidFill>
                <a:latin typeface="Source Code Pro Medium"/>
                <a:ea typeface="Source Code Pro Medium"/>
                <a:cs typeface="Source Code Pro Medium"/>
                <a:sym typeface="Source Code Pro Medium"/>
              </a:rPr>
              <a:t>@sample.com</a:t>
            </a: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p:txBody>
      </p:sp>
      <p:pic>
        <p:nvPicPr>
          <p:cNvPr id="253" name="Google Shape;253;p35"/>
          <p:cNvPicPr preferRelativeResize="0"/>
          <p:nvPr/>
        </p:nvPicPr>
        <p:blipFill>
          <a:blip r:embed="rId3">
            <a:alphaModFix/>
          </a:blip>
          <a:stretch>
            <a:fillRect/>
          </a:stretch>
        </p:blipFill>
        <p:spPr>
          <a:xfrm>
            <a:off x="7848600" y="4772025"/>
            <a:ext cx="1295400" cy="371475"/>
          </a:xfrm>
          <a:prstGeom prst="rect">
            <a:avLst/>
          </a:prstGeom>
          <a:noFill/>
          <a:ln>
            <a:noFill/>
          </a:ln>
        </p:spPr>
      </p:pic>
      <p:sp>
        <p:nvSpPr>
          <p:cNvPr id="254" name="Google Shape;254;p35"/>
          <p:cNvSpPr txBox="1"/>
          <p:nvPr>
            <p:ph idx="1" type="body"/>
          </p:nvPr>
        </p:nvSpPr>
        <p:spPr>
          <a:xfrm>
            <a:off x="4668700" y="1378200"/>
            <a:ext cx="4193400" cy="3393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a:solidFill>
                  <a:srgbClr val="242424"/>
                </a:solidFill>
                <a:latin typeface="Source Code Pro Medium"/>
                <a:ea typeface="Source Code Pro Medium"/>
                <a:cs typeface="Source Code Pro Medium"/>
                <a:sym typeface="Source Code Pro Medium"/>
              </a:rPr>
              <a:t>class Employee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string </a:t>
            </a:r>
            <a:r>
              <a:rPr lang="ru" strike="sngStrike">
                <a:solidFill>
                  <a:srgbClr val="FF0000"/>
                </a:solidFill>
                <a:latin typeface="Source Code Pro Medium"/>
                <a:ea typeface="Source Code Pro Medium"/>
                <a:cs typeface="Source Code Pro Medium"/>
                <a:sym typeface="Source Code Pro Medium"/>
              </a:rPr>
              <a:t>email_,</a:t>
            </a:r>
            <a:r>
              <a:rPr lang="ru">
                <a:solidFill>
                  <a:srgbClr val="242424"/>
                </a:solidFill>
                <a:latin typeface="Source Code Pro Medium"/>
                <a:ea typeface="Source Code Pro Medium"/>
                <a:cs typeface="Source Code Pro Medium"/>
                <a:sym typeface="Source Code Pro Medium"/>
              </a:rPr>
              <a:t> firstName_, lastName_, </a:t>
            </a:r>
            <a:r>
              <a:rPr lang="ru">
                <a:solidFill>
                  <a:srgbClr val="FF0000"/>
                </a:solidFill>
                <a:latin typeface="Source Code Pro Medium"/>
                <a:ea typeface="Source Code Pro Medium"/>
                <a:cs typeface="Source Code Pro Medium"/>
                <a:sym typeface="Source Code Pro Medium"/>
              </a:rPr>
              <a:t>email_</a:t>
            </a: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0"/>
              </a:spcAft>
              <a:buNone/>
            </a:pPr>
            <a:r>
              <a:rPr lang="ru">
                <a:solidFill>
                  <a:srgbClr val="242424"/>
                </a:solidFill>
                <a:latin typeface="Source Code Pro Medium"/>
                <a:ea typeface="Source Code Pro Medium"/>
                <a:cs typeface="Source Code Pro Medium"/>
                <a:sym typeface="Source Code Pro Medium"/>
              </a:rPr>
              <a:t>public:</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Employee(const char* firstName, const char* lastName)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 firstName_(firstName)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 lastName_(lastName)</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 email_(firstName_ + "</a:t>
            </a:r>
            <a:r>
              <a:rPr lang="ru">
                <a:solidFill>
                  <a:srgbClr val="0000FF"/>
                </a:solidFill>
                <a:latin typeface="Source Code Pro Medium"/>
                <a:ea typeface="Source Code Pro Medium"/>
                <a:cs typeface="Source Code Pro Medium"/>
                <a:sym typeface="Source Code Pro Medium"/>
              </a:rPr>
              <a:t>.</a:t>
            </a:r>
            <a:r>
              <a:rPr lang="ru">
                <a:solidFill>
                  <a:srgbClr val="242424"/>
                </a:solidFill>
                <a:latin typeface="Source Code Pro Medium"/>
                <a:ea typeface="Source Code Pro Medium"/>
                <a:cs typeface="Source Code Pro Medium"/>
                <a:sym typeface="Source Code Pro Medium"/>
              </a:rPr>
              <a:t>" + lastName_ + "</a:t>
            </a:r>
            <a:r>
              <a:rPr lang="ru">
                <a:solidFill>
                  <a:srgbClr val="0000FF"/>
                </a:solidFill>
                <a:latin typeface="Source Code Pro Medium"/>
                <a:ea typeface="Source Code Pro Medium"/>
                <a:cs typeface="Source Code Pro Medium"/>
                <a:sym typeface="Source Code Pro Medium"/>
              </a:rPr>
              <a:t>@sample.com</a:t>
            </a: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t/>
            </a:r>
            <a:endParaRPr>
              <a:solidFill>
                <a:srgbClr val="242424"/>
              </a:solidFill>
              <a:latin typeface="Source Code Pro Medium"/>
              <a:ea typeface="Source Code Pro Medium"/>
              <a:cs typeface="Source Code Pro Medium"/>
              <a:sym typeface="Source Code Pr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Prefer initialization to assignment in constructors</a:t>
            </a:r>
            <a:endParaRPr/>
          </a:p>
        </p:txBody>
      </p:sp>
      <p:sp>
        <p:nvSpPr>
          <p:cNvPr id="260" name="Google Shape;260;p36"/>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rgbClr val="FF0000"/>
                </a:solidFill>
              </a:rPr>
              <a:t>In constructors, using initialization instead of assignment to set member variables prevents useless run-time work and takes the same amount of code.</a:t>
            </a:r>
            <a:endParaRPr b="1">
              <a:solidFill>
                <a:srgbClr val="FF0000"/>
              </a:solidFill>
            </a:endParaRPr>
          </a:p>
          <a:p>
            <a:pPr indent="0" lvl="0" marL="0" rtl="0" algn="l">
              <a:spcBef>
                <a:spcPts val="1200"/>
              </a:spcBef>
              <a:spcAft>
                <a:spcPts val="0"/>
              </a:spcAft>
              <a:buNone/>
            </a:pPr>
            <a:r>
              <a:rPr b="1" lang="ru">
                <a:solidFill>
                  <a:srgbClr val="FF0000"/>
                </a:solidFill>
              </a:rPr>
              <a:t>Depending on your program it may have a huge performance impact.</a:t>
            </a:r>
            <a:endParaRPr b="1">
              <a:solidFill>
                <a:srgbClr val="FF0000"/>
              </a:solidFill>
            </a:endParaRPr>
          </a:p>
          <a:p>
            <a:pPr indent="0" lvl="0" marL="0" rtl="0" algn="l">
              <a:spcBef>
                <a:spcPts val="1200"/>
              </a:spcBef>
              <a:spcAft>
                <a:spcPts val="1200"/>
              </a:spcAft>
              <a:buNone/>
            </a:pPr>
            <a:r>
              <a:rPr lang="ru"/>
              <a:t>Initialize member variables in the initializer list, with code that better expresses intent and in addition, is usually smaller and faster</a:t>
            </a:r>
            <a:endParaRPr/>
          </a:p>
        </p:txBody>
      </p:sp>
      <p:pic>
        <p:nvPicPr>
          <p:cNvPr id="261" name="Google Shape;261;p36"/>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Always initialize variables	</a:t>
            </a:r>
            <a:endParaRPr/>
          </a:p>
        </p:txBody>
      </p:sp>
      <p:sp>
        <p:nvSpPr>
          <p:cNvPr id="267" name="Google Shape;267;p37"/>
          <p:cNvSpPr txBox="1"/>
          <p:nvPr>
            <p:ph idx="1" type="body"/>
          </p:nvPr>
        </p:nvSpPr>
        <p:spPr>
          <a:xfrm>
            <a:off x="320075" y="1378200"/>
            <a:ext cx="4002300" cy="1363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ru">
                <a:solidFill>
                  <a:srgbClr val="242424"/>
                </a:solidFill>
                <a:latin typeface="Source Code Pro Medium"/>
                <a:ea typeface="Source Code Pro Medium"/>
                <a:cs typeface="Source Code Pro Medium"/>
                <a:sym typeface="Source Code Pro Medium"/>
              </a:rPr>
              <a:t>class A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string s1_, s2_;</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public:</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A(){s1_="Hello, "; s2_="world";}</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p:txBody>
      </p:sp>
      <p:pic>
        <p:nvPicPr>
          <p:cNvPr id="268" name="Google Shape;268;p37"/>
          <p:cNvPicPr preferRelativeResize="0"/>
          <p:nvPr/>
        </p:nvPicPr>
        <p:blipFill>
          <a:blip r:embed="rId3">
            <a:alphaModFix/>
          </a:blip>
          <a:stretch>
            <a:fillRect/>
          </a:stretch>
        </p:blipFill>
        <p:spPr>
          <a:xfrm>
            <a:off x="7848600" y="4772025"/>
            <a:ext cx="1295400" cy="371475"/>
          </a:xfrm>
          <a:prstGeom prst="rect">
            <a:avLst/>
          </a:prstGeom>
          <a:noFill/>
          <a:ln>
            <a:noFill/>
          </a:ln>
        </p:spPr>
      </p:pic>
      <p:sp>
        <p:nvSpPr>
          <p:cNvPr id="269" name="Google Shape;269;p37"/>
          <p:cNvSpPr txBox="1"/>
          <p:nvPr>
            <p:ph idx="1" type="body"/>
          </p:nvPr>
        </p:nvSpPr>
        <p:spPr>
          <a:xfrm>
            <a:off x="4668700" y="1378200"/>
            <a:ext cx="4193400" cy="1363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ru">
                <a:solidFill>
                  <a:srgbClr val="242424"/>
                </a:solidFill>
                <a:latin typeface="Source Code Pro Medium"/>
                <a:ea typeface="Source Code Pro Medium"/>
                <a:cs typeface="Source Code Pro Medium"/>
                <a:sym typeface="Source Code Pro Medium"/>
              </a:rPr>
              <a:t>class A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string s1_, s2_;</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public:</a:t>
            </a:r>
            <a:br>
              <a:rPr lang="ru">
                <a:solidFill>
                  <a:srgbClr val="242424"/>
                </a:solidFill>
                <a:latin typeface="Source Code Pro Medium"/>
                <a:ea typeface="Source Code Pro Medium"/>
                <a:cs typeface="Source Code Pro Medium"/>
                <a:sym typeface="Source Code Pro Medium"/>
              </a:rPr>
            </a:br>
            <a:r>
              <a:rPr lang="ru">
                <a:solidFill>
                  <a:srgbClr val="FF0000"/>
                </a:solidFill>
                <a:latin typeface="Source Code Pro Medium"/>
                <a:ea typeface="Source Code Pro Medium"/>
                <a:cs typeface="Source Code Pro Medium"/>
                <a:sym typeface="Source Code Pro Medium"/>
              </a:rPr>
              <a:t>  A():s1_("Hello, "), s2_("world "){};</a:t>
            </a:r>
            <a:endParaRPr>
              <a:solidFill>
                <a:srgbClr val="FF0000"/>
              </a:solidFill>
              <a:latin typeface="Source Code Pro Medium"/>
              <a:ea typeface="Source Code Pro Medium"/>
              <a:cs typeface="Source Code Pro Medium"/>
              <a:sym typeface="Source Code Pro Medium"/>
            </a:endParaRPr>
          </a:p>
        </p:txBody>
      </p:sp>
      <p:sp>
        <p:nvSpPr>
          <p:cNvPr id="270" name="Google Shape;270;p37"/>
          <p:cNvSpPr txBox="1"/>
          <p:nvPr>
            <p:ph idx="1" type="body"/>
          </p:nvPr>
        </p:nvSpPr>
        <p:spPr>
          <a:xfrm>
            <a:off x="465275" y="3075125"/>
            <a:ext cx="4002300" cy="1470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ru">
                <a:solidFill>
                  <a:srgbClr val="242424"/>
                </a:solidFill>
                <a:latin typeface="Source Code Pro Medium"/>
                <a:ea typeface="Source Code Pro Medium"/>
                <a:cs typeface="Source Code Pro Medium"/>
                <a:sym typeface="Source Code Pro Medium"/>
              </a:rPr>
              <a:t>А() : s1_(), s2_()</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s1_ = "Hello,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s2_ = "world";</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p:txBody>
      </p:sp>
      <p:sp>
        <p:nvSpPr>
          <p:cNvPr id="271" name="Google Shape;271;p37"/>
          <p:cNvSpPr txBox="1"/>
          <p:nvPr>
            <p:ph idx="1" type="body"/>
          </p:nvPr>
        </p:nvSpPr>
        <p:spPr>
          <a:xfrm>
            <a:off x="4777800" y="3075126"/>
            <a:ext cx="4193400" cy="1470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ru">
                <a:solidFill>
                  <a:srgbClr val="242424"/>
                </a:solidFill>
                <a:latin typeface="Source Code Pro Medium"/>
                <a:ea typeface="Source Code Pro Medium"/>
                <a:cs typeface="Source Code Pro Medium"/>
                <a:sym typeface="Source Code Pro Medium"/>
              </a:rPr>
              <a:t>А() : s1_("Hello, "), s2_("world "){}</a:t>
            </a:r>
            <a:endParaRPr>
              <a:solidFill>
                <a:srgbClr val="242424"/>
              </a:solidFill>
              <a:latin typeface="Source Code Pro Medium"/>
              <a:ea typeface="Source Code Pro Medium"/>
              <a:cs typeface="Source Code Pro Medium"/>
              <a:sym typeface="Source Code Pr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Destructors, deallocation should never fail</a:t>
            </a:r>
            <a:endParaRPr/>
          </a:p>
        </p:txBody>
      </p:sp>
      <p:sp>
        <p:nvSpPr>
          <p:cNvPr id="277" name="Google Shape;277;p38"/>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rgbClr val="FF0000"/>
                </a:solidFill>
              </a:rPr>
              <a:t>Everything they attempt shall succeed: Never allow an error to be </a:t>
            </a:r>
            <a:r>
              <a:rPr b="1" lang="ru">
                <a:solidFill>
                  <a:srgbClr val="FF0000"/>
                </a:solidFill>
              </a:rPr>
              <a:t>thrown</a:t>
            </a:r>
            <a:r>
              <a:rPr b="1" lang="ru">
                <a:solidFill>
                  <a:srgbClr val="FF0000"/>
                </a:solidFill>
              </a:rPr>
              <a:t> from a destructor or a resource deallocation function (e.g., operator delete).</a:t>
            </a:r>
            <a:endParaRPr b="1">
              <a:solidFill>
                <a:srgbClr val="FF0000"/>
              </a:solidFill>
            </a:endParaRPr>
          </a:p>
          <a:p>
            <a:pPr indent="0" lvl="0" marL="0" rtl="0" algn="l">
              <a:spcBef>
                <a:spcPts val="1200"/>
              </a:spcBef>
              <a:spcAft>
                <a:spcPts val="0"/>
              </a:spcAft>
              <a:buNone/>
            </a:pPr>
            <a:r>
              <a:rPr b="1" lang="ru">
                <a:solidFill>
                  <a:srgbClr val="FF0000"/>
                </a:solidFill>
              </a:rPr>
              <a:t>Specifically, types whose destructors may throw an exception are forbidden from use with the C++ standard library.</a:t>
            </a:r>
            <a:endParaRPr b="1">
              <a:solidFill>
                <a:srgbClr val="FF0000"/>
              </a:solidFill>
            </a:endParaRPr>
          </a:p>
          <a:p>
            <a:pPr indent="0" lvl="0" marL="0" rtl="0" algn="l">
              <a:spcBef>
                <a:spcPts val="1200"/>
              </a:spcBef>
              <a:spcAft>
                <a:spcPts val="0"/>
              </a:spcAft>
              <a:buNone/>
            </a:pPr>
            <a:r>
              <a:rPr lang="ru"/>
              <a:t>Let’s consider some notes from the ISO C++ standard:</a:t>
            </a:r>
            <a:endParaRPr/>
          </a:p>
          <a:p>
            <a:pPr indent="-311150" lvl="0" marL="457200" rtl="0" algn="l">
              <a:spcBef>
                <a:spcPts val="1200"/>
              </a:spcBef>
              <a:spcAft>
                <a:spcPts val="0"/>
              </a:spcAft>
              <a:buSzPts val="1300"/>
              <a:buChar char="●"/>
            </a:pPr>
            <a:r>
              <a:rPr lang="ru"/>
              <a:t>If a destructor called during stack unwinding exits with an exception, terminate is called (15.5.1). So destructors should generally catch exceptions and not let them propagate out of the destructor.</a:t>
            </a:r>
            <a:endParaRPr/>
          </a:p>
          <a:p>
            <a:pPr indent="-311150" lvl="0" marL="457200" rtl="0" algn="l">
              <a:spcBef>
                <a:spcPts val="0"/>
              </a:spcBef>
              <a:spcAft>
                <a:spcPts val="0"/>
              </a:spcAft>
              <a:buSzPts val="1300"/>
              <a:buChar char="●"/>
            </a:pPr>
            <a:r>
              <a:rPr lang="ru"/>
              <a:t>No destructor operation defined in the C++ Standard Library [including the destructor of any type that is used to instantiate a standard library template] will throw an exception.</a:t>
            </a:r>
            <a:endParaRPr/>
          </a:p>
          <a:p>
            <a:pPr indent="-311150" lvl="0" marL="457200" rtl="0" algn="l">
              <a:spcBef>
                <a:spcPts val="0"/>
              </a:spcBef>
              <a:spcAft>
                <a:spcPts val="0"/>
              </a:spcAft>
              <a:buSzPts val="1300"/>
              <a:buChar char="●"/>
            </a:pPr>
            <a:r>
              <a:rPr lang="ru"/>
              <a:t>Destructors are special, and the compiler invokes them automatically in various contexts. If you write a class whose destructor might fail (usually by throwing an exception you incur certain restrictions on using this class.</a:t>
            </a:r>
            <a:endParaRPr/>
          </a:p>
        </p:txBody>
      </p:sp>
      <p:pic>
        <p:nvPicPr>
          <p:cNvPr id="278" name="Google Shape;278;p38"/>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Prefer to use exceptions to report errors</a:t>
            </a:r>
            <a:endParaRPr/>
          </a:p>
        </p:txBody>
      </p:sp>
      <p:sp>
        <p:nvSpPr>
          <p:cNvPr id="284" name="Google Shape;284;p39"/>
          <p:cNvSpPr txBox="1"/>
          <p:nvPr>
            <p:ph idx="1" type="body"/>
          </p:nvPr>
        </p:nvSpPr>
        <p:spPr>
          <a:xfrm>
            <a:off x="320075" y="1378200"/>
            <a:ext cx="8396700" cy="33939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ru">
                <a:solidFill>
                  <a:srgbClr val="FF0000"/>
                </a:solidFill>
              </a:rPr>
              <a:t>Prefer using exceptions over error codes to report errors.</a:t>
            </a:r>
            <a:endParaRPr b="1">
              <a:solidFill>
                <a:srgbClr val="FF0000"/>
              </a:solidFill>
            </a:endParaRPr>
          </a:p>
          <a:p>
            <a:pPr indent="0" lvl="0" marL="0" rtl="0" algn="l">
              <a:spcBef>
                <a:spcPts val="1200"/>
              </a:spcBef>
              <a:spcAft>
                <a:spcPts val="0"/>
              </a:spcAft>
              <a:buNone/>
            </a:pPr>
            <a:r>
              <a:rPr b="1" lang="ru">
                <a:solidFill>
                  <a:srgbClr val="FF0000"/>
                </a:solidFill>
              </a:rPr>
              <a:t>Use status codes (e.g., return codes, errno) for errors when exceptions cannot be used and for conditions that are not errors.</a:t>
            </a:r>
            <a:endParaRPr b="1">
              <a:solidFill>
                <a:srgbClr val="FF0000"/>
              </a:solidFill>
            </a:endParaRPr>
          </a:p>
          <a:p>
            <a:pPr indent="0" lvl="0" marL="0" rtl="0" algn="l">
              <a:spcBef>
                <a:spcPts val="1200"/>
              </a:spcBef>
              <a:spcAft>
                <a:spcPts val="0"/>
              </a:spcAft>
              <a:buNone/>
            </a:pPr>
            <a:r>
              <a:rPr lang="ru"/>
              <a:t>In C++, reporting errors via exceptions has clear advantages over reporting them via error codes, all of which make your code more robust:</a:t>
            </a:r>
            <a:endParaRPr/>
          </a:p>
          <a:p>
            <a:pPr indent="-298767" lvl="0" marL="457200" rtl="0" algn="l">
              <a:spcBef>
                <a:spcPts val="1200"/>
              </a:spcBef>
              <a:spcAft>
                <a:spcPts val="0"/>
              </a:spcAft>
              <a:buSzPct val="100000"/>
              <a:buChar char="●"/>
            </a:pPr>
            <a:r>
              <a:rPr lang="ru"/>
              <a:t>Exceptions can’t be silently ignored: The most terrible weakness of error codes is that they are ignored by default; to pay the slightest attention to an error code, you have to explicitly write code to accept the error and respond to it.</a:t>
            </a:r>
            <a:endParaRPr/>
          </a:p>
          <a:p>
            <a:pPr indent="-298767" lvl="0" marL="457200" rtl="0" algn="l">
              <a:spcBef>
                <a:spcPts val="0"/>
              </a:spcBef>
              <a:spcAft>
                <a:spcPts val="0"/>
              </a:spcAft>
              <a:buSzPct val="100000"/>
              <a:buChar char="●"/>
            </a:pPr>
            <a:r>
              <a:rPr lang="ru"/>
              <a:t>Exceptions propagate automatically across scopes, while error codes do not. When dealing with error codes, a developer must explicitly write the code to pass the error up the call stack. In contrast, exceptions naturally propagate up the stack until they are caught and handled.</a:t>
            </a:r>
            <a:endParaRPr/>
          </a:p>
          <a:p>
            <a:pPr indent="-298767" lvl="0" marL="457200" rtl="0" algn="l">
              <a:spcBef>
                <a:spcPts val="0"/>
              </a:spcBef>
              <a:spcAft>
                <a:spcPts val="0"/>
              </a:spcAft>
              <a:buSzPct val="100000"/>
              <a:buChar char="●"/>
            </a:pPr>
            <a:r>
              <a:rPr lang="ru"/>
              <a:t>Exception handling removes error handling and recovery from the main line of control flow. Exception handling naturally moves error detection and recovery into distinct catch blocks; that is, it makes error handling distinctly modular instead of inline spaghetti. This makes the main line of control more understandable and maintainable.</a:t>
            </a:r>
            <a:endParaRPr/>
          </a:p>
          <a:p>
            <a:pPr indent="-298767" lvl="0" marL="457200" rtl="0" algn="l">
              <a:spcBef>
                <a:spcPts val="0"/>
              </a:spcBef>
              <a:spcAft>
                <a:spcPts val="0"/>
              </a:spcAft>
              <a:buSzPct val="100000"/>
              <a:buChar char="●"/>
            </a:pPr>
            <a:r>
              <a:rPr lang="ru"/>
              <a:t>Exception handling is better than the alternatives for reporting errors from constructors and operators. The copy constructors and the operators have predefined signatures that leave no room for return codes.</a:t>
            </a:r>
            <a:endParaRPr/>
          </a:p>
        </p:txBody>
      </p:sp>
      <p:pic>
        <p:nvPicPr>
          <p:cNvPr id="285" name="Google Shape;285;p39"/>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Throw by value, catch by const reference</a:t>
            </a:r>
            <a:endParaRPr/>
          </a:p>
        </p:txBody>
      </p:sp>
      <p:sp>
        <p:nvSpPr>
          <p:cNvPr id="291" name="Google Shape;291;p40"/>
          <p:cNvSpPr txBox="1"/>
          <p:nvPr>
            <p:ph idx="1" type="body"/>
          </p:nvPr>
        </p:nvSpPr>
        <p:spPr>
          <a:xfrm>
            <a:off x="320075" y="1378200"/>
            <a:ext cx="8396700" cy="3393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ru">
                <a:solidFill>
                  <a:srgbClr val="FF0000"/>
                </a:solidFill>
              </a:rPr>
              <a:t>Throw exceptions by value (not pointer) and catch them by reference (usually const).</a:t>
            </a:r>
            <a:endParaRPr b="1">
              <a:solidFill>
                <a:srgbClr val="FF0000"/>
              </a:solidFill>
            </a:endParaRPr>
          </a:p>
          <a:p>
            <a:pPr indent="0" lvl="0" marL="0" rtl="0" algn="l">
              <a:spcBef>
                <a:spcPts val="1200"/>
              </a:spcBef>
              <a:spcAft>
                <a:spcPts val="0"/>
              </a:spcAft>
              <a:buNone/>
            </a:pPr>
            <a:r>
              <a:rPr b="1" lang="ru">
                <a:solidFill>
                  <a:srgbClr val="FF0000"/>
                </a:solidFill>
              </a:rPr>
              <a:t>This is the combination that meshes best with exception semantics.</a:t>
            </a:r>
            <a:endParaRPr b="1">
              <a:solidFill>
                <a:srgbClr val="FF0000"/>
              </a:solidFill>
            </a:endParaRPr>
          </a:p>
          <a:p>
            <a:pPr indent="0" lvl="0" marL="0" rtl="0" algn="l">
              <a:spcBef>
                <a:spcPts val="1200"/>
              </a:spcBef>
              <a:spcAft>
                <a:spcPts val="0"/>
              </a:spcAft>
              <a:buNone/>
            </a:pPr>
            <a:r>
              <a:rPr lang="ru"/>
              <a:t>When throwing an exception, throw an object by value. Avoid throwing a pointer, because if you throw a pointer, you need to deal with memory management issues:</a:t>
            </a:r>
            <a:endParaRPr/>
          </a:p>
          <a:p>
            <a:pPr indent="0" lvl="0" marL="0" rtl="0" algn="l">
              <a:spcBef>
                <a:spcPts val="1200"/>
              </a:spcBef>
              <a:spcAft>
                <a:spcPts val="0"/>
              </a:spcAft>
              <a:buNone/>
            </a:pPr>
            <a:r>
              <a:rPr lang="ru"/>
              <a:t>You can’t throw a pointer to a stack-allocated value because the stack will be unwound before the pointer reaches the call site.</a:t>
            </a:r>
            <a:endParaRPr/>
          </a:p>
          <a:p>
            <a:pPr indent="0" lvl="0" marL="0" rtl="0" algn="l">
              <a:spcBef>
                <a:spcPts val="1200"/>
              </a:spcBef>
              <a:spcAft>
                <a:spcPts val="0"/>
              </a:spcAft>
              <a:buNone/>
            </a:pPr>
            <a:r>
              <a:rPr lang="ru"/>
              <a:t>You could throw a pointer to dynamically allocated memory (if the error you’re reporting isn’t “out of memory” to begin with), but you’ve put the burden on the catch site to deallocate the memory.</a:t>
            </a:r>
            <a:endParaRPr/>
          </a:p>
          <a:p>
            <a:pPr indent="0" lvl="0" marL="0" rtl="0" algn="l">
              <a:spcBef>
                <a:spcPts val="1200"/>
              </a:spcBef>
              <a:spcAft>
                <a:spcPts val="0"/>
              </a:spcAft>
              <a:buNone/>
            </a:pPr>
            <a:r>
              <a:rPr lang="ru"/>
              <a:t>Throwing by value enjoys the best of all worlds because the compiler itself takes responsibility for the intricate process of managing memory for the exception object.</a:t>
            </a:r>
            <a:endParaRPr/>
          </a:p>
          <a:p>
            <a:pPr indent="0" lvl="0" marL="0" rtl="0" algn="l">
              <a:spcBef>
                <a:spcPts val="1200"/>
              </a:spcBef>
              <a:spcAft>
                <a:spcPts val="1200"/>
              </a:spcAft>
              <a:buNone/>
            </a:pPr>
            <a:r>
              <a:rPr lang="ru"/>
              <a:t>All you need to take care of is ensuring that you implement a non-throwing copy constructor for your exception classes.</a:t>
            </a:r>
            <a:endParaRPr/>
          </a:p>
        </p:txBody>
      </p:sp>
      <p:pic>
        <p:nvPicPr>
          <p:cNvPr id="292" name="Google Shape;292;p40"/>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Throw by value, catch by const reference</a:t>
            </a:r>
            <a:endParaRPr/>
          </a:p>
        </p:txBody>
      </p:sp>
      <p:sp>
        <p:nvSpPr>
          <p:cNvPr id="298" name="Google Shape;298;p41"/>
          <p:cNvSpPr txBox="1"/>
          <p:nvPr>
            <p:ph idx="1" type="body"/>
          </p:nvPr>
        </p:nvSpPr>
        <p:spPr>
          <a:xfrm>
            <a:off x="320075" y="1378200"/>
            <a:ext cx="8375100" cy="33939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ru">
                <a:solidFill>
                  <a:srgbClr val="242424"/>
                </a:solidFill>
                <a:latin typeface="Source Code Pro Medium"/>
                <a:ea typeface="Source Code Pro Medium"/>
                <a:cs typeface="Source Code Pro Medium"/>
                <a:sym typeface="Source Code Pro Medium"/>
              </a:rPr>
              <a:t>class MyException : public std::runtime_error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public:</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MyException(const std::string&amp; message) : std::runtime_error(message)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0"/>
              </a:spcAft>
              <a:buNone/>
            </a:pPr>
            <a:r>
              <a:rPr lang="ru">
                <a:solidFill>
                  <a:srgbClr val="242424"/>
                </a:solidFill>
                <a:latin typeface="Source Code Pro Medium"/>
                <a:ea typeface="Source Code Pro Medium"/>
                <a:cs typeface="Source Code Pro Medium"/>
                <a:sym typeface="Source Code Pro Medium"/>
              </a:rPr>
              <a:t>void doSomething() {</a:t>
            </a:r>
            <a:br>
              <a:rPr lang="ru">
                <a:solidFill>
                  <a:srgbClr val="242424"/>
                </a:solidFill>
                <a:latin typeface="Source Code Pro Medium"/>
                <a:ea typeface="Source Code Pro Medium"/>
                <a:cs typeface="Source Code Pro Medium"/>
                <a:sym typeface="Source Code Pro Medium"/>
              </a:rPr>
            </a:br>
            <a:r>
              <a:rPr lang="ru">
                <a:solidFill>
                  <a:srgbClr val="FF0000"/>
                </a:solidFill>
                <a:latin typeface="Source Code Pro Medium"/>
                <a:ea typeface="Source Code Pro Medium"/>
                <a:cs typeface="Source Code Pro Medium"/>
                <a:sym typeface="Source Code Pro Medium"/>
              </a:rPr>
              <a:t>  throw MyException("Something went wrong!")</a:t>
            </a: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a:solidFill>
                  <a:srgbClr val="242424"/>
                </a:solidFill>
                <a:latin typeface="Source Code Pro Medium"/>
                <a:ea typeface="Source Code Pro Medium"/>
                <a:cs typeface="Source Code Pro Medium"/>
                <a:sym typeface="Source Code Pro Medium"/>
              </a:rPr>
              <a:t>int main()</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try</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doSomething();</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catch(</a:t>
            </a:r>
            <a:r>
              <a:rPr b="1" lang="ru">
                <a:solidFill>
                  <a:srgbClr val="FF0000"/>
                </a:solidFill>
                <a:latin typeface="Source Code Pro"/>
                <a:ea typeface="Source Code Pro"/>
                <a:cs typeface="Source Code Pro"/>
                <a:sym typeface="Source Code Pro"/>
              </a:rPr>
              <a:t>const</a:t>
            </a:r>
            <a:r>
              <a:rPr lang="ru">
                <a:solidFill>
                  <a:srgbClr val="242424"/>
                </a:solidFill>
                <a:latin typeface="Source Code Pro Medium"/>
                <a:ea typeface="Source Code Pro Medium"/>
                <a:cs typeface="Source Code Pro Medium"/>
                <a:sym typeface="Source Code Pro Medium"/>
              </a:rPr>
              <a:t> MyException</a:t>
            </a:r>
            <a:r>
              <a:rPr b="1" lang="ru">
                <a:solidFill>
                  <a:srgbClr val="FF0000"/>
                </a:solidFill>
                <a:latin typeface="Source Code Pro"/>
                <a:ea typeface="Source Code Pro"/>
                <a:cs typeface="Source Code Pro"/>
                <a:sym typeface="Source Code Pro"/>
              </a:rPr>
              <a:t>&amp;</a:t>
            </a:r>
            <a:r>
              <a:rPr lang="ru">
                <a:solidFill>
                  <a:srgbClr val="242424"/>
                </a:solidFill>
                <a:latin typeface="Source Code Pro Medium"/>
                <a:ea typeface="Source Code Pro Medium"/>
                <a:cs typeface="Source Code Pro Medium"/>
                <a:sym typeface="Source Code Pro Medium"/>
              </a:rPr>
              <a:t> e)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std::cout &lt;&lt; "Caught MyException: " &lt;&lt; e.what();</a:t>
            </a: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catch (</a:t>
            </a:r>
            <a:r>
              <a:rPr b="1" lang="ru">
                <a:solidFill>
                  <a:srgbClr val="FF0000"/>
                </a:solidFill>
                <a:latin typeface="Source Code Pro"/>
                <a:ea typeface="Source Code Pro"/>
                <a:cs typeface="Source Code Pro"/>
                <a:sym typeface="Source Code Pro"/>
              </a:rPr>
              <a:t>const</a:t>
            </a:r>
            <a:r>
              <a:rPr lang="ru">
                <a:solidFill>
                  <a:srgbClr val="242424"/>
                </a:solidFill>
                <a:latin typeface="Source Code Pro Medium"/>
                <a:ea typeface="Source Code Pro Medium"/>
                <a:cs typeface="Source Code Pro Medium"/>
                <a:sym typeface="Source Code Pro Medium"/>
              </a:rPr>
              <a:t> std::exception</a:t>
            </a:r>
            <a:r>
              <a:rPr b="1" lang="ru">
                <a:solidFill>
                  <a:srgbClr val="FF0000"/>
                </a:solidFill>
                <a:latin typeface="Source Code Pro"/>
                <a:ea typeface="Source Code Pro"/>
                <a:cs typeface="Source Code Pro"/>
                <a:sym typeface="Source Code Pro"/>
              </a:rPr>
              <a:t>&amp;</a:t>
            </a:r>
            <a:r>
              <a:rPr lang="ru">
                <a:solidFill>
                  <a:srgbClr val="242424"/>
                </a:solidFill>
                <a:latin typeface="Source Code Pro Medium"/>
                <a:ea typeface="Source Code Pro Medium"/>
                <a:cs typeface="Source Code Pro Medium"/>
                <a:sym typeface="Source Code Pro Medium"/>
              </a:rPr>
              <a:t> e)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std::cout &lt;&lt; "Caught std::exception";</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return 0;</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p:txBody>
      </p:sp>
      <p:pic>
        <p:nvPicPr>
          <p:cNvPr id="299" name="Google Shape;299;p41"/>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Coding standard</a:t>
            </a:r>
            <a:endParaRPr/>
          </a:p>
        </p:txBody>
      </p:sp>
      <p:sp>
        <p:nvSpPr>
          <p:cNvPr id="102" name="Google Shape;102;p15"/>
          <p:cNvSpPr txBox="1"/>
          <p:nvPr>
            <p:ph idx="1" type="body"/>
          </p:nvPr>
        </p:nvSpPr>
        <p:spPr>
          <a:xfrm>
            <a:off x="320075" y="1378200"/>
            <a:ext cx="4114500" cy="299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Coding standards are collections of coding rules, </a:t>
            </a:r>
            <a:r>
              <a:rPr lang="ru"/>
              <a:t>guidelines</a:t>
            </a:r>
            <a:r>
              <a:rPr lang="ru"/>
              <a:t>, and best practices. </a:t>
            </a:r>
            <a:endParaRPr/>
          </a:p>
          <a:p>
            <a:pPr indent="0" lvl="0" marL="0" rtl="0" algn="l">
              <a:spcBef>
                <a:spcPts val="1200"/>
              </a:spcBef>
              <a:spcAft>
                <a:spcPts val="0"/>
              </a:spcAft>
              <a:buNone/>
            </a:pPr>
            <a:r>
              <a:rPr lang="ru"/>
              <a:t>Using the right one (such as C coding standards and C++ coding standards) will help you write cleaner code.</a:t>
            </a:r>
            <a:endParaRPr/>
          </a:p>
          <a:p>
            <a:pPr indent="0" lvl="0" marL="0" rtl="0" algn="l">
              <a:spcBef>
                <a:spcPts val="1200"/>
              </a:spcBef>
              <a:spcAft>
                <a:spcPts val="0"/>
              </a:spcAft>
              <a:buNone/>
            </a:pPr>
            <a:r>
              <a:rPr lang="ru"/>
              <a:t>Examples of coding standards:</a:t>
            </a:r>
            <a:endParaRPr/>
          </a:p>
          <a:p>
            <a:pPr indent="-311150" lvl="0" marL="457200" rtl="0" algn="l">
              <a:spcBef>
                <a:spcPts val="1200"/>
              </a:spcBef>
              <a:spcAft>
                <a:spcPts val="0"/>
              </a:spcAft>
              <a:buSzPts val="1300"/>
              <a:buChar char="●"/>
            </a:pPr>
            <a:r>
              <a:rPr lang="ru"/>
              <a:t>Google C++ Style Guide</a:t>
            </a:r>
            <a:endParaRPr/>
          </a:p>
          <a:p>
            <a:pPr indent="-311150" lvl="0" marL="457200" rtl="0" algn="l">
              <a:spcBef>
                <a:spcPts val="0"/>
              </a:spcBef>
              <a:spcAft>
                <a:spcPts val="0"/>
              </a:spcAft>
              <a:buSzPts val="1300"/>
              <a:buChar char="●"/>
            </a:pPr>
            <a:r>
              <a:rPr lang="ru"/>
              <a:t>LLVM Coding Standards</a:t>
            </a:r>
            <a:endParaRPr/>
          </a:p>
        </p:txBody>
      </p:sp>
      <p:pic>
        <p:nvPicPr>
          <p:cNvPr id="103" name="Google Shape;103;p15"/>
          <p:cNvPicPr preferRelativeResize="0"/>
          <p:nvPr/>
        </p:nvPicPr>
        <p:blipFill>
          <a:blip r:embed="rId3">
            <a:alphaModFix/>
          </a:blip>
          <a:stretch>
            <a:fillRect/>
          </a:stretch>
        </p:blipFill>
        <p:spPr>
          <a:xfrm>
            <a:off x="7848600" y="4772025"/>
            <a:ext cx="1295400" cy="371475"/>
          </a:xfrm>
          <a:prstGeom prst="rect">
            <a:avLst/>
          </a:prstGeom>
          <a:noFill/>
          <a:ln>
            <a:noFill/>
          </a:ln>
        </p:spPr>
      </p:pic>
      <p:pic>
        <p:nvPicPr>
          <p:cNvPr id="104" name="Google Shape;104;p15"/>
          <p:cNvPicPr preferRelativeResize="0"/>
          <p:nvPr/>
        </p:nvPicPr>
        <p:blipFill>
          <a:blip r:embed="rId4">
            <a:alphaModFix/>
          </a:blip>
          <a:stretch>
            <a:fillRect/>
          </a:stretch>
        </p:blipFill>
        <p:spPr>
          <a:xfrm>
            <a:off x="5657275" y="1378200"/>
            <a:ext cx="3015276" cy="2997901"/>
          </a:xfrm>
          <a:prstGeom prst="rect">
            <a:avLst/>
          </a:prstGeom>
          <a:noFill/>
          <a:ln>
            <a:noFill/>
          </a:ln>
        </p:spPr>
      </p:pic>
      <p:pic>
        <p:nvPicPr>
          <p:cNvPr id="105" name="Google Shape;105;p15"/>
          <p:cNvPicPr preferRelativeResize="0"/>
          <p:nvPr/>
        </p:nvPicPr>
        <p:blipFill>
          <a:blip r:embed="rId5">
            <a:alphaModFix/>
          </a:blip>
          <a:stretch>
            <a:fillRect/>
          </a:stretch>
        </p:blipFill>
        <p:spPr>
          <a:xfrm>
            <a:off x="4897625" y="1378200"/>
            <a:ext cx="3804750" cy="2997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Use vector and string instead of C-style arrays</a:t>
            </a:r>
            <a:endParaRPr/>
          </a:p>
        </p:txBody>
      </p:sp>
      <p:sp>
        <p:nvSpPr>
          <p:cNvPr id="305" name="Google Shape;305;p42"/>
          <p:cNvSpPr txBox="1"/>
          <p:nvPr>
            <p:ph idx="1" type="body"/>
          </p:nvPr>
        </p:nvSpPr>
        <p:spPr>
          <a:xfrm>
            <a:off x="320075" y="1378200"/>
            <a:ext cx="8396700" cy="339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u">
                <a:solidFill>
                  <a:srgbClr val="FF0000"/>
                </a:solidFill>
              </a:rPr>
              <a:t>Avoid implementing array abstractions with C-style arrays, pointer arithmetic, and memory management primitives.</a:t>
            </a:r>
            <a:endParaRPr b="1">
              <a:solidFill>
                <a:srgbClr val="FF0000"/>
              </a:solidFill>
            </a:endParaRPr>
          </a:p>
          <a:p>
            <a:pPr indent="0" lvl="0" marL="0" rtl="0" algn="l">
              <a:spcBef>
                <a:spcPts val="1200"/>
              </a:spcBef>
              <a:spcAft>
                <a:spcPts val="0"/>
              </a:spcAft>
              <a:buNone/>
            </a:pPr>
            <a:r>
              <a:rPr b="1" lang="ru">
                <a:solidFill>
                  <a:srgbClr val="FF0000"/>
                </a:solidFill>
              </a:rPr>
              <a:t>Using vector or string not only makes your life easier, but also helps you write safer and more scalable software.</a:t>
            </a:r>
            <a:endParaRPr b="1">
              <a:solidFill>
                <a:srgbClr val="FF0000"/>
              </a:solidFill>
            </a:endParaRPr>
          </a:p>
          <a:p>
            <a:pPr indent="0" lvl="0" marL="0" rtl="0" algn="l">
              <a:spcBef>
                <a:spcPts val="1200"/>
              </a:spcBef>
              <a:spcAft>
                <a:spcPts val="0"/>
              </a:spcAft>
              <a:buNone/>
            </a:pPr>
            <a:r>
              <a:rPr lang="ru"/>
              <a:t>Silly limitations due to fixed-length arrays are a major annoyance even when within the limits of correctness.</a:t>
            </a:r>
            <a:endParaRPr/>
          </a:p>
          <a:p>
            <a:pPr indent="0" lvl="0" marL="0" rtl="0" algn="l">
              <a:spcBef>
                <a:spcPts val="1200"/>
              </a:spcBef>
              <a:spcAft>
                <a:spcPts val="0"/>
              </a:spcAft>
              <a:buNone/>
            </a:pPr>
            <a:r>
              <a:rPr lang="ru"/>
              <a:t>Most of these are caused by using bare C-level facilities - such as built-in arrays, pointers and pointer arithmetic, and manual memory management - as a substitute for higher-level concepts such as buffers, vectors, or strings.</a:t>
            </a:r>
            <a:endParaRPr/>
          </a:p>
          <a:p>
            <a:pPr indent="0" lvl="0" marL="0" rtl="0" algn="l">
              <a:spcBef>
                <a:spcPts val="1200"/>
              </a:spcBef>
              <a:spcAft>
                <a:spcPts val="0"/>
              </a:spcAft>
              <a:buNone/>
            </a:pPr>
            <a:r>
              <a:rPr lang="ru"/>
              <a:t>Here are some reasons to prefer the standard facilities over C-style arrays:</a:t>
            </a:r>
            <a:endParaRPr/>
          </a:p>
          <a:p>
            <a:pPr indent="-311150" lvl="0" marL="457200" rtl="0" algn="l">
              <a:spcBef>
                <a:spcPts val="1200"/>
              </a:spcBef>
              <a:spcAft>
                <a:spcPts val="0"/>
              </a:spcAft>
              <a:buSzPts val="1300"/>
              <a:buChar char="●"/>
            </a:pPr>
            <a:r>
              <a:rPr lang="ru"/>
              <a:t>They manage their own memory automatically.</a:t>
            </a:r>
            <a:endParaRPr/>
          </a:p>
          <a:p>
            <a:pPr indent="-311150" lvl="0" marL="457200" rtl="0" algn="l">
              <a:spcBef>
                <a:spcPts val="0"/>
              </a:spcBef>
              <a:spcAft>
                <a:spcPts val="0"/>
              </a:spcAft>
              <a:buSzPts val="1300"/>
              <a:buChar char="●"/>
            </a:pPr>
            <a:r>
              <a:rPr lang="ru"/>
              <a:t>They have a rich interface.</a:t>
            </a:r>
            <a:endParaRPr/>
          </a:p>
          <a:p>
            <a:pPr indent="-311150" lvl="0" marL="457200" rtl="0" algn="l">
              <a:spcBef>
                <a:spcPts val="0"/>
              </a:spcBef>
              <a:spcAft>
                <a:spcPts val="0"/>
              </a:spcAft>
              <a:buSzPts val="1300"/>
              <a:buChar char="●"/>
            </a:pPr>
            <a:r>
              <a:rPr lang="ru"/>
              <a:t>They don’t waste much efficiency for all that.</a:t>
            </a:r>
            <a:endParaRPr/>
          </a:p>
          <a:p>
            <a:pPr indent="-311150" lvl="0" marL="457200" rtl="0" algn="l">
              <a:spcBef>
                <a:spcPts val="0"/>
              </a:spcBef>
              <a:spcAft>
                <a:spcPts val="0"/>
              </a:spcAft>
              <a:buSzPts val="1300"/>
              <a:buChar char="●"/>
            </a:pPr>
            <a:r>
              <a:rPr lang="ru"/>
              <a:t>They offer extended checking.</a:t>
            </a:r>
            <a:endParaRPr/>
          </a:p>
        </p:txBody>
      </p:sp>
      <p:pic>
        <p:nvPicPr>
          <p:cNvPr id="306" name="Google Shape;306;p42"/>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Prefer algorithm calls to handwritten loops</a:t>
            </a:r>
            <a:endParaRPr/>
          </a:p>
        </p:txBody>
      </p:sp>
      <p:sp>
        <p:nvSpPr>
          <p:cNvPr id="312" name="Google Shape;312;p43"/>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rgbClr val="FF0000"/>
                </a:solidFill>
              </a:rPr>
              <a:t>Use function objects selectively: For straightforward loops, manually written loops are often the simplest and most efficient approach.</a:t>
            </a:r>
            <a:endParaRPr b="1">
              <a:solidFill>
                <a:srgbClr val="FF0000"/>
              </a:solidFill>
            </a:endParaRPr>
          </a:p>
          <a:p>
            <a:pPr indent="0" lvl="0" marL="0" rtl="0" algn="l">
              <a:spcBef>
                <a:spcPts val="1200"/>
              </a:spcBef>
              <a:spcAft>
                <a:spcPts val="0"/>
              </a:spcAft>
              <a:buNone/>
            </a:pPr>
            <a:r>
              <a:rPr b="1" lang="ru">
                <a:solidFill>
                  <a:srgbClr val="FF0000"/>
                </a:solidFill>
              </a:rPr>
              <a:t>But writing algorithm calls instead of handwritten loops can be more expressive and maintainable, less error-prone, and as efficient.</a:t>
            </a:r>
            <a:endParaRPr b="1">
              <a:solidFill>
                <a:srgbClr val="FF0000"/>
              </a:solidFill>
            </a:endParaRPr>
          </a:p>
          <a:p>
            <a:pPr indent="0" lvl="0" marL="0" rtl="0" algn="l">
              <a:spcBef>
                <a:spcPts val="1200"/>
              </a:spcBef>
              <a:spcAft>
                <a:spcPts val="1200"/>
              </a:spcAft>
              <a:buNone/>
            </a:pPr>
            <a:r>
              <a:rPr lang="ru"/>
              <a:t>There is no guarantee that handwritten algorithms don’t contain bugs or errors, usage of the handwritten algorithm may lead to the subtle bugs.</a:t>
            </a:r>
            <a:endParaRPr/>
          </a:p>
        </p:txBody>
      </p:sp>
      <p:pic>
        <p:nvPicPr>
          <p:cNvPr id="313" name="Google Shape;313;p43"/>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 Prefer algorithm calls to handwritten loops</a:t>
            </a:r>
            <a:endParaRPr/>
          </a:p>
        </p:txBody>
      </p:sp>
      <p:sp>
        <p:nvSpPr>
          <p:cNvPr id="319" name="Google Shape;319;p44"/>
          <p:cNvSpPr txBox="1"/>
          <p:nvPr>
            <p:ph idx="1" type="body"/>
          </p:nvPr>
        </p:nvSpPr>
        <p:spPr>
          <a:xfrm>
            <a:off x="320075" y="1378200"/>
            <a:ext cx="4002300" cy="3393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ru" sz="1100">
                <a:solidFill>
                  <a:srgbClr val="242424"/>
                </a:solidFill>
                <a:latin typeface="Source Code Pro Medium"/>
                <a:ea typeface="Source Code Pro Medium"/>
                <a:cs typeface="Source Code Pro Medium"/>
                <a:sym typeface="Source Code Pro Medium"/>
              </a:rPr>
              <a:t>const int MAX_SIZE = 6;</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const int A[MAX_SIZE] = { 1, 2, 3, 4, 5, 6};</a:t>
            </a:r>
            <a:endParaRPr sz="1100">
              <a:solidFill>
                <a:srgbClr val="242424"/>
              </a:solidFill>
              <a:latin typeface="Source Code Pro Medium"/>
              <a:ea typeface="Source Code Pro Medium"/>
              <a:cs typeface="Source Code Pro Medium"/>
              <a:sym typeface="Source Code Pro Medium"/>
            </a:endParaRPr>
          </a:p>
          <a:p>
            <a:pPr indent="0" lvl="0" marL="0" rtl="0" algn="l">
              <a:lnSpc>
                <a:spcPct val="90000"/>
              </a:lnSpc>
              <a:spcBef>
                <a:spcPts val="1200"/>
              </a:spcBef>
              <a:spcAft>
                <a:spcPts val="0"/>
              </a:spcAft>
              <a:buNone/>
            </a:pPr>
            <a:r>
              <a:rPr lang="ru" sz="1100">
                <a:solidFill>
                  <a:srgbClr val="242424"/>
                </a:solidFill>
                <a:latin typeface="Source Code Pro Medium"/>
                <a:ea typeface="Source Code Pro Medium"/>
                <a:cs typeface="Source Code Pro Medium"/>
                <a:sym typeface="Source Code Pro Medium"/>
              </a:rPr>
              <a:t>std::vector&lt;int&gt; dest;</a:t>
            </a:r>
            <a:endParaRPr sz="1100">
              <a:solidFill>
                <a:srgbClr val="242424"/>
              </a:solidFill>
              <a:latin typeface="Source Code Pro Medium"/>
              <a:ea typeface="Source Code Pro Medium"/>
              <a:cs typeface="Source Code Pro Medium"/>
              <a:sym typeface="Source Code Pro Medium"/>
            </a:endParaRPr>
          </a:p>
          <a:p>
            <a:pPr indent="0" lvl="0" marL="0" rtl="0" algn="l">
              <a:lnSpc>
                <a:spcPct val="90000"/>
              </a:lnSpc>
              <a:spcBef>
                <a:spcPts val="1200"/>
              </a:spcBef>
              <a:spcAft>
                <a:spcPts val="0"/>
              </a:spcAft>
              <a:buNone/>
            </a:pPr>
            <a:r>
              <a:rPr lang="ru" sz="1100">
                <a:solidFill>
                  <a:srgbClr val="242424"/>
                </a:solidFill>
                <a:latin typeface="Source Code Pro Medium"/>
                <a:ea typeface="Source Code Pro Medium"/>
                <a:cs typeface="Source Code Pro Medium"/>
                <a:sym typeface="Source Code Pro Medium"/>
              </a:rPr>
              <a:t>for (int i = 0; i &lt; MAX_SIZE; ++i)</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if (A[i] % 2 == 0)</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dest.push_back(A[i]);</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a:t>
            </a:r>
            <a:endParaRPr sz="1100">
              <a:solidFill>
                <a:srgbClr val="242424"/>
              </a:solidFill>
              <a:latin typeface="Source Code Pro Medium"/>
              <a:ea typeface="Source Code Pro Medium"/>
              <a:cs typeface="Source Code Pro Medium"/>
              <a:sym typeface="Source Code Pro Medium"/>
            </a:endParaRPr>
          </a:p>
          <a:p>
            <a:pPr indent="0" lvl="0" marL="0" rtl="0" algn="l">
              <a:lnSpc>
                <a:spcPct val="90000"/>
              </a:lnSpc>
              <a:spcBef>
                <a:spcPts val="1200"/>
              </a:spcBef>
              <a:spcAft>
                <a:spcPts val="1200"/>
              </a:spcAft>
              <a:buNone/>
            </a:pPr>
            <a:r>
              <a:rPr lang="ru" sz="1100">
                <a:solidFill>
                  <a:srgbClr val="242424"/>
                </a:solidFill>
                <a:latin typeface="Source Code Pro Medium"/>
                <a:ea typeface="Source Code Pro Medium"/>
                <a:cs typeface="Source Code Pro Medium"/>
                <a:sym typeface="Source Code Pro Medium"/>
              </a:rPr>
              <a:t>for (int i = 0; i &lt; dest.size(); ++i)</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dest[i] = dest[i] * dest[i];</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a:t>
            </a:r>
            <a:endParaRPr sz="1100">
              <a:solidFill>
                <a:srgbClr val="242424"/>
              </a:solidFill>
              <a:latin typeface="Source Code Pro Medium"/>
              <a:ea typeface="Source Code Pro Medium"/>
              <a:cs typeface="Source Code Pro Medium"/>
              <a:sym typeface="Source Code Pro Medium"/>
            </a:endParaRPr>
          </a:p>
        </p:txBody>
      </p:sp>
      <p:pic>
        <p:nvPicPr>
          <p:cNvPr id="320" name="Google Shape;320;p44"/>
          <p:cNvPicPr preferRelativeResize="0"/>
          <p:nvPr/>
        </p:nvPicPr>
        <p:blipFill>
          <a:blip r:embed="rId3">
            <a:alphaModFix/>
          </a:blip>
          <a:stretch>
            <a:fillRect/>
          </a:stretch>
        </p:blipFill>
        <p:spPr>
          <a:xfrm>
            <a:off x="7848600" y="4772025"/>
            <a:ext cx="1295400" cy="371475"/>
          </a:xfrm>
          <a:prstGeom prst="rect">
            <a:avLst/>
          </a:prstGeom>
          <a:noFill/>
          <a:ln>
            <a:noFill/>
          </a:ln>
        </p:spPr>
      </p:pic>
      <p:sp>
        <p:nvSpPr>
          <p:cNvPr id="321" name="Google Shape;321;p44"/>
          <p:cNvSpPr txBox="1"/>
          <p:nvPr>
            <p:ph idx="1" type="body"/>
          </p:nvPr>
        </p:nvSpPr>
        <p:spPr>
          <a:xfrm>
            <a:off x="4668700" y="1378200"/>
            <a:ext cx="4193400" cy="3393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sz="1100">
                <a:solidFill>
                  <a:schemeClr val="dk2"/>
                </a:solidFill>
                <a:latin typeface="Source Code Pro Medium"/>
                <a:ea typeface="Source Code Pro Medium"/>
                <a:cs typeface="Source Code Pro Medium"/>
                <a:sym typeface="Source Code Pro Medium"/>
              </a:rPr>
              <a:t>const int MAX_SIZE = 6;</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const int A[MAX_SIZE] = { 1, 2, 3, 4, 5, 6};</a:t>
            </a:r>
            <a:endParaRPr sz="1100">
              <a:solidFill>
                <a:schemeClr val="dk2"/>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0"/>
              </a:spcAft>
              <a:buNone/>
            </a:pPr>
            <a:r>
              <a:rPr lang="ru" sz="1100">
                <a:solidFill>
                  <a:schemeClr val="dk2"/>
                </a:solidFill>
                <a:latin typeface="Source Code Pro Medium"/>
                <a:ea typeface="Source Code Pro Medium"/>
                <a:cs typeface="Source Code Pro Medium"/>
                <a:sym typeface="Source Code Pro Medium"/>
              </a:rPr>
              <a:t>std::vector&lt;int&gt; dest;</a:t>
            </a:r>
            <a:endParaRPr sz="1100">
              <a:solidFill>
                <a:schemeClr val="dk2"/>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0"/>
              </a:spcAft>
              <a:buNone/>
            </a:pPr>
            <a:r>
              <a:rPr lang="ru" sz="1100">
                <a:solidFill>
                  <a:schemeClr val="dk2"/>
                </a:solidFill>
                <a:latin typeface="Source Code Pro Medium"/>
                <a:ea typeface="Source Code Pro Medium"/>
                <a:cs typeface="Source Code Pro Medium"/>
                <a:sym typeface="Source Code Pro Medium"/>
              </a:rPr>
              <a:t>std::</a:t>
            </a:r>
            <a:r>
              <a:rPr lang="ru" sz="1100">
                <a:solidFill>
                  <a:srgbClr val="FF0000"/>
                </a:solidFill>
                <a:latin typeface="Source Code Pro Medium"/>
                <a:ea typeface="Source Code Pro Medium"/>
                <a:cs typeface="Source Code Pro Medium"/>
                <a:sym typeface="Source Code Pro Medium"/>
              </a:rPr>
              <a:t>copy_if</a:t>
            </a:r>
            <a:r>
              <a:rPr lang="ru" sz="1100">
                <a:solidFill>
                  <a:schemeClr val="dk2"/>
                </a:solidFill>
                <a:latin typeface="Source Code Pro Medium"/>
                <a:ea typeface="Source Code Pro Medium"/>
                <a:cs typeface="Source Code Pro Medium"/>
                <a:sym typeface="Source Code Pro Medium"/>
              </a:rPr>
              <a:t>(std::begin(A), std::end(A),    std::back_inserter(dest), </a:t>
            </a:r>
            <a:r>
              <a:rPr b="1" lang="ru" sz="1100">
                <a:solidFill>
                  <a:schemeClr val="dk2"/>
                </a:solidFill>
                <a:latin typeface="Source Code Pro"/>
                <a:ea typeface="Source Code Pro"/>
                <a:cs typeface="Source Code Pro"/>
                <a:sym typeface="Source Code Pro"/>
              </a:rPr>
              <a:t>[](int number) { return (number % 2 == 0); }</a:t>
            </a:r>
            <a:r>
              <a:rPr lang="ru" sz="1100">
                <a:solidFill>
                  <a:schemeClr val="dk2"/>
                </a:solidFill>
                <a:latin typeface="Source Code Pro Medium"/>
                <a:ea typeface="Source Code Pro Medium"/>
                <a:cs typeface="Source Code Pro Medium"/>
                <a:sym typeface="Source Code Pro Medium"/>
              </a:rPr>
              <a:t>);</a:t>
            </a:r>
            <a:endParaRPr sz="1100">
              <a:solidFill>
                <a:schemeClr val="dk2"/>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sz="1100">
                <a:solidFill>
                  <a:schemeClr val="dk2"/>
                </a:solidFill>
                <a:latin typeface="Source Code Pro Medium"/>
                <a:ea typeface="Source Code Pro Medium"/>
                <a:cs typeface="Source Code Pro Medium"/>
                <a:sym typeface="Source Code Pro Medium"/>
              </a:rPr>
              <a:t>std::</a:t>
            </a:r>
            <a:r>
              <a:rPr lang="ru" sz="1100">
                <a:solidFill>
                  <a:srgbClr val="FF0000"/>
                </a:solidFill>
                <a:latin typeface="Source Code Pro Medium"/>
                <a:ea typeface="Source Code Pro Medium"/>
                <a:cs typeface="Source Code Pro Medium"/>
                <a:sym typeface="Source Code Pro Medium"/>
              </a:rPr>
              <a:t>transform</a:t>
            </a:r>
            <a:r>
              <a:rPr lang="ru" sz="1100">
                <a:solidFill>
                  <a:schemeClr val="dk2"/>
                </a:solidFill>
                <a:latin typeface="Source Code Pro Medium"/>
                <a:ea typeface="Source Code Pro Medium"/>
                <a:cs typeface="Source Code Pro Medium"/>
                <a:sym typeface="Source Code Pro Medium"/>
              </a:rPr>
              <a:t>(std::begin(dest), std::end(dest), std::begin(dest), </a:t>
            </a:r>
            <a:r>
              <a:rPr b="1" lang="ru" sz="1100">
                <a:solidFill>
                  <a:schemeClr val="dk2"/>
                </a:solidFill>
                <a:latin typeface="Source Code Pro"/>
                <a:ea typeface="Source Code Pro"/>
                <a:cs typeface="Source Code Pro"/>
                <a:sym typeface="Source Code Pro"/>
              </a:rPr>
              <a:t>[](int number) { return number * number; }</a:t>
            </a:r>
            <a:r>
              <a:rPr lang="ru" sz="1100">
                <a:solidFill>
                  <a:schemeClr val="dk2"/>
                </a:solidFill>
                <a:latin typeface="Source Code Pro Medium"/>
                <a:ea typeface="Source Code Pro Medium"/>
                <a:cs typeface="Source Code Pro Medium"/>
                <a:sym typeface="Source Code Pro Medium"/>
              </a:rPr>
              <a:t>);</a:t>
            </a:r>
            <a:endParaRPr sz="1100">
              <a:solidFill>
                <a:schemeClr val="dk2"/>
              </a:solidFill>
              <a:latin typeface="Source Code Pro Medium"/>
              <a:ea typeface="Source Code Pro Medium"/>
              <a:cs typeface="Source Code Pro Medium"/>
              <a:sym typeface="Source Code Pr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Avoid type switching, prefer polymorphism</a:t>
            </a:r>
            <a:endParaRPr/>
          </a:p>
        </p:txBody>
      </p:sp>
      <p:sp>
        <p:nvSpPr>
          <p:cNvPr id="327" name="Google Shape;327;p45"/>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rgbClr val="FF0000"/>
                </a:solidFill>
              </a:rPr>
              <a:t>Avoid switching on the type of an object to customize behavior.</a:t>
            </a:r>
            <a:endParaRPr b="1">
              <a:solidFill>
                <a:srgbClr val="FF0000"/>
              </a:solidFill>
            </a:endParaRPr>
          </a:p>
          <a:p>
            <a:pPr indent="0" lvl="0" marL="0" rtl="0" algn="l">
              <a:spcBef>
                <a:spcPts val="1200"/>
              </a:spcBef>
              <a:spcAft>
                <a:spcPts val="0"/>
              </a:spcAft>
              <a:buNone/>
            </a:pPr>
            <a:r>
              <a:rPr b="1" lang="ru">
                <a:solidFill>
                  <a:srgbClr val="FF0000"/>
                </a:solidFill>
              </a:rPr>
              <a:t>Use templates and virtual functions to let types (not their calling code) decide their behavior.</a:t>
            </a:r>
            <a:endParaRPr b="1">
              <a:solidFill>
                <a:srgbClr val="FF0000"/>
              </a:solidFill>
            </a:endParaRPr>
          </a:p>
          <a:p>
            <a:pPr indent="0" lvl="0" marL="0" rtl="0" algn="l">
              <a:spcBef>
                <a:spcPts val="1200"/>
              </a:spcBef>
              <a:spcAft>
                <a:spcPts val="1200"/>
              </a:spcAft>
              <a:buNone/>
            </a:pPr>
            <a:r>
              <a:rPr lang="ru"/>
              <a:t>Using type switching to customize behavior is fragile, prone to errors, unsafe, and indicates an attempt to write C or Fortran-style code in C++.</a:t>
            </a:r>
            <a:endParaRPr/>
          </a:p>
        </p:txBody>
      </p:sp>
      <p:pic>
        <p:nvPicPr>
          <p:cNvPr id="328" name="Google Shape;328;p45"/>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6"/>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Avoid type switching, prefer polymorphism</a:t>
            </a:r>
            <a:endParaRPr/>
          </a:p>
        </p:txBody>
      </p:sp>
      <p:sp>
        <p:nvSpPr>
          <p:cNvPr id="334" name="Google Shape;334;p46"/>
          <p:cNvSpPr txBox="1"/>
          <p:nvPr>
            <p:ph idx="1" type="body"/>
          </p:nvPr>
        </p:nvSpPr>
        <p:spPr>
          <a:xfrm>
            <a:off x="320075" y="1378200"/>
            <a:ext cx="4002300" cy="33939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ru" sz="1100">
                <a:solidFill>
                  <a:srgbClr val="242424"/>
                </a:solidFill>
                <a:latin typeface="Source Code Pro Medium"/>
                <a:ea typeface="Source Code Pro Medium"/>
                <a:cs typeface="Source Code Pro Medium"/>
                <a:sym typeface="Source Code Pro Medium"/>
              </a:rPr>
              <a:t>class Shape {</a:t>
            </a:r>
            <a:endParaRPr sz="1100">
              <a:solidFill>
                <a:srgbClr val="242424"/>
              </a:solidFill>
              <a:latin typeface="Source Code Pro Medium"/>
              <a:ea typeface="Source Code Pro Medium"/>
              <a:cs typeface="Source Code Pro Medium"/>
              <a:sym typeface="Source Code Pro Medium"/>
            </a:endParaRPr>
          </a:p>
          <a:p>
            <a:pPr indent="0" lvl="0" marL="0" rtl="0" algn="l">
              <a:lnSpc>
                <a:spcPct val="90000"/>
              </a:lnSpc>
              <a:spcBef>
                <a:spcPts val="1200"/>
              </a:spcBef>
              <a:spcAft>
                <a:spcPts val="0"/>
              </a:spcAft>
              <a:buNone/>
            </a:pPr>
            <a:r>
              <a:rPr lang="ru" sz="1100">
                <a:solidFill>
                  <a:srgbClr val="242424"/>
                </a:solidFill>
                <a:latin typeface="Source Code Pro Medium"/>
                <a:ea typeface="Source Code Pro Medium"/>
                <a:cs typeface="Source Code Pro Medium"/>
                <a:sym typeface="Source Code Pro Medium"/>
              </a:rPr>
              <a:t>  enum { RECTANGLE, TRIANGLE, CIRCLE } id_;</a:t>
            </a:r>
            <a:endParaRPr sz="1100">
              <a:solidFill>
                <a:srgbClr val="242424"/>
              </a:solidFill>
              <a:latin typeface="Source Code Pro Medium"/>
              <a:ea typeface="Source Code Pro Medium"/>
              <a:cs typeface="Source Code Pro Medium"/>
              <a:sym typeface="Source Code Pro Medium"/>
            </a:endParaRPr>
          </a:p>
          <a:p>
            <a:pPr indent="0" lvl="0" marL="0" rtl="0" algn="l">
              <a:lnSpc>
                <a:spcPct val="90000"/>
              </a:lnSpc>
              <a:spcBef>
                <a:spcPts val="1200"/>
              </a:spcBef>
              <a:spcAft>
                <a:spcPts val="1200"/>
              </a:spcAft>
              <a:buNone/>
            </a:pPr>
            <a:r>
              <a:rPr lang="ru" sz="1100">
                <a:solidFill>
                  <a:srgbClr val="242424"/>
                </a:solidFill>
                <a:latin typeface="Source Code Pro Medium"/>
                <a:ea typeface="Source Code Pro Medium"/>
                <a:cs typeface="Source Code Pro Medium"/>
                <a:sym typeface="Source Code Pro Medium"/>
              </a:rPr>
              <a:t>  void Draw() const</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switch (id_)</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 bad approach</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case RECTANGLE:</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 ... Some logic for rectangle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break;</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case TRIANGLE:</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 ... Some logic for triangle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break;</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  }</a:t>
            </a:r>
            <a:br>
              <a:rPr lang="ru" sz="1100">
                <a:solidFill>
                  <a:srgbClr val="242424"/>
                </a:solidFill>
                <a:latin typeface="Source Code Pro Medium"/>
                <a:ea typeface="Source Code Pro Medium"/>
                <a:cs typeface="Source Code Pro Medium"/>
                <a:sym typeface="Source Code Pro Medium"/>
              </a:rPr>
            </a:br>
            <a:r>
              <a:rPr lang="ru" sz="1100">
                <a:solidFill>
                  <a:srgbClr val="242424"/>
                </a:solidFill>
                <a:latin typeface="Source Code Pro Medium"/>
                <a:ea typeface="Source Code Pro Medium"/>
                <a:cs typeface="Source Code Pro Medium"/>
                <a:sym typeface="Source Code Pro Medium"/>
              </a:rPr>
              <a:t>};</a:t>
            </a:r>
            <a:endParaRPr sz="1100">
              <a:solidFill>
                <a:srgbClr val="242424"/>
              </a:solidFill>
              <a:latin typeface="Source Code Pro Medium"/>
              <a:ea typeface="Source Code Pro Medium"/>
              <a:cs typeface="Source Code Pro Medium"/>
              <a:sym typeface="Source Code Pro Medium"/>
            </a:endParaRPr>
          </a:p>
        </p:txBody>
      </p:sp>
      <p:pic>
        <p:nvPicPr>
          <p:cNvPr id="335" name="Google Shape;335;p46"/>
          <p:cNvPicPr preferRelativeResize="0"/>
          <p:nvPr/>
        </p:nvPicPr>
        <p:blipFill>
          <a:blip r:embed="rId3">
            <a:alphaModFix/>
          </a:blip>
          <a:stretch>
            <a:fillRect/>
          </a:stretch>
        </p:blipFill>
        <p:spPr>
          <a:xfrm>
            <a:off x="7848600" y="4772025"/>
            <a:ext cx="1295400" cy="371475"/>
          </a:xfrm>
          <a:prstGeom prst="rect">
            <a:avLst/>
          </a:prstGeom>
          <a:noFill/>
          <a:ln>
            <a:noFill/>
          </a:ln>
        </p:spPr>
      </p:pic>
      <p:sp>
        <p:nvSpPr>
          <p:cNvPr id="336" name="Google Shape;336;p46"/>
          <p:cNvSpPr txBox="1"/>
          <p:nvPr>
            <p:ph idx="1" type="body"/>
          </p:nvPr>
        </p:nvSpPr>
        <p:spPr>
          <a:xfrm>
            <a:off x="4668700" y="1378200"/>
            <a:ext cx="4193400" cy="3393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sz="1100">
                <a:solidFill>
                  <a:srgbClr val="FF0000"/>
                </a:solidFill>
                <a:latin typeface="Source Code Pro Medium"/>
                <a:ea typeface="Source Code Pro Medium"/>
                <a:cs typeface="Source Code Pro Medium"/>
                <a:sym typeface="Source Code Pro Medium"/>
              </a:rPr>
              <a:t>// With inheritance</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class Shape</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  // Each derived class has</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  // its own behavior</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  virtual void Draw() const = 0;</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a:t>
            </a:r>
            <a:endParaRPr sz="1100">
              <a:solidFill>
                <a:schemeClr val="dk2"/>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sz="1100">
                <a:solidFill>
                  <a:srgbClr val="FF0000"/>
                </a:solidFill>
                <a:latin typeface="Source Code Pro Medium"/>
                <a:ea typeface="Source Code Pro Medium"/>
                <a:cs typeface="Source Code Pro Medium"/>
                <a:sym typeface="Source Code Pro Medium"/>
              </a:rPr>
              <a:t>// With templates</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template&lt;class S&gt;</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void Draw(const S&amp; shape)</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  // Maybe virtual but it’s not necessary</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  shape.Draw();</a:t>
            </a:r>
            <a:br>
              <a:rPr lang="ru" sz="1100">
                <a:solidFill>
                  <a:schemeClr val="dk2"/>
                </a:solidFill>
                <a:latin typeface="Source Code Pro Medium"/>
                <a:ea typeface="Source Code Pro Medium"/>
                <a:cs typeface="Source Code Pro Medium"/>
                <a:sym typeface="Source Code Pro Medium"/>
              </a:rPr>
            </a:br>
            <a:r>
              <a:rPr lang="ru" sz="1100">
                <a:solidFill>
                  <a:schemeClr val="dk2"/>
                </a:solidFill>
                <a:latin typeface="Source Code Pro Medium"/>
                <a:ea typeface="Source Code Pro Medium"/>
                <a:cs typeface="Source Code Pro Medium"/>
                <a:sym typeface="Source Code Pro Medium"/>
              </a:rPr>
              <a:t>};</a:t>
            </a:r>
            <a:endParaRPr sz="1100">
              <a:solidFill>
                <a:schemeClr val="dk2"/>
              </a:solidFill>
              <a:latin typeface="Source Code Pro Medium"/>
              <a:ea typeface="Source Code Pro Medium"/>
              <a:cs typeface="Source Code Pro Medium"/>
              <a:sym typeface="Source Code Pr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7"/>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Don’t use C-style casts</a:t>
            </a:r>
            <a:endParaRPr/>
          </a:p>
        </p:txBody>
      </p:sp>
      <p:sp>
        <p:nvSpPr>
          <p:cNvPr id="342" name="Google Shape;342;p47"/>
          <p:cNvSpPr txBox="1"/>
          <p:nvPr>
            <p:ph idx="1" type="body"/>
          </p:nvPr>
        </p:nvSpPr>
        <p:spPr>
          <a:xfrm>
            <a:off x="320075" y="1378200"/>
            <a:ext cx="8396700" cy="3393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ru">
                <a:solidFill>
                  <a:srgbClr val="FF0000"/>
                </a:solidFill>
              </a:rPr>
              <a:t>C-style casts hide different (and often risky) behaviors behind a single syntax, making them context-dependent and potentially dangerous.</a:t>
            </a:r>
            <a:endParaRPr b="1">
              <a:solidFill>
                <a:srgbClr val="FF0000"/>
              </a:solidFill>
            </a:endParaRPr>
          </a:p>
          <a:p>
            <a:pPr indent="0" lvl="0" marL="0" rtl="0" algn="l">
              <a:spcBef>
                <a:spcPts val="1200"/>
              </a:spcBef>
              <a:spcAft>
                <a:spcPts val="0"/>
              </a:spcAft>
              <a:buNone/>
            </a:pPr>
            <a:r>
              <a:rPr b="1" lang="ru">
                <a:solidFill>
                  <a:srgbClr val="FF0000"/>
                </a:solidFill>
              </a:rPr>
              <a:t>Replacing C-style casts with C++-style casts helps guard against unexpected errors.</a:t>
            </a:r>
            <a:endParaRPr b="1">
              <a:solidFill>
                <a:srgbClr val="FF0000"/>
              </a:solidFill>
            </a:endParaRPr>
          </a:p>
          <a:p>
            <a:pPr indent="0" lvl="0" marL="0" rtl="0" algn="l">
              <a:spcBef>
                <a:spcPts val="1200"/>
              </a:spcBef>
              <a:spcAft>
                <a:spcPts val="0"/>
              </a:spcAft>
              <a:buNone/>
            </a:pPr>
            <a:r>
              <a:rPr lang="ru"/>
              <a:t>A major issue with C-style casts is that they use the same syntax to perform different actions, which can vary depending on factors like the included headers. C++ casts, although still carrying some risks, eliminate these ambiguities, clearly convey their purpose, and are easier to identify in code.</a:t>
            </a:r>
            <a:endParaRPr/>
          </a:p>
          <a:p>
            <a:pPr indent="-304958" lvl="0" marL="457200" rtl="0" algn="l">
              <a:spcBef>
                <a:spcPts val="1200"/>
              </a:spcBef>
              <a:spcAft>
                <a:spcPts val="0"/>
              </a:spcAft>
              <a:buSzPct val="100000"/>
              <a:buChar char="●"/>
            </a:pPr>
            <a:r>
              <a:rPr b="1" lang="ru"/>
              <a:t>static_cast</a:t>
            </a:r>
            <a:r>
              <a:rPr lang="ru"/>
              <a:t> - This cast is used for standard type conversions, including the implicit type coercion that happens automatically. It can also be invoked explicitly. It’s appropriate for cases like converting a float to an int, or a char to an int, and similar basic type conversions.</a:t>
            </a:r>
            <a:endParaRPr/>
          </a:p>
          <a:p>
            <a:pPr indent="-304958" lvl="0" marL="457200" rtl="0" algn="l">
              <a:spcBef>
                <a:spcPts val="0"/>
              </a:spcBef>
              <a:spcAft>
                <a:spcPts val="0"/>
              </a:spcAft>
              <a:buSzPct val="100000"/>
              <a:buChar char="●"/>
            </a:pPr>
            <a:r>
              <a:rPr b="1" lang="ru"/>
              <a:t>const_cast</a:t>
            </a:r>
            <a:r>
              <a:rPr lang="ru"/>
              <a:t> - can be used to remove or add const to a variable. This can be useful if it is necessary to add/remove constness from a variable.</a:t>
            </a:r>
            <a:endParaRPr/>
          </a:p>
          <a:p>
            <a:pPr indent="-304958" lvl="0" marL="457200" rtl="0" algn="l">
              <a:spcBef>
                <a:spcPts val="0"/>
              </a:spcBef>
              <a:spcAft>
                <a:spcPts val="0"/>
              </a:spcAft>
              <a:buSzPct val="100000"/>
              <a:buChar char="●"/>
            </a:pPr>
            <a:r>
              <a:rPr b="1" lang="ru"/>
              <a:t>dynamic_cast</a:t>
            </a:r>
            <a:r>
              <a:rPr lang="ru"/>
              <a:t> - This cast is used for handling polymorphism. You only need to use it when you're casting to a derived class. This is exclusively to be used in inheritance when you cast from base class to derived class.</a:t>
            </a:r>
            <a:endParaRPr/>
          </a:p>
          <a:p>
            <a:pPr indent="-304958" lvl="0" marL="457200" rtl="0" algn="l">
              <a:spcBef>
                <a:spcPts val="0"/>
              </a:spcBef>
              <a:spcAft>
                <a:spcPts val="0"/>
              </a:spcAft>
              <a:buSzPct val="100000"/>
              <a:buChar char="●"/>
            </a:pPr>
            <a:r>
              <a:rPr b="1" lang="ru"/>
              <a:t>reinterpret_cast</a:t>
            </a:r>
            <a:r>
              <a:rPr lang="ru"/>
              <a:t> - This is the most powerful cast available in C++ as it combines const_cast and static_cast. but it's also unsafe because it does not use dynamic_cast. This is also called as C-style cast.</a:t>
            </a:r>
            <a:endParaRPr/>
          </a:p>
        </p:txBody>
      </p:sp>
      <p:pic>
        <p:nvPicPr>
          <p:cNvPr id="343" name="Google Shape;343;p47"/>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8"/>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Useful links</a:t>
            </a:r>
            <a:endParaRPr/>
          </a:p>
        </p:txBody>
      </p:sp>
      <p:sp>
        <p:nvSpPr>
          <p:cNvPr id="349" name="Google Shape;349;p48"/>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ru"/>
              <a:t>H. Sutter, A. Alexandrescu “C++ Coding Standards. 101 Rules, Guidelines, and Best </a:t>
            </a:r>
            <a:r>
              <a:rPr b="1" lang="ru"/>
              <a:t>Practices</a:t>
            </a:r>
            <a:r>
              <a:rPr b="1" lang="ru"/>
              <a:t>”</a:t>
            </a:r>
            <a:endParaRPr b="1"/>
          </a:p>
          <a:p>
            <a:pPr indent="-311150" lvl="0" marL="457200" rtl="0" algn="l">
              <a:spcBef>
                <a:spcPts val="0"/>
              </a:spcBef>
              <a:spcAft>
                <a:spcPts val="0"/>
              </a:spcAft>
              <a:buSzPts val="1300"/>
              <a:buChar char="●"/>
            </a:pPr>
            <a:r>
              <a:rPr b="1" lang="ru"/>
              <a:t>CppCoreGuidelines (github.com)</a:t>
            </a:r>
            <a:endParaRPr b="1"/>
          </a:p>
          <a:p>
            <a:pPr indent="-311150" lvl="0" marL="457200" rtl="0" algn="l">
              <a:spcBef>
                <a:spcPts val="0"/>
              </a:spcBef>
              <a:spcAft>
                <a:spcPts val="0"/>
              </a:spcAft>
              <a:buSzPts val="1300"/>
              <a:buChar char="●"/>
            </a:pPr>
            <a:r>
              <a:rPr b="1" lang="ru"/>
              <a:t>Google C++ Style Guide</a:t>
            </a:r>
            <a:endParaRPr b="1"/>
          </a:p>
        </p:txBody>
      </p:sp>
      <p:pic>
        <p:nvPicPr>
          <p:cNvPr id="350" name="Google Shape;350;p48"/>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Thank you for your attention!</a:t>
            </a:r>
            <a:endParaRPr/>
          </a:p>
        </p:txBody>
      </p:sp>
      <p:sp>
        <p:nvSpPr>
          <p:cNvPr id="356" name="Google Shape;356;p49"/>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ru" sz="2200"/>
              <a:t>Questions?</a:t>
            </a:r>
            <a:endParaRPr b="1" sz="2200"/>
          </a:p>
        </p:txBody>
      </p:sp>
      <p:pic>
        <p:nvPicPr>
          <p:cNvPr id="357" name="Google Shape;357;p49"/>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Homework</a:t>
            </a:r>
            <a:endParaRPr/>
          </a:p>
        </p:txBody>
      </p:sp>
      <p:sp>
        <p:nvSpPr>
          <p:cNvPr id="363" name="Google Shape;363;p50"/>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ru"/>
              <a:t>Conduct a code review for the code that I will provide you and fix the errors found in it</a:t>
            </a:r>
            <a:endParaRPr b="1"/>
          </a:p>
        </p:txBody>
      </p:sp>
      <p:pic>
        <p:nvPicPr>
          <p:cNvPr id="364" name="Google Shape;364;p50"/>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Correctness, simplicity, and clarity come first</a:t>
            </a:r>
            <a:endParaRPr/>
          </a:p>
        </p:txBody>
      </p:sp>
      <p:sp>
        <p:nvSpPr>
          <p:cNvPr id="111" name="Google Shape;111;p16"/>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ru">
                <a:solidFill>
                  <a:srgbClr val="0000FF"/>
                </a:solidFill>
              </a:rPr>
              <a:t>Correct is better than fast. Simple is better than complex. Clear is better than cute. Safe is better than insecure. </a:t>
            </a:r>
            <a:br>
              <a:rPr i="1" lang="ru"/>
            </a:br>
            <a:r>
              <a:rPr b="1" lang="ru"/>
              <a:t>— Herb Sutter and Andrei Alexandrescu</a:t>
            </a:r>
            <a:endParaRPr b="1"/>
          </a:p>
          <a:p>
            <a:pPr indent="0" lvl="0" marL="0" rtl="0" algn="l">
              <a:spcBef>
                <a:spcPts val="1200"/>
              </a:spcBef>
              <a:spcAft>
                <a:spcPts val="0"/>
              </a:spcAft>
              <a:buNone/>
            </a:pPr>
            <a:r>
              <a:rPr i="1" lang="ru">
                <a:solidFill>
                  <a:srgbClr val="0000FF"/>
                </a:solidFill>
              </a:rPr>
              <a:t>Programs must be written for people to read, and only incidentally for machines to execute.</a:t>
            </a:r>
            <a:br>
              <a:rPr lang="ru"/>
            </a:br>
            <a:r>
              <a:rPr b="1" lang="ru"/>
              <a:t>—Harold Abelson and Gerald Jay Sussman</a:t>
            </a:r>
            <a:endParaRPr b="1"/>
          </a:p>
          <a:p>
            <a:pPr indent="0" lvl="0" marL="0" rtl="0" algn="l">
              <a:spcBef>
                <a:spcPts val="1200"/>
              </a:spcBef>
              <a:spcAft>
                <a:spcPts val="0"/>
              </a:spcAft>
              <a:buNone/>
            </a:pPr>
            <a:r>
              <a:rPr i="1" lang="ru">
                <a:solidFill>
                  <a:srgbClr val="0000FF"/>
                </a:solidFill>
              </a:rPr>
              <a:t>It’s hard to overstate the value of simple designs and clear code. Your code’s maintainer will thank you for making it understandable — and often that will be your future self, trying to remember what you were thinking six months ago.</a:t>
            </a:r>
            <a:br>
              <a:rPr lang="ru"/>
            </a:br>
            <a:r>
              <a:rPr b="1" lang="ru"/>
              <a:t>— Herb Sutter and Andrei Alexandrescu</a:t>
            </a:r>
            <a:endParaRPr b="1"/>
          </a:p>
          <a:p>
            <a:pPr indent="0" lvl="0" marL="0" rtl="0" algn="l">
              <a:spcBef>
                <a:spcPts val="1200"/>
              </a:spcBef>
              <a:spcAft>
                <a:spcPts val="1200"/>
              </a:spcAft>
              <a:buNone/>
            </a:pPr>
            <a:r>
              <a:rPr i="1" lang="ru">
                <a:solidFill>
                  <a:srgbClr val="0000FF"/>
                </a:solidFill>
              </a:rPr>
              <a:t>Write Programs for People First, Computers Second.</a:t>
            </a:r>
            <a:br>
              <a:rPr lang="ru"/>
            </a:br>
            <a:r>
              <a:rPr b="1" lang="ru"/>
              <a:t>— Steve McConnell</a:t>
            </a:r>
            <a:endParaRPr b="1"/>
          </a:p>
        </p:txBody>
      </p:sp>
      <p:pic>
        <p:nvPicPr>
          <p:cNvPr id="112" name="Google Shape;112;p16"/>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Correctness, simplicity, and clarity come first</a:t>
            </a:r>
            <a:endParaRPr/>
          </a:p>
        </p:txBody>
      </p:sp>
      <p:sp>
        <p:nvSpPr>
          <p:cNvPr id="118" name="Google Shape;118;p17"/>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t>KISS</a:t>
            </a:r>
            <a:r>
              <a:rPr lang="ru"/>
              <a:t> – Keep It Simple, Stupid</a:t>
            </a:r>
            <a:endParaRPr/>
          </a:p>
          <a:p>
            <a:pPr indent="0" lvl="0" marL="0" rtl="0" algn="l">
              <a:spcBef>
                <a:spcPts val="1200"/>
              </a:spcBef>
              <a:spcAft>
                <a:spcPts val="0"/>
              </a:spcAft>
              <a:buNone/>
            </a:pPr>
            <a:r>
              <a:rPr lang="ru"/>
              <a:t>KISS states that most systems work best if they are kept simple rather than made overly complicated. When building a product, designing a website, creating an app, or engineering a block of code, strive for simplicity.</a:t>
            </a:r>
            <a:endParaRPr/>
          </a:p>
          <a:p>
            <a:pPr indent="0" lvl="0" marL="0" rtl="0" algn="l">
              <a:spcBef>
                <a:spcPts val="1200"/>
              </a:spcBef>
              <a:spcAft>
                <a:spcPts val="0"/>
              </a:spcAft>
              <a:buNone/>
            </a:pPr>
            <a:r>
              <a:rPr b="1" lang="ru"/>
              <a:t>YAGNI</a:t>
            </a:r>
            <a:r>
              <a:rPr lang="ru"/>
              <a:t> – You aren’t gonna need it</a:t>
            </a:r>
            <a:endParaRPr/>
          </a:p>
          <a:p>
            <a:pPr indent="0" lvl="0" marL="0" rtl="0" algn="l">
              <a:spcBef>
                <a:spcPts val="1200"/>
              </a:spcBef>
              <a:spcAft>
                <a:spcPts val="0"/>
              </a:spcAft>
              <a:buNone/>
            </a:pPr>
            <a:r>
              <a:rPr lang="ru"/>
              <a:t>YAGNI states that a programmer should not add functionality until it is completely necessary. Always implement things when you actually need them, never when you just foresee that you need them.</a:t>
            </a:r>
            <a:endParaRPr/>
          </a:p>
          <a:p>
            <a:pPr indent="0" lvl="0" marL="0" rtl="0" algn="l">
              <a:spcBef>
                <a:spcPts val="1200"/>
              </a:spcBef>
              <a:spcAft>
                <a:spcPts val="0"/>
              </a:spcAft>
              <a:buNone/>
            </a:pPr>
            <a:r>
              <a:rPr b="1" lang="ru"/>
              <a:t>DRY</a:t>
            </a:r>
            <a:r>
              <a:rPr lang="ru"/>
              <a:t> – Don't Repeat Yourself</a:t>
            </a:r>
            <a:endParaRPr/>
          </a:p>
          <a:p>
            <a:pPr indent="0" lvl="0" marL="0" rtl="0" algn="l">
              <a:spcBef>
                <a:spcPts val="1200"/>
              </a:spcBef>
              <a:spcAft>
                <a:spcPts val="1200"/>
              </a:spcAft>
              <a:buNone/>
            </a:pPr>
            <a:r>
              <a:rPr lang="ru"/>
              <a:t>The focus of DRY is to avoid repetition of information. Many processes in software development are repetitive and easily automated.</a:t>
            </a:r>
            <a:endParaRPr/>
          </a:p>
        </p:txBody>
      </p:sp>
      <p:pic>
        <p:nvPicPr>
          <p:cNvPr id="119" name="Google Shape;119;p17"/>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727650" y="1378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Practical tips for writing clean code and reviewing</a:t>
            </a:r>
            <a:endParaRPr/>
          </a:p>
        </p:txBody>
      </p:sp>
      <p:pic>
        <p:nvPicPr>
          <p:cNvPr id="125" name="Google Shape;125;p18"/>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Minimize global and shared data</a:t>
            </a:r>
            <a:endParaRPr/>
          </a:p>
        </p:txBody>
      </p:sp>
      <p:sp>
        <p:nvSpPr>
          <p:cNvPr id="131" name="Google Shape;131;p19"/>
          <p:cNvSpPr txBox="1"/>
          <p:nvPr>
            <p:ph idx="1" type="body"/>
          </p:nvPr>
        </p:nvSpPr>
        <p:spPr>
          <a:xfrm>
            <a:off x="320075" y="1378200"/>
            <a:ext cx="8396700" cy="3393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ru">
                <a:solidFill>
                  <a:srgbClr val="FF0000"/>
                </a:solidFill>
              </a:rPr>
              <a:t>Sharing causes contention: Avoid shared data, especially global data.</a:t>
            </a:r>
            <a:endParaRPr b="1">
              <a:solidFill>
                <a:srgbClr val="FF0000"/>
              </a:solidFill>
            </a:endParaRPr>
          </a:p>
          <a:p>
            <a:pPr indent="0" lvl="0" marL="0" rtl="0" algn="l">
              <a:spcBef>
                <a:spcPts val="1200"/>
              </a:spcBef>
              <a:spcAft>
                <a:spcPts val="0"/>
              </a:spcAft>
              <a:buNone/>
            </a:pPr>
            <a:r>
              <a:rPr b="1" lang="ru">
                <a:solidFill>
                  <a:srgbClr val="FF0000"/>
                </a:solidFill>
              </a:rPr>
              <a:t>Shared data increases coupling, which reduces maintainability and often performance.</a:t>
            </a:r>
            <a:endParaRPr b="1">
              <a:solidFill>
                <a:srgbClr val="FF0000"/>
              </a:solidFill>
            </a:endParaRPr>
          </a:p>
          <a:p>
            <a:pPr indent="0" lvl="0" marL="0" rtl="0" algn="l">
              <a:spcBef>
                <a:spcPts val="1200"/>
              </a:spcBef>
              <a:spcAft>
                <a:spcPts val="0"/>
              </a:spcAft>
              <a:buNone/>
            </a:pPr>
            <a:r>
              <a:rPr lang="ru"/>
              <a:t>Code is generally clearer and easier to maintain when it does not use global. Why global variables should be avoided:</a:t>
            </a:r>
            <a:endParaRPr/>
          </a:p>
          <a:p>
            <a:pPr indent="-311150" lvl="0" marL="457200" rtl="0" algn="l">
              <a:spcBef>
                <a:spcPts val="1200"/>
              </a:spcBef>
              <a:spcAft>
                <a:spcPts val="0"/>
              </a:spcAft>
              <a:buSzPts val="1300"/>
              <a:buChar char="●"/>
            </a:pPr>
            <a:r>
              <a:rPr b="1" lang="ru"/>
              <a:t>Non-locality</a:t>
            </a:r>
            <a:r>
              <a:rPr lang="ru"/>
              <a:t> - source code is easiest to understand when the scope of its individual elements are limited. Global variables can be read or modified by any part of the program, making it difficult to remember or reason about every possible use.</a:t>
            </a:r>
            <a:endParaRPr/>
          </a:p>
          <a:p>
            <a:pPr indent="-311150" lvl="0" marL="457200" rtl="0" algn="l">
              <a:spcBef>
                <a:spcPts val="0"/>
              </a:spcBef>
              <a:spcAft>
                <a:spcPts val="0"/>
              </a:spcAft>
              <a:buSzPts val="1300"/>
              <a:buChar char="●"/>
            </a:pPr>
            <a:r>
              <a:rPr b="1" lang="ru"/>
              <a:t>No Access Control or Constraint Checking</a:t>
            </a:r>
            <a:r>
              <a:rPr lang="ru"/>
              <a:t> - a global variable can be get or set by any part of the program, and any rules regarding its use can be easily broken or forgotten.</a:t>
            </a:r>
            <a:endParaRPr/>
          </a:p>
          <a:p>
            <a:pPr indent="-311150" lvl="0" marL="457200" rtl="0" algn="l">
              <a:spcBef>
                <a:spcPts val="0"/>
              </a:spcBef>
              <a:spcAft>
                <a:spcPts val="0"/>
              </a:spcAft>
              <a:buSzPts val="1300"/>
              <a:buChar char="●"/>
            </a:pPr>
            <a:r>
              <a:rPr b="1" lang="ru"/>
              <a:t>Concurrency issues</a:t>
            </a:r>
            <a:r>
              <a:rPr lang="ru"/>
              <a:t> - if globals can be accessed by multiple threads of execution, synchronization is necessary (and too-often neglected).</a:t>
            </a:r>
            <a:endParaRPr/>
          </a:p>
          <a:p>
            <a:pPr indent="-311150" lvl="0" marL="457200" rtl="0" algn="l">
              <a:spcBef>
                <a:spcPts val="0"/>
              </a:spcBef>
              <a:spcAft>
                <a:spcPts val="0"/>
              </a:spcAft>
              <a:buSzPts val="1300"/>
              <a:buChar char="●"/>
            </a:pPr>
            <a:r>
              <a:rPr b="1" lang="ru"/>
              <a:t>Testing and Confinement</a:t>
            </a:r>
            <a:r>
              <a:rPr lang="ru"/>
              <a:t> - source that utilizes globals is somewhat more difficult to test because one cannot readily set up a 'clean' environment between runs.</a:t>
            </a:r>
            <a:endParaRPr/>
          </a:p>
        </p:txBody>
      </p:sp>
      <p:pic>
        <p:nvPicPr>
          <p:cNvPr id="132" name="Google Shape;132;p19"/>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529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Minimize global and shared data</a:t>
            </a:r>
            <a:endParaRPr/>
          </a:p>
        </p:txBody>
      </p:sp>
      <p:sp>
        <p:nvSpPr>
          <p:cNvPr id="138" name="Google Shape;138;p20"/>
          <p:cNvSpPr txBox="1"/>
          <p:nvPr>
            <p:ph idx="1" type="body"/>
          </p:nvPr>
        </p:nvSpPr>
        <p:spPr>
          <a:xfrm>
            <a:off x="320075" y="1378200"/>
            <a:ext cx="4002300" cy="3393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a:solidFill>
                  <a:srgbClr val="242424"/>
                </a:solidFill>
                <a:latin typeface="Source Code Pro Medium"/>
                <a:ea typeface="Source Code Pro Medium"/>
                <a:cs typeface="Source Code Pro Medium"/>
                <a:sym typeface="Source Code Pro Medium"/>
              </a:rPr>
              <a:t>int x, y;</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void sum()</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int result = x + y;</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cout &lt;&lt; "SUM: " &lt;&lt; result;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a:solidFill>
                  <a:srgbClr val="242424"/>
                </a:solidFill>
                <a:latin typeface="Source Code Pro Medium"/>
                <a:ea typeface="Source Code Pro Medium"/>
                <a:cs typeface="Source Code Pro Medium"/>
                <a:sym typeface="Source Code Pro Medium"/>
              </a:rPr>
              <a:t>int main()</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x = 5;</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y = 10;</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sum();</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return 0;</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p:txBody>
      </p:sp>
      <p:pic>
        <p:nvPicPr>
          <p:cNvPr id="139" name="Google Shape;139;p20"/>
          <p:cNvPicPr preferRelativeResize="0"/>
          <p:nvPr/>
        </p:nvPicPr>
        <p:blipFill>
          <a:blip r:embed="rId3">
            <a:alphaModFix/>
          </a:blip>
          <a:stretch>
            <a:fillRect/>
          </a:stretch>
        </p:blipFill>
        <p:spPr>
          <a:xfrm>
            <a:off x="7848600" y="4772025"/>
            <a:ext cx="1295400" cy="371475"/>
          </a:xfrm>
          <a:prstGeom prst="rect">
            <a:avLst/>
          </a:prstGeom>
          <a:noFill/>
          <a:ln>
            <a:noFill/>
          </a:ln>
        </p:spPr>
      </p:pic>
      <p:sp>
        <p:nvSpPr>
          <p:cNvPr id="140" name="Google Shape;140;p20"/>
          <p:cNvSpPr txBox="1"/>
          <p:nvPr>
            <p:ph idx="1" type="body"/>
          </p:nvPr>
        </p:nvSpPr>
        <p:spPr>
          <a:xfrm>
            <a:off x="4668700" y="1378200"/>
            <a:ext cx="4193400" cy="3393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strike="sngStrike">
                <a:solidFill>
                  <a:srgbClr val="FF0000"/>
                </a:solidFill>
                <a:latin typeface="Source Code Pro Medium"/>
                <a:ea typeface="Source Code Pro Medium"/>
                <a:cs typeface="Source Code Pro Medium"/>
                <a:sym typeface="Source Code Pro Medium"/>
              </a:rPr>
              <a:t>int x, y;</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void sum(</a:t>
            </a:r>
            <a:r>
              <a:rPr lang="ru">
                <a:solidFill>
                  <a:srgbClr val="FF0000"/>
                </a:solidFill>
                <a:latin typeface="Source Code Pro Medium"/>
                <a:ea typeface="Source Code Pro Medium"/>
                <a:cs typeface="Source Code Pro Medium"/>
                <a:sym typeface="Source Code Pro Medium"/>
              </a:rPr>
              <a:t>int x, int y</a:t>
            </a: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int result = x + y;</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cout &lt;&lt; "SUM: " &lt;&lt; result;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242424"/>
              </a:solidFill>
              <a:latin typeface="Source Code Pro Medium"/>
              <a:ea typeface="Source Code Pro Medium"/>
              <a:cs typeface="Source Code Pro Medium"/>
              <a:sym typeface="Source Code Pro Medium"/>
            </a:endParaRPr>
          </a:p>
          <a:p>
            <a:pPr indent="0" lvl="0" marL="0" rtl="0" algn="l">
              <a:lnSpc>
                <a:spcPct val="100000"/>
              </a:lnSpc>
              <a:spcBef>
                <a:spcPts val="1200"/>
              </a:spcBef>
              <a:spcAft>
                <a:spcPts val="1200"/>
              </a:spcAft>
              <a:buNone/>
            </a:pPr>
            <a:r>
              <a:rPr lang="ru">
                <a:solidFill>
                  <a:srgbClr val="242424"/>
                </a:solidFill>
                <a:latin typeface="Source Code Pro Medium"/>
                <a:ea typeface="Source Code Pro Medium"/>
                <a:cs typeface="Source Code Pro Medium"/>
                <a:sym typeface="Source Code Pro Medium"/>
              </a:rPr>
              <a:t>int main()</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chemeClr val="dk2"/>
                </a:solidFill>
                <a:latin typeface="Source Code Pro Medium"/>
                <a:ea typeface="Source Code Pro Medium"/>
                <a:cs typeface="Source Code Pro Medium"/>
                <a:sym typeface="Source Code Pro Medium"/>
              </a:rPr>
              <a:t>  </a:t>
            </a:r>
            <a:r>
              <a:rPr lang="ru">
                <a:solidFill>
                  <a:srgbClr val="FF0000"/>
                </a:solidFill>
                <a:latin typeface="Source Code Pro Medium"/>
                <a:ea typeface="Source Code Pro Medium"/>
                <a:cs typeface="Source Code Pro Medium"/>
                <a:sym typeface="Source Code Pro Medium"/>
              </a:rPr>
              <a:t>int</a:t>
            </a:r>
            <a:r>
              <a:rPr lang="ru">
                <a:solidFill>
                  <a:schemeClr val="dk2"/>
                </a:solidFill>
                <a:latin typeface="Source Code Pro Medium"/>
                <a:ea typeface="Source Code Pro Medium"/>
                <a:cs typeface="Source Code Pro Medium"/>
                <a:sym typeface="Source Code Pro Medium"/>
              </a:rPr>
              <a:t> x = 5;</a:t>
            </a:r>
            <a:br>
              <a:rPr lang="ru">
                <a:solidFill>
                  <a:schemeClr val="dk2"/>
                </a:solidFill>
                <a:latin typeface="Source Code Pro Medium"/>
                <a:ea typeface="Source Code Pro Medium"/>
                <a:cs typeface="Source Code Pro Medium"/>
                <a:sym typeface="Source Code Pro Medium"/>
              </a:rPr>
            </a:br>
            <a:r>
              <a:rPr lang="ru">
                <a:solidFill>
                  <a:schemeClr val="dk2"/>
                </a:solidFill>
                <a:latin typeface="Source Code Pro Medium"/>
                <a:ea typeface="Source Code Pro Medium"/>
                <a:cs typeface="Source Code Pro Medium"/>
                <a:sym typeface="Source Code Pro Medium"/>
              </a:rPr>
              <a:t>  </a:t>
            </a:r>
            <a:r>
              <a:rPr lang="ru">
                <a:solidFill>
                  <a:srgbClr val="FF0000"/>
                </a:solidFill>
                <a:latin typeface="Source Code Pro Medium"/>
                <a:ea typeface="Source Code Pro Medium"/>
                <a:cs typeface="Source Code Pro Medium"/>
                <a:sym typeface="Source Code Pro Medium"/>
              </a:rPr>
              <a:t>int</a:t>
            </a:r>
            <a:r>
              <a:rPr lang="ru">
                <a:solidFill>
                  <a:schemeClr val="dk2"/>
                </a:solidFill>
                <a:latin typeface="Source Code Pro Medium"/>
                <a:ea typeface="Source Code Pro Medium"/>
                <a:cs typeface="Source Code Pro Medium"/>
                <a:sym typeface="Source Code Pro Medium"/>
              </a:rPr>
              <a:t> y = 10;</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sum(</a:t>
            </a:r>
            <a:r>
              <a:rPr lang="ru">
                <a:solidFill>
                  <a:srgbClr val="FF0000"/>
                </a:solidFill>
                <a:latin typeface="Source Code Pro Medium"/>
                <a:ea typeface="Source Code Pro Medium"/>
                <a:cs typeface="Source Code Pro Medium"/>
                <a:sym typeface="Source Code Pro Medium"/>
              </a:rPr>
              <a:t>x, y</a:t>
            </a:r>
            <a:r>
              <a:rPr lang="ru">
                <a:solidFill>
                  <a:srgbClr val="242424"/>
                </a:solidFill>
                <a:latin typeface="Source Code Pro Medium"/>
                <a:ea typeface="Source Code Pro Medium"/>
                <a:cs typeface="Source Code Pro Medium"/>
                <a:sym typeface="Source Code Pro Medium"/>
              </a:rPr>
              <a:t>);</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  return 0;</a:t>
            </a:r>
            <a:br>
              <a:rPr lang="ru">
                <a:solidFill>
                  <a:srgbClr val="242424"/>
                </a:solidFill>
                <a:latin typeface="Source Code Pro Medium"/>
                <a:ea typeface="Source Code Pro Medium"/>
                <a:cs typeface="Source Code Pro Medium"/>
                <a:sym typeface="Source Code Pro Medium"/>
              </a:rPr>
            </a:br>
            <a:r>
              <a:rPr lang="ru">
                <a:solidFill>
                  <a:srgbClr val="242424"/>
                </a:solidFill>
                <a:latin typeface="Source Code Pro Medium"/>
                <a:ea typeface="Source Code Pro Medium"/>
                <a:cs typeface="Source Code Pro Medium"/>
                <a:sym typeface="Source Code Pro Medium"/>
              </a:rPr>
              <a:t>}</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7650" y="378100"/>
            <a:ext cx="7688700" cy="812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Ensure resources are owned by objects. Use explicit RAII and smart pointers.</a:t>
            </a:r>
            <a:endParaRPr/>
          </a:p>
        </p:txBody>
      </p:sp>
      <p:sp>
        <p:nvSpPr>
          <p:cNvPr id="146" name="Google Shape;146;p21"/>
          <p:cNvSpPr txBox="1"/>
          <p:nvPr>
            <p:ph idx="1" type="body"/>
          </p:nvPr>
        </p:nvSpPr>
        <p:spPr>
          <a:xfrm>
            <a:off x="320075" y="1378200"/>
            <a:ext cx="8396700" cy="33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ru">
                <a:solidFill>
                  <a:srgbClr val="FF0000"/>
                </a:solidFill>
              </a:rPr>
              <a:t>C++’s “resource acquisition is initialization” (RAII) idiom is the power tool for correct resource handling.</a:t>
            </a:r>
            <a:endParaRPr b="1">
              <a:solidFill>
                <a:srgbClr val="FF0000"/>
              </a:solidFill>
            </a:endParaRPr>
          </a:p>
          <a:p>
            <a:pPr indent="0" lvl="0" marL="0" rtl="0" algn="l">
              <a:spcBef>
                <a:spcPts val="1200"/>
              </a:spcBef>
              <a:spcAft>
                <a:spcPts val="0"/>
              </a:spcAft>
              <a:buNone/>
            </a:pPr>
            <a:r>
              <a:rPr b="1" lang="ru">
                <a:solidFill>
                  <a:srgbClr val="FF0000"/>
                </a:solidFill>
              </a:rPr>
              <a:t>RAII allows the compiler to provide strong and automated guarantees that in other languages require fragile hand-coded idioms. When allocating a raw resource, immediately pass it to an owning object</a:t>
            </a:r>
            <a:endParaRPr b="1">
              <a:solidFill>
                <a:srgbClr val="FF0000"/>
              </a:solidFill>
            </a:endParaRPr>
          </a:p>
          <a:p>
            <a:pPr indent="0" lvl="0" marL="0" rtl="0" algn="l">
              <a:spcBef>
                <a:spcPts val="1200"/>
              </a:spcBef>
              <a:spcAft>
                <a:spcPts val="0"/>
              </a:spcAft>
              <a:buNone/>
            </a:pPr>
            <a:r>
              <a:rPr lang="ru"/>
              <a:t>C++’s language-enforced constructor/destructor symmetry mirrors the symmetry inherent in resource acquire/release function pairs such as fopen/fclose, lock/unlock, and new/delete.</a:t>
            </a:r>
            <a:endParaRPr/>
          </a:p>
          <a:p>
            <a:pPr indent="0" lvl="0" marL="0" rtl="0" algn="l">
              <a:spcBef>
                <a:spcPts val="1200"/>
              </a:spcBef>
              <a:spcAft>
                <a:spcPts val="0"/>
              </a:spcAft>
              <a:buNone/>
            </a:pPr>
            <a:r>
              <a:rPr lang="ru"/>
              <a:t>This makes stack-based objects with a resource-acquiring constructor and a resource-releasing destructor an excellent tool for automating resource management and cleanup.</a:t>
            </a:r>
            <a:endParaRPr/>
          </a:p>
          <a:p>
            <a:pPr indent="0" lvl="0" marL="0" rtl="0" algn="l">
              <a:spcBef>
                <a:spcPts val="1200"/>
              </a:spcBef>
              <a:spcAft>
                <a:spcPts val="1200"/>
              </a:spcAft>
              <a:buNone/>
            </a:pPr>
            <a:r>
              <a:t/>
            </a:r>
            <a:endParaRPr/>
          </a:p>
        </p:txBody>
      </p:sp>
      <p:pic>
        <p:nvPicPr>
          <p:cNvPr id="147" name="Google Shape;147;p21"/>
          <p:cNvPicPr preferRelativeResize="0"/>
          <p:nvPr/>
        </p:nvPicPr>
        <p:blipFill>
          <a:blip r:embed="rId3">
            <a:alphaModFix/>
          </a:blip>
          <a:stretch>
            <a:fillRect/>
          </a:stretch>
        </p:blipFill>
        <p:spPr>
          <a:xfrm>
            <a:off x="7848600" y="4772025"/>
            <a:ext cx="1295400" cy="37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