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4" r:id="rId1"/>
    <p:sldMasterId id="2147484455" r:id="rId2"/>
    <p:sldMasterId id="2147484456" r:id="rId3"/>
    <p:sldMasterId id="2147484457" r:id="rId4"/>
    <p:sldMasterId id="2147484458" r:id="rId5"/>
    <p:sldMasterId id="2147484459" r:id="rId6"/>
    <p:sldMasterId id="2147484460" r:id="rId7"/>
    <p:sldMasterId id="2147484461" r:id="rId8"/>
  </p:sldMasterIdLst>
  <p:notesMasterIdLst>
    <p:notesMasterId r:id="rId17"/>
  </p:notesMasterIdLst>
  <p:handoutMasterIdLst>
    <p:handoutMasterId r:id="rId18"/>
  </p:handoutMasterIdLst>
  <p:sldIdLst>
    <p:sldId id="256" r:id="rId9"/>
    <p:sldId id="295" r:id="rId10"/>
    <p:sldId id="352" r:id="rId11"/>
    <p:sldId id="330" r:id="rId12"/>
    <p:sldId id="351" r:id="rId13"/>
    <p:sldId id="345" r:id="rId14"/>
    <p:sldId id="353" r:id="rId15"/>
    <p:sldId id="347" r:id="rId16"/>
  </p:sldIdLst>
  <p:sldSz cx="9144000" cy="6858000" type="screen4x3"/>
  <p:notesSz cx="6761163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3" autoAdjust="0"/>
    <p:restoredTop sz="83424" autoAdjust="0"/>
  </p:normalViewPr>
  <p:slideViewPr>
    <p:cSldViewPr snapToObjects="1">
      <p:cViewPr varScale="1">
        <p:scale>
          <a:sx n="71" d="100"/>
          <a:sy n="71" d="100"/>
        </p:scale>
        <p:origin x="1733" y="62"/>
      </p:cViewPr>
      <p:guideLst>
        <p:guide orient="horz" pos="2151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호 윤" userId="d7b7df337c4c2567" providerId="LiveId" clId="{C37ED3B5-CF2B-4C62-9CEB-D12C925A1085}"/>
    <pc:docChg chg="modSld">
      <pc:chgData name="성호 윤" userId="d7b7df337c4c2567" providerId="LiveId" clId="{C37ED3B5-CF2B-4C62-9CEB-D12C925A1085}" dt="2019-03-20T05:59:15.136" v="2" actId="20577"/>
      <pc:docMkLst>
        <pc:docMk/>
      </pc:docMkLst>
      <pc:sldChg chg="modSp">
        <pc:chgData name="성호 윤" userId="d7b7df337c4c2567" providerId="LiveId" clId="{C37ED3B5-CF2B-4C62-9CEB-D12C925A1085}" dt="2019-03-20T05:59:15.136" v="2" actId="20577"/>
        <pc:sldMkLst>
          <pc:docMk/>
          <pc:sldMk cId="3799859323" sldId="347"/>
        </pc:sldMkLst>
        <pc:spChg chg="mod">
          <ac:chgData name="성호 윤" userId="d7b7df337c4c2567" providerId="LiveId" clId="{C37ED3B5-CF2B-4C62-9CEB-D12C925A1085}" dt="2019-03-20T05:59:15.136" v="2" actId="20577"/>
          <ac:spMkLst>
            <pc:docMk/>
            <pc:sldMk cId="3799859323" sldId="347"/>
            <ac:spMk id="3" creationId="{649D1DC4-700E-4226-A354-D81E6E533B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0A128E8-B445-4AA9-897B-145F10E372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3FADEF-8B27-46B3-A100-BA176C6F00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E395-9EBF-4D11-94E9-C71AB65322B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BDB33-3441-44B5-8EF5-4045B94B7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A8330-89AB-45D4-9FFD-E7ED1C7FA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4F103-0090-4652-AEA1-E41AA8283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3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9ED8-5EDE-4D9C-B624-CDA5D416B8B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F8FD-5CEE-4534-B84C-92933922B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1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algn="ctr"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5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</a:t>
            </a:r>
            <a:fld id="{EBE46629-09EE-4395-B770-00C7B3849DCB}" type="slidenum">
              <a:rPr lang="ko-KR" altLang="en-US" smtClean="0"/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2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2F8FD-5CEE-4534-B84C-92933922BE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7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141663"/>
            <a:ext cx="9144000" cy="223202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973" y="6496844"/>
            <a:ext cx="17557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Italic"/>
                <a:cs typeface="Italic"/>
              </a:rPr>
              <a:t>정보통신공학과</a:t>
            </a:r>
            <a:endParaRPr kumimoji="0" lang="ko-KR" altLang="en-GB" sz="1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Italic"/>
              <a:cs typeface="Italic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9063" y="161925"/>
            <a:ext cx="13589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07-3D-COM-ISB-02</a:t>
            </a:r>
            <a:endParaRPr kumimoji="0" lang="ko-KR" altLang="en-US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96844"/>
            <a:ext cx="936178" cy="32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989" y="4078289"/>
            <a:ext cx="8641373" cy="1273175"/>
          </a:xfrm>
          <a:ln algn="ctr"/>
        </p:spPr>
        <p:txBody>
          <a:bodyPr anchor="ctr"/>
          <a:lstStyle>
            <a:lvl1pPr marL="0" indent="0">
              <a:spcBef>
                <a:spcPct val="0"/>
              </a:spcBef>
              <a:buFontTx/>
              <a:buNone/>
              <a:defRPr sz="2800" b="0" smtClean="0">
                <a:solidFill>
                  <a:schemeClr val="bg1"/>
                </a:solidFill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3141664"/>
            <a:ext cx="8641373" cy="936625"/>
          </a:xfrm>
        </p:spPr>
        <p:txBody>
          <a:bodyPr/>
          <a:lstStyle>
            <a:lvl1pPr>
              <a:defRPr sz="4400" b="0" smtClean="0">
                <a:effectLst/>
                <a:latin typeface="Century Gothic" pitchFamily="34" charset="0"/>
                <a:ea typeface="휴먼엑스포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91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5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2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1523" cy="5962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17041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6500813"/>
            <a:ext cx="7921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1" descr="So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6500813"/>
            <a:ext cx="11477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0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2418467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4908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125855"/>
            <a:ext cx="8642985" cy="51123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45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10633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90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3866500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052513"/>
            <a:ext cx="404446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827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4709169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634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548572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6748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219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7020560" y="6579235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5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05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>
            <a:off x="-15875" y="6647815"/>
            <a:ext cx="9160510" cy="635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:/Users/gygs2/AppData/Roaming/PolarisOffice/ETemp/23180_8955640/fImage70256241478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" y="6533515"/>
            <a:ext cx="804545" cy="260985"/>
          </a:xfrm>
          <a:prstGeom prst="rect">
            <a:avLst/>
          </a:prstGeom>
          <a:noFill/>
        </p:spPr>
      </p:pic>
      <p:cxnSp>
        <p:nvCxnSpPr>
          <p:cNvPr id="11" name="도형 10"/>
          <p:cNvCxnSpPr/>
          <p:nvPr/>
        </p:nvCxnSpPr>
        <p:spPr>
          <a:xfrm flipV="1">
            <a:off x="8244205" y="6647815"/>
            <a:ext cx="635" cy="210820"/>
          </a:xfrm>
          <a:prstGeom prst="line">
            <a:avLst/>
          </a:prstGeom>
          <a:noFill/>
          <a:ln w="9525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39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8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rgbClr val="004386">
                  <a:gamma/>
                  <a:shade val="86275"/>
                  <a:invGamma/>
                </a:srgbClr>
              </a:gs>
              <a:gs pos="100000">
                <a:srgbClr val="004386">
                  <a:alpha val="70000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955"/>
            <a:ext cx="8229600" cy="49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125855"/>
            <a:ext cx="86423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2025" y="645350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b="1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2F537A7-7280-4512-A20E-70ABCB7F63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kumimoji="0" sz="1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pic>
        <p:nvPicPr>
          <p:cNvPr id="8202" name="그림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95" y="6501130"/>
            <a:ext cx="792480" cy="27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265113" indent="-265113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28650" indent="-1841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82663" indent="-17462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9850" indent="-1778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700213" indent="-176213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en-US" altLang="ko-KR" sz="1200" b="0" strike="noStrike" cap="none" dirty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95B64B-0E24-4618-89EB-98E0C32A0FDD}"/>
              </a:ext>
            </a:extLst>
          </p:cNvPr>
          <p:cNvSpPr/>
          <p:nvPr/>
        </p:nvSpPr>
        <p:spPr bwMode="auto">
          <a:xfrm>
            <a:off x="0" y="2924944"/>
            <a:ext cx="9144000" cy="24482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749" y="3141980"/>
            <a:ext cx="9037251" cy="9372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32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A-3 </a:t>
            </a:r>
            <a:r>
              <a:rPr lang="ko-KR" altLang="en-US" sz="3200" b="1" dirty="0" err="1">
                <a:solidFill>
                  <a:schemeClr val="tx1"/>
                </a:solidFill>
              </a:rPr>
              <a:t>키르히호프의</a:t>
            </a:r>
            <a:r>
              <a:rPr lang="ko-KR" altLang="en-US" sz="3200" b="1" dirty="0">
                <a:solidFill>
                  <a:schemeClr val="tx1"/>
                </a:solidFill>
              </a:rPr>
              <a:t> 법칙 </a:t>
            </a:r>
            <a:r>
              <a:rPr lang="en-US" altLang="ko-KR" sz="3200" b="1" dirty="0">
                <a:solidFill>
                  <a:schemeClr val="tx1"/>
                </a:solidFill>
              </a:rPr>
              <a:t>&amp; Series / Parallel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                                                      circuit</a:t>
            </a:r>
            <a:endParaRPr lang="ko-KR" altLang="en-US" sz="3200" b="1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79834" y="4149080"/>
            <a:ext cx="52533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인하대학교 정보통신공학과</a:t>
            </a: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2019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학기 정보통신기초설계실습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 ICE2006 - 002/003/004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current law (KCL)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EFB585B-7275-4574-AB0E-68E20222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18" y="2670330"/>
            <a:ext cx="3523675" cy="27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308E43-7A19-4BE8-B4CB-8F540602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76" y="1290291"/>
            <a:ext cx="84596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current law (KCL)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FEB15-A2B5-4C41-80AD-E304F645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36129"/>
            <a:ext cx="4680520" cy="5338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7DD7C1-93FA-4975-B40C-C20B5E97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" y="1484784"/>
            <a:ext cx="42167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61D8F42-2524-43C2-846A-7D43DB526BC9}"/>
              </a:ext>
            </a:extLst>
          </p:cNvPr>
          <p:cNvSpPr/>
          <p:nvPr/>
        </p:nvSpPr>
        <p:spPr bwMode="auto">
          <a:xfrm>
            <a:off x="-690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74DD3DF-0169-43D6-99A9-FA021C03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881" y="155401"/>
            <a:ext cx="8230870" cy="66992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voltage law (KVL)</a:t>
            </a:r>
            <a:endParaRPr lang="ko-KR" altLang="en-US" sz="3600" b="1" strike="noStrike" cap="none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C37BA4-8AA4-4C07-9A11-E43C0C2E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139702"/>
            <a:ext cx="1714500" cy="857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72C924-89C9-480A-A423-3A08A88E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484365"/>
            <a:ext cx="2952750" cy="695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C9F996-E1F6-4E52-A412-AFC91F620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25" y="1409699"/>
            <a:ext cx="7064551" cy="396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B23BA8-4692-49D6-9D68-C1459F141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3429000"/>
            <a:ext cx="795991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EAC4100-5D55-4884-9455-1FA89BA814A7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9AA05A-4DC9-472A-957A-AD977582A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26" y="155401"/>
            <a:ext cx="851823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: A-3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옴의 법칙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교재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)</a:t>
            </a:r>
            <a:endParaRPr lang="ko-KR" altLang="en-US" sz="54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895AD5-7136-476D-BC33-08FE2AA1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" y="1268760"/>
            <a:ext cx="8296275" cy="462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F44C9D-6D67-4DFF-AD9D-56CDA69E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2" y="2404517"/>
            <a:ext cx="39147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직렬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회로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교재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34B33A-8085-4D80-882F-F478B256A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5" y="1052736"/>
            <a:ext cx="8542688" cy="302932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54D3DC7-E0BD-403E-8B63-7364A45A4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54892"/>
              </p:ext>
            </p:extLst>
          </p:nvPr>
        </p:nvGraphicFramePr>
        <p:xfrm>
          <a:off x="4286846" y="5078730"/>
          <a:ext cx="43361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550">
                  <a:extLst>
                    <a:ext uri="{9D8B030D-6E8A-4147-A177-3AD203B41FA5}">
                      <a16:colId xmlns:a16="http://schemas.microsoft.com/office/drawing/2014/main" val="4005467010"/>
                    </a:ext>
                  </a:extLst>
                </a:gridCol>
                <a:gridCol w="2034575">
                  <a:extLst>
                    <a:ext uri="{9D8B030D-6E8A-4147-A177-3AD203B41FA5}">
                      <a16:colId xmlns:a16="http://schemas.microsoft.com/office/drawing/2014/main" val="2631938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입력전압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[V]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저항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[Ohm]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29799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220, 2k, 22k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322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470, 5.6k, 51k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43054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1k, 10k,100k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98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C69F593-C8A3-46AC-9DA5-99CA69F2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653136"/>
            <a:ext cx="2618879" cy="22322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774091F-45FF-4936-8C1B-A9B67CA7C46D}"/>
              </a:ext>
            </a:extLst>
          </p:cNvPr>
          <p:cNvSpPr/>
          <p:nvPr/>
        </p:nvSpPr>
        <p:spPr>
          <a:xfrm>
            <a:off x="323529" y="4082058"/>
            <a:ext cx="511256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12-1)                          </a:t>
            </a:r>
            <a:r>
              <a:rPr lang="ko-KR" altLang="en-US" b="1" dirty="0"/>
              <a:t>가 성립함을 설명하라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699943-A4D5-4DD8-B1A7-674FD0FB4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4116000"/>
            <a:ext cx="1944216" cy="4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  <a:effectLst/>
              </a:rPr>
              <a:t>실험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: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병렬 회로 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(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교재</a:t>
            </a:r>
            <a:r>
              <a:rPr lang="en-US" altLang="ko-KR" dirty="0">
                <a:solidFill>
                  <a:schemeClr val="tx1"/>
                </a:solidFill>
                <a:effectLst/>
              </a:rPr>
              <a:t>)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0952CB-E35E-4E17-9B80-03ADE3C0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0" y="1196752"/>
            <a:ext cx="8870283" cy="29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D0F71-7371-4A45-B6F7-65544EC0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797152"/>
            <a:ext cx="4341497" cy="1944216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2D73B8A-4531-47C9-80C1-6110BEFC3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14330"/>
              </p:ext>
            </p:extLst>
          </p:nvPr>
        </p:nvGraphicFramePr>
        <p:xfrm>
          <a:off x="5198405" y="4869160"/>
          <a:ext cx="3672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259">
                  <a:extLst>
                    <a:ext uri="{9D8B030D-6E8A-4147-A177-3AD203B41FA5}">
                      <a16:colId xmlns:a16="http://schemas.microsoft.com/office/drawing/2014/main" val="4005467010"/>
                    </a:ext>
                  </a:extLst>
                </a:gridCol>
                <a:gridCol w="1723149">
                  <a:extLst>
                    <a:ext uri="{9D8B030D-6E8A-4147-A177-3AD203B41FA5}">
                      <a16:colId xmlns:a16="http://schemas.microsoft.com/office/drawing/2014/main" val="2631938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입력전압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[V]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저항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[Ohm]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29799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220, 330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44322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330, 2k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43054"/>
                  </a:ext>
                </a:extLst>
              </a:tr>
              <a:tr h="198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2k, 22k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1198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CAD500B-D676-4B88-94B8-CC5BF275F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930251"/>
            <a:ext cx="1838126" cy="47860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0DA38E-34F0-4E2B-AFFA-7E6A199025E4}"/>
              </a:ext>
            </a:extLst>
          </p:cNvPr>
          <p:cNvSpPr/>
          <p:nvPr/>
        </p:nvSpPr>
        <p:spPr>
          <a:xfrm>
            <a:off x="323529" y="3895299"/>
            <a:ext cx="511256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17)                          </a:t>
            </a:r>
            <a:r>
              <a:rPr lang="ko-KR" altLang="en-US" b="1" dirty="0"/>
              <a:t>가 성립함을 설명하라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34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EF8A9B-0C26-4EE0-A34B-138B71A48748}"/>
              </a:ext>
            </a:extLst>
          </p:cNvPr>
          <p:cNvSpPr/>
          <p:nvPr/>
        </p:nvSpPr>
        <p:spPr bwMode="auto">
          <a:xfrm>
            <a:off x="-15696" y="0"/>
            <a:ext cx="9144000" cy="9807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899A2EF-2C39-48A2-A20F-23C789F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91" y="155401"/>
            <a:ext cx="823087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sz="3600" kern="0" dirty="0">
                <a:solidFill>
                  <a:schemeClr val="tx1"/>
                </a:solidFill>
                <a:effectLst/>
                <a:latin typeface="맑은 고딕" charset="0"/>
                <a:ea typeface="맑은 고딕" charset="0"/>
              </a:rPr>
              <a:t>질문  </a:t>
            </a:r>
            <a:r>
              <a:rPr lang="en-US" altLang="ko-KR" sz="3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A-3 </a:t>
            </a:r>
            <a:r>
              <a:rPr lang="en-US" altLang="ko-KR" sz="3600" dirty="0">
                <a:solidFill>
                  <a:schemeClr val="tx1"/>
                </a:solidFill>
                <a:effectLst/>
              </a:rPr>
              <a:t>Kirchhoff's law </a:t>
            </a:r>
            <a:endParaRPr lang="ko-KR" altLang="en-US" sz="3600" kern="0" dirty="0">
              <a:solidFill>
                <a:schemeClr val="tx1"/>
              </a:solidFill>
              <a:effectLst>
                <a:outerShdw blurRad="38100" dist="38100" dir="2700000" sx="1000" sy="1000" algn="tl">
                  <a:srgbClr val="C0C0C0"/>
                </a:outerShdw>
              </a:effectLst>
              <a:latin typeface="맑은 고딕" charset="0"/>
              <a:ea typeface="맑은 고딕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9D1DC4-700E-4226-A354-D81E6E533B8A}"/>
              </a:ext>
            </a:extLst>
          </p:cNvPr>
          <p:cNvSpPr/>
          <p:nvPr/>
        </p:nvSpPr>
        <p:spPr>
          <a:xfrm>
            <a:off x="149091" y="1204858"/>
            <a:ext cx="8994909" cy="391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&lt; 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주차 수업 공지 &gt;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수업 제목 </a:t>
            </a:r>
            <a:r>
              <a:rPr lang="en-US" altLang="ko-KR" dirty="0"/>
              <a:t>: A-4 </a:t>
            </a:r>
            <a:r>
              <a:rPr lang="en-US" altLang="ko-KR" dirty="0" err="1"/>
              <a:t>Series_Series</a:t>
            </a:r>
            <a:r>
              <a:rPr lang="en-US" altLang="ko-KR" dirty="0"/>
              <a:t>-Parallel Combination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수업 내용 </a:t>
            </a:r>
            <a:r>
              <a:rPr lang="en-US" altLang="ko-KR" dirty="0"/>
              <a:t>: </a:t>
            </a:r>
            <a:r>
              <a:rPr lang="ko-KR" altLang="en-US" dirty="0"/>
              <a:t>교재 ‘</a:t>
            </a:r>
            <a:r>
              <a:rPr lang="en-US" altLang="ko-KR" dirty="0"/>
              <a:t>A-4 </a:t>
            </a:r>
            <a:r>
              <a:rPr lang="en-US" altLang="ko-KR" dirty="0" err="1"/>
              <a:t>Series_Series</a:t>
            </a:r>
            <a:r>
              <a:rPr lang="en-US" altLang="ko-KR" dirty="0"/>
              <a:t>-Parallel Combination Circuits</a:t>
            </a:r>
            <a:r>
              <a:rPr lang="ko-KR" altLang="en-US" dirty="0"/>
              <a:t>＇</a:t>
            </a:r>
            <a:r>
              <a:rPr lang="en-US" altLang="ko-KR" dirty="0"/>
              <a:t>                        </a:t>
            </a:r>
            <a:r>
              <a:rPr lang="ko-KR" altLang="en-US" dirty="0"/>
              <a:t>이에 따라서 예비보고서 작성하세요.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1. 과제 : </a:t>
            </a:r>
            <a:r>
              <a:rPr lang="en-US" altLang="ko-KR" dirty="0"/>
              <a:t>3</a:t>
            </a:r>
            <a:r>
              <a:rPr lang="ko-KR" altLang="en-US" dirty="0"/>
              <a:t>주차 결과 보고서 (</a:t>
            </a:r>
            <a:r>
              <a:rPr lang="en-US" altLang="ko-KR" dirty="0"/>
              <a:t>O</a:t>
            </a:r>
            <a:r>
              <a:rPr lang="ko-KR" altLang="en-US" dirty="0"/>
              <a:t>),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</a:t>
            </a:r>
            <a:r>
              <a:rPr lang="ko-KR" altLang="en-US" dirty="0"/>
              <a:t>예비 보고서 (</a:t>
            </a:r>
            <a:r>
              <a:rPr lang="en-US" altLang="ko-KR" dirty="0"/>
              <a:t>X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2. </a:t>
            </a:r>
            <a:r>
              <a:rPr lang="en-US" altLang="ko-KR" dirty="0"/>
              <a:t>4</a:t>
            </a:r>
            <a:r>
              <a:rPr lang="ko-KR" altLang="en-US" dirty="0"/>
              <a:t> 주차 강의자료 </a:t>
            </a:r>
            <a:r>
              <a:rPr lang="en-US" altLang="ko-KR" dirty="0"/>
              <a:t>: </a:t>
            </a:r>
            <a:r>
              <a:rPr lang="ko-KR" altLang="en-US" dirty="0"/>
              <a:t>공지 예정</a:t>
            </a:r>
          </a:p>
        </p:txBody>
      </p:sp>
    </p:spTree>
    <p:extLst>
      <p:ext uri="{BB962C8B-B14F-4D97-AF65-F5344CB8AC3E}">
        <p14:creationId xmlns:p14="http://schemas.microsoft.com/office/powerpoint/2010/main" val="3799859323"/>
      </p:ext>
    </p:extLst>
  </p:cSld>
  <p:clrMapOvr>
    <a:masterClrMapping/>
  </p:clrMapOvr>
</p:sld>
</file>

<file path=ppt/theme/theme1.xml><?xml version="1.0" encoding="utf-8"?>
<a:theme xmlns:a="http://schemas.openxmlformats.org/drawingml/2006/main" name="Report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Pages>16</Pages>
  <Words>198</Words>
  <Characters>0</Characters>
  <Application>Microsoft Office PowerPoint</Application>
  <DocSecurity>0</DocSecurity>
  <PresentationFormat>화면 슬라이드 쇼(4:3)</PresentationFormat>
  <Lines>0</Lines>
  <Paragraphs>48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Century Gothic</vt:lpstr>
      <vt:lpstr>Times New Roman</vt:lpstr>
      <vt:lpstr>Report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A-3 키르히호프의 법칙 &amp; Series / Parallel                                                        circuit</vt:lpstr>
      <vt:lpstr>Kirchhoff's current law (KCL)</vt:lpstr>
      <vt:lpstr>Kirchhoff's current law (KCL)</vt:lpstr>
      <vt:lpstr>Kirchhoff's voltage law (KVL)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inha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spice 사용법</dc:title>
  <dc:creator>이상곤</dc:creator>
  <cp:lastModifiedBy>윤성호</cp:lastModifiedBy>
  <cp:revision>148</cp:revision>
  <cp:lastPrinted>2019-02-28T01:57:48Z</cp:lastPrinted>
  <dcterms:modified xsi:type="dcterms:W3CDTF">2019-03-20T05:59:17Z</dcterms:modified>
</cp:coreProperties>
</file>