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7"/>
  </p:notesMasterIdLst>
  <p:handoutMasterIdLst>
    <p:handoutMasterId r:id="rId18"/>
  </p:handoutMasterIdLst>
  <p:sldIdLst>
    <p:sldId id="256" r:id="rId9"/>
    <p:sldId id="295" r:id="rId10"/>
    <p:sldId id="355" r:id="rId11"/>
    <p:sldId id="356" r:id="rId12"/>
    <p:sldId id="352" r:id="rId13"/>
    <p:sldId id="357" r:id="rId14"/>
    <p:sldId id="330" r:id="rId15"/>
    <p:sldId id="347" r:id="rId16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3" autoAdjust="0"/>
    <p:restoredTop sz="83424" autoAdjust="0"/>
  </p:normalViewPr>
  <p:slideViewPr>
    <p:cSldViewPr snapToObjects="1">
      <p:cViewPr varScale="1">
        <p:scale>
          <a:sx n="58" d="100"/>
          <a:sy n="58" d="100"/>
        </p:scale>
        <p:origin x="922" y="67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5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2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1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5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95B64B-0E24-4618-89EB-98E0C32A0FDD}"/>
              </a:ext>
            </a:extLst>
          </p:cNvPr>
          <p:cNvSpPr/>
          <p:nvPr/>
        </p:nvSpPr>
        <p:spPr bwMode="auto">
          <a:xfrm>
            <a:off x="0" y="2924944"/>
            <a:ext cx="9144000" cy="24482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749" y="3141980"/>
            <a:ext cx="9037251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A-4 Series-Parallel Combination Circuits</a:t>
            </a: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79834" y="4149080"/>
            <a:ext cx="52533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ICE2006 - 002/003/004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9F43-4A23-4450-9C0D-EB7C7620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4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/>
              <a:t>실험 </a:t>
            </a:r>
            <a:r>
              <a:rPr lang="en-US" altLang="ko-KR" sz="2800" dirty="0"/>
              <a:t>: </a:t>
            </a:r>
            <a:r>
              <a:rPr kumimoji="0" lang="en-US" altLang="ko-KR" sz="2600" b="1" i="0" u="none" strike="noStrike" cap="none" normalizeH="0" baseline="0" dirty="0">
                <a:ln>
                  <a:noFill/>
                </a:ln>
                <a:solidFill>
                  <a:srgbClr val="323E4F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A-4-(1). Series Circuits</a:t>
            </a:r>
            <a:endParaRPr kumimoji="0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그림 11" descr="Z:\임시 인터넷 파일\Content.Word\figure6-4.jpg">
            <a:extLst>
              <a:ext uri="{FF2B5EF4-FFF2-40B4-BE49-F238E27FC236}">
                <a16:creationId xmlns:a16="http://schemas.microsoft.com/office/drawing/2014/main" id="{D8DEF1BF-B369-4DEF-86AD-CC9071AD56A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82871"/>
            <a:ext cx="4270728" cy="47374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1A0796-FE03-431F-B932-6385F9988B16}"/>
              </a:ext>
            </a:extLst>
          </p:cNvPr>
          <p:cNvSpPr/>
          <p:nvPr/>
        </p:nvSpPr>
        <p:spPr>
          <a:xfrm>
            <a:off x="6948264" y="5588939"/>
            <a:ext cx="1007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</a:rPr>
              <a:t>Figure 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07DC8F-1928-4059-8A99-DD3B0385E411}"/>
              </a:ext>
            </a:extLst>
          </p:cNvPr>
          <p:cNvSpPr/>
          <p:nvPr/>
        </p:nvSpPr>
        <p:spPr>
          <a:xfrm>
            <a:off x="130133" y="4398278"/>
            <a:ext cx="4769384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R1,</a:t>
            </a:r>
            <a:r>
              <a:rPr lang="ko-KR" altLang="en-US" sz="1600" dirty="0"/>
              <a:t> </a:t>
            </a:r>
            <a:r>
              <a:rPr lang="en-US" altLang="ko-KR" sz="1600" dirty="0"/>
              <a:t>R2, R3</a:t>
            </a:r>
            <a:r>
              <a:rPr lang="ko-KR" altLang="en-US" sz="1600" dirty="0"/>
              <a:t>를 준비하고 각 저항을 측정하고 기록하라</a:t>
            </a:r>
            <a:r>
              <a:rPr lang="en-US" altLang="ko-KR" sz="1600" dirty="0"/>
              <a:t>. </a:t>
            </a:r>
            <a:r>
              <a:rPr lang="ko-KR" altLang="en-US" sz="1600" dirty="0"/>
              <a:t>전체 저항 </a:t>
            </a:r>
            <a:r>
              <a:rPr lang="en-US" altLang="ko-KR" sz="1600" dirty="0"/>
              <a:t>Rt</a:t>
            </a:r>
            <a:r>
              <a:rPr lang="ko-KR" altLang="en-US" sz="1600" dirty="0"/>
              <a:t>를 계산하라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R1,</a:t>
            </a:r>
            <a:r>
              <a:rPr lang="ko-KR" altLang="en-US" sz="1600" dirty="0"/>
              <a:t> </a:t>
            </a:r>
            <a:r>
              <a:rPr lang="en-US" altLang="ko-KR" sz="1600" dirty="0"/>
              <a:t>R2, R3</a:t>
            </a:r>
            <a:r>
              <a:rPr lang="ko-KR" altLang="en-US" sz="1600" dirty="0"/>
              <a:t>를 직렬</a:t>
            </a:r>
            <a:r>
              <a:rPr lang="en-US" altLang="ko-KR" sz="1600" dirty="0"/>
              <a:t> </a:t>
            </a:r>
            <a:r>
              <a:rPr lang="ko-KR" altLang="en-US" sz="1600" dirty="0"/>
              <a:t>연결하고 </a:t>
            </a:r>
            <a:r>
              <a:rPr lang="en-US" altLang="ko-KR" sz="1600" dirty="0"/>
              <a:t>Rt</a:t>
            </a:r>
            <a:r>
              <a:rPr lang="ko-KR" altLang="en-US" sz="1600" dirty="0"/>
              <a:t>를 측정하고 </a:t>
            </a:r>
            <a:r>
              <a:rPr lang="ko-KR" altLang="en-US" sz="1600" dirty="0" err="1"/>
              <a:t>계산값과</a:t>
            </a:r>
            <a:r>
              <a:rPr lang="ko-KR" altLang="en-US" sz="1600" dirty="0"/>
              <a:t> 비교하라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2B288C-9677-4B6B-AB79-1A5DA3E27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21" y="1494858"/>
            <a:ext cx="3672408" cy="24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8D533E-8A23-4CB1-B02C-417D94899951}"/>
              </a:ext>
            </a:extLst>
          </p:cNvPr>
          <p:cNvSpPr/>
          <p:nvPr/>
        </p:nvSpPr>
        <p:spPr>
          <a:xfrm>
            <a:off x="251520" y="1474247"/>
            <a:ext cx="5184576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600" dirty="0"/>
              <a:t>회로를 완성하고 전류계를 연결하라</a:t>
            </a:r>
            <a:r>
              <a:rPr lang="en-US" altLang="ko-KR" sz="1600" dirty="0"/>
              <a:t>. </a:t>
            </a:r>
            <a:r>
              <a:rPr lang="ko-KR" altLang="en-US" sz="1600" dirty="0"/>
              <a:t>전체 전류 </a:t>
            </a:r>
            <a:r>
              <a:rPr lang="en-US" altLang="ko-KR" sz="1600" dirty="0"/>
              <a:t>It</a:t>
            </a:r>
            <a:r>
              <a:rPr lang="ko-KR" altLang="en-US" sz="1600" dirty="0"/>
              <a:t>를 계산하라</a:t>
            </a:r>
            <a:r>
              <a:rPr lang="en-US" altLang="ko-KR" sz="1600" dirty="0"/>
              <a:t>. </a:t>
            </a:r>
            <a:r>
              <a:rPr lang="ko-KR" altLang="en-US" sz="1600" dirty="0"/>
              <a:t>전원을 인가하고 </a:t>
            </a:r>
            <a:r>
              <a:rPr lang="en-US" altLang="ko-KR" sz="1600" dirty="0"/>
              <a:t>It</a:t>
            </a:r>
            <a:r>
              <a:rPr lang="ko-KR" altLang="en-US" sz="1600" dirty="0"/>
              <a:t>를 측정하고 기록하라</a:t>
            </a:r>
            <a:r>
              <a:rPr lang="en-US" altLang="ko-KR" sz="1600" dirty="0"/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600" dirty="0" err="1"/>
              <a:t>Vab</a:t>
            </a:r>
            <a:r>
              <a:rPr lang="ko-KR" altLang="en-US" sz="1600" dirty="0"/>
              <a:t>를 계산하라</a:t>
            </a:r>
            <a:r>
              <a:rPr lang="en-US" altLang="ko-KR" sz="1600" dirty="0"/>
              <a:t>(Ohm’s law</a:t>
            </a:r>
            <a:r>
              <a:rPr lang="ko-KR" altLang="en-US" sz="1600" dirty="0"/>
              <a:t>이용</a:t>
            </a:r>
            <a:r>
              <a:rPr lang="en-US" altLang="ko-KR" sz="1600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600" dirty="0" err="1"/>
              <a:t>Vbc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Vcd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Vde</a:t>
            </a:r>
            <a:r>
              <a:rPr lang="ko-KR" altLang="en-US" sz="1600" dirty="0"/>
              <a:t>를 계산하라</a:t>
            </a:r>
            <a:r>
              <a:rPr lang="en-US" altLang="ko-KR" sz="1600" dirty="0"/>
              <a:t>(Ohm’s law</a:t>
            </a:r>
            <a:r>
              <a:rPr lang="ko-KR" altLang="en-US" sz="1600" dirty="0"/>
              <a:t>이용</a:t>
            </a:r>
            <a:r>
              <a:rPr lang="en-US" altLang="ko-KR" sz="1600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600" dirty="0" err="1"/>
              <a:t>Vab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Vbc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Vcd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Vde</a:t>
            </a:r>
            <a:r>
              <a:rPr lang="ko-KR" altLang="en-US" sz="1600" dirty="0"/>
              <a:t>를 측정하고 기록하라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360BDB-E88B-49EB-A8BF-888F3BB5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987842"/>
            <a:ext cx="3600400" cy="29368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26B88-2031-4E5B-B066-D922649464F3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2A217B0-315C-4C0A-AC80-B7CEC6B8A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4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/>
              <a:t>실험 </a:t>
            </a:r>
            <a:r>
              <a:rPr lang="en-US" altLang="ko-KR" sz="2800" dirty="0"/>
              <a:t>: </a:t>
            </a:r>
            <a:r>
              <a:rPr kumimoji="0" lang="en-US" altLang="ko-KR" sz="2600" b="1" i="0" u="none" strike="noStrike" cap="none" normalizeH="0" baseline="0" dirty="0">
                <a:ln>
                  <a:noFill/>
                </a:ln>
                <a:solidFill>
                  <a:srgbClr val="323E4F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A-4-(1). Series Circuits</a:t>
            </a:r>
            <a:endParaRPr kumimoji="0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 descr="https://2.bp.blogspot.com/-HZS583YX5G8/WD5lOHIvC7I/AAAAAAAAXUE/5YOiS5FG5XUaNQjmh_5kdpFU65CouV0TgCEw/s320/%25E1%2584%2589%25E1%2585%25B3%25E1%2584%258F%25E1%2585%25B3%25E1%2584%2585%25E1%2585%25B5%25E1%2586%25AB%25E1%2584%2589%25E1%2585%25A3%25E1%2586%25BA%2B2016-11-30%2B%25E1%2584%258B%25E1%2585%25A9%25E1%2584%2592%25E1%2585%25AE%2B2.35.22.png">
            <a:extLst>
              <a:ext uri="{FF2B5EF4-FFF2-40B4-BE49-F238E27FC236}">
                <a16:creationId xmlns:a16="http://schemas.microsoft.com/office/drawing/2014/main" id="{5D5DBCCF-6E96-46CB-A59A-4FA913EA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4" y="4787892"/>
            <a:ext cx="3744416" cy="16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-0vH2B9DcIw-ejYJ-DaDHZnq4gBi1qadiW67M-Z4BU9i7tfHXPNQBiKOvyzB6i6NXsFZNMBwUXlkiIs0Ws9Ivkr6-0peBMdgn4WyDRwwRPPe-fLepCBtNKYEgjzMaTXy7Defi_km">
            <a:extLst>
              <a:ext uri="{FF2B5EF4-FFF2-40B4-BE49-F238E27FC236}">
                <a16:creationId xmlns:a16="http://schemas.microsoft.com/office/drawing/2014/main" id="{496C1822-5169-4F50-9A8F-0560E291D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437112"/>
            <a:ext cx="1728192" cy="65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D35302F-D3AA-4DF0-AE9A-14DBAFD0CC6F}"/>
              </a:ext>
            </a:extLst>
          </p:cNvPr>
          <p:cNvSpPr/>
          <p:nvPr/>
        </p:nvSpPr>
        <p:spPr>
          <a:xfrm>
            <a:off x="5165780" y="5545973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i="1" dirty="0">
                <a:solidFill>
                  <a:srgbClr val="222222"/>
                </a:solidFill>
                <a:latin typeface="georgia" panose="02040502050405020303" pitchFamily="18" charset="0"/>
              </a:rPr>
              <a:t>R</a:t>
            </a:r>
            <a:r>
              <a:rPr lang="en-US" altLang="ko-KR" sz="1600" i="1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0</a:t>
            </a:r>
            <a:r>
              <a:rPr lang="en-US" altLang="ko-KR" sz="1600" dirty="0">
                <a:solidFill>
                  <a:srgbClr val="222222"/>
                </a:solidFill>
                <a:latin typeface="georgia" panose="02040502050405020303" pitchFamily="18" charset="0"/>
              </a:rPr>
              <a:t>=</a:t>
            </a:r>
            <a:r>
              <a:rPr lang="en-US" altLang="ko-KR" sz="1600" i="1" dirty="0">
                <a:solidFill>
                  <a:srgbClr val="222222"/>
                </a:solidFill>
                <a:latin typeface="georgia" panose="02040502050405020303" pitchFamily="18" charset="0"/>
              </a:rPr>
              <a:t>R</a:t>
            </a:r>
            <a:r>
              <a:rPr lang="en-US" altLang="ko-KR" sz="1600" i="1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1</a:t>
            </a:r>
            <a:r>
              <a:rPr lang="en-US" altLang="ko-KR" sz="1600" dirty="0">
                <a:solidFill>
                  <a:srgbClr val="222222"/>
                </a:solidFill>
                <a:latin typeface="georgia" panose="02040502050405020303" pitchFamily="18" charset="0"/>
              </a:rPr>
              <a:t>+</a:t>
            </a:r>
            <a:r>
              <a:rPr lang="en-US" altLang="ko-KR" sz="1600" i="1" dirty="0">
                <a:solidFill>
                  <a:srgbClr val="222222"/>
                </a:solidFill>
                <a:latin typeface="georgia" panose="02040502050405020303" pitchFamily="18" charset="0"/>
              </a:rPr>
              <a:t>R</a:t>
            </a:r>
            <a:r>
              <a:rPr lang="en-US" altLang="ko-KR" sz="1600" i="1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2</a:t>
            </a:r>
            <a:r>
              <a:rPr lang="en-US" altLang="ko-KR" sz="1600" dirty="0">
                <a:solidFill>
                  <a:srgbClr val="222222"/>
                </a:solidFill>
                <a:latin typeface="georgia" panose="02040502050405020303" pitchFamily="18" charset="0"/>
              </a:rPr>
              <a:t>+</a:t>
            </a:r>
            <a:r>
              <a:rPr lang="en-US" altLang="ko-KR" sz="1600" i="1" dirty="0">
                <a:solidFill>
                  <a:srgbClr val="222222"/>
                </a:solidFill>
                <a:latin typeface="georgia" panose="02040502050405020303" pitchFamily="18" charset="0"/>
              </a:rPr>
              <a:t>R</a:t>
            </a:r>
            <a:r>
              <a:rPr lang="en-US" altLang="ko-KR" sz="1600" i="1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3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9FF66F-8BBA-421C-BF30-EF55D3C21537}"/>
              </a:ext>
            </a:extLst>
          </p:cNvPr>
          <p:cNvSpPr/>
          <p:nvPr/>
        </p:nvSpPr>
        <p:spPr>
          <a:xfrm>
            <a:off x="539552" y="4149080"/>
            <a:ext cx="292714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highlight>
                  <a:srgbClr val="C0C0C0"/>
                </a:highlight>
              </a:rPr>
              <a:t>Voltage</a:t>
            </a:r>
            <a:r>
              <a:rPr lang="ko-KR" altLang="en-US" sz="2000" b="1" dirty="0">
                <a:highlight>
                  <a:srgbClr val="C0C0C0"/>
                </a:highlight>
              </a:rPr>
              <a:t> </a:t>
            </a:r>
            <a:r>
              <a:rPr lang="en-US" altLang="ko-KR" sz="2000" b="1" dirty="0">
                <a:highlight>
                  <a:srgbClr val="C0C0C0"/>
                </a:highlight>
              </a:rPr>
              <a:t>Divider </a:t>
            </a:r>
            <a:r>
              <a:rPr lang="ko-KR" altLang="en-US" sz="2000" b="1" dirty="0">
                <a:highlight>
                  <a:srgbClr val="C0C0C0"/>
                </a:highlight>
              </a:rPr>
              <a:t>계산식</a:t>
            </a:r>
            <a:endParaRPr lang="en-US" altLang="ko-KR" sz="2000" b="1" dirty="0">
              <a:highlight>
                <a:srgbClr val="C0C0C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542051-15F4-4D9A-99CF-1F999C67C10A}"/>
              </a:ext>
            </a:extLst>
          </p:cNvPr>
          <p:cNvSpPr/>
          <p:nvPr/>
        </p:nvSpPr>
        <p:spPr>
          <a:xfrm>
            <a:off x="4860032" y="6111320"/>
            <a:ext cx="4572000" cy="4140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※ N</a:t>
            </a:r>
            <a:r>
              <a:rPr lang="ko-KR" altLang="en-US" sz="1600" dirty="0"/>
              <a:t>개의 직렬 저항 회로에 확장 적용된다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32" name="Picture 8" descr="https://lh5.googleusercontent.com/bJmI4hD4V1iJUSn8URLKxDeSgRDt--cCdMGsgrnquYvunIgUiWEvUmurgLI-Uk8rSTA3FYPBbYMwB2eNMoR8tl60e6kG85uhGU6ffqKQQEeBrep_T75Pypo6rnoB7CrviiPemSrB">
            <a:extLst>
              <a:ext uri="{FF2B5EF4-FFF2-40B4-BE49-F238E27FC236}">
                <a16:creationId xmlns:a16="http://schemas.microsoft.com/office/drawing/2014/main" id="{03F70078-E194-4165-A21D-899B5F0B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20" y="4454805"/>
            <a:ext cx="1728192" cy="6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utZjKyVizkI14Ks0jVp7yjX7FmUhXchJGK4XjWxqNHuzYSHSjouTNTizlSykpXWDHL2cETxk7FywPoq5pFVoueFjjIA88Z41LLwW1JBxVeybiBs9cu683R-Ey6iCi8qA2KEaT4Mv">
            <a:extLst>
              <a:ext uri="{FF2B5EF4-FFF2-40B4-BE49-F238E27FC236}">
                <a16:creationId xmlns:a16="http://schemas.microsoft.com/office/drawing/2014/main" id="{81F4D157-EA14-4C29-B54A-1CD21BC8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20" y="5278686"/>
            <a:ext cx="1759160" cy="67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59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F9DEF01-DB03-45C1-8D8B-BD243B2639B8}"/>
              </a:ext>
            </a:extLst>
          </p:cNvPr>
          <p:cNvSpPr/>
          <p:nvPr/>
        </p:nvSpPr>
        <p:spPr>
          <a:xfrm>
            <a:off x="539552" y="2852936"/>
            <a:ext cx="8429963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600" dirty="0"/>
              <a:t>Table2.</a:t>
            </a:r>
            <a:r>
              <a:rPr lang="ko-KR" altLang="en-US" sz="1600" dirty="0"/>
              <a:t>를 보고 </a:t>
            </a:r>
            <a:r>
              <a:rPr lang="en-US" altLang="ko-KR" sz="1600" dirty="0"/>
              <a:t>                                          </a:t>
            </a:r>
            <a:r>
              <a:rPr lang="ko-KR" altLang="en-US" sz="1600" dirty="0"/>
              <a:t>가 됨을 보여라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600" dirty="0"/>
              <a:t>skip…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600" dirty="0"/>
              <a:t>node B</a:t>
            </a:r>
            <a:r>
              <a:rPr lang="ko-KR" altLang="en-US" sz="1600" dirty="0"/>
              <a:t>를 개방하더라도 </a:t>
            </a:r>
            <a:r>
              <a:rPr lang="en-US" altLang="ko-KR" sz="1600" dirty="0"/>
              <a:t>Kirchhoff’s law</a:t>
            </a:r>
            <a:r>
              <a:rPr lang="ko-KR" altLang="en-US" sz="1600" dirty="0"/>
              <a:t>가 성립함을 </a:t>
            </a:r>
            <a:r>
              <a:rPr lang="en-US" altLang="ko-KR" sz="1600" dirty="0" err="1"/>
              <a:t>Vopen</a:t>
            </a:r>
            <a:r>
              <a:rPr lang="ko-KR" altLang="en-US" sz="1600" dirty="0"/>
              <a:t>을 측정하여 증명해 보여라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                                      [ reference circuit for</a:t>
            </a:r>
            <a:r>
              <a:rPr lang="ko-KR" altLang="en-US" sz="1600" dirty="0"/>
              <a:t> </a:t>
            </a:r>
            <a:r>
              <a:rPr lang="en-US" altLang="ko-KR" sz="1600" dirty="0"/>
              <a:t>question</a:t>
            </a:r>
            <a:r>
              <a:rPr lang="ko-KR" altLang="en-US" sz="1600" dirty="0"/>
              <a:t>  </a:t>
            </a:r>
            <a:r>
              <a:rPr lang="en-US" altLang="ko-KR" sz="1600" dirty="0"/>
              <a:t>6.]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E5268F-14D7-4948-9414-3AFF9D17B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852936"/>
            <a:ext cx="2736304" cy="6443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39E33-B755-4B71-B96B-70202C9B6370}"/>
              </a:ext>
            </a:extLst>
          </p:cNvPr>
          <p:cNvSpPr/>
          <p:nvPr/>
        </p:nvSpPr>
        <p:spPr>
          <a:xfrm>
            <a:off x="683568" y="4746862"/>
            <a:ext cx="7294800" cy="41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REVIEW QUESTIONS:</a:t>
            </a:r>
            <a:endParaRPr lang="ko-KR" altLang="ko-KR" sz="20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35044-4979-48A9-8BFE-09C6FADFD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052736"/>
            <a:ext cx="6570826" cy="1907926"/>
          </a:xfrm>
          <a:prstGeom prst="rect">
            <a:avLst/>
          </a:prstGeom>
        </p:spPr>
      </p:pic>
      <p:pic>
        <p:nvPicPr>
          <p:cNvPr id="1026" name="Picture 2" descr="led circuitì ëí ì´ë¯¸ì§ ê²ìê²°ê³¼">
            <a:extLst>
              <a:ext uri="{FF2B5EF4-FFF2-40B4-BE49-F238E27FC236}">
                <a16:creationId xmlns:a16="http://schemas.microsoft.com/office/drawing/2014/main" id="{B771D443-33C2-4E56-B112-11CE2CF1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27270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21CEC4-053E-4CDB-8643-33FF41393B62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2191A4F-52FB-4CE1-9AB5-DAC9567B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4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/>
              <a:t>실험 </a:t>
            </a:r>
            <a:r>
              <a:rPr lang="en-US" altLang="ko-KR" sz="2800" dirty="0"/>
              <a:t>: </a:t>
            </a:r>
            <a:r>
              <a:rPr kumimoji="0" lang="en-US" altLang="ko-KR" sz="2600" b="1" i="0" u="none" strike="noStrike" cap="none" normalizeH="0" baseline="0" dirty="0">
                <a:ln>
                  <a:noFill/>
                </a:ln>
                <a:solidFill>
                  <a:srgbClr val="323E4F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A-4-(1). Series Circuits</a:t>
            </a:r>
            <a:endParaRPr kumimoji="0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770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3156F4D-22A0-49F6-8BD6-C1FAF672D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570430"/>
            <a:ext cx="3816424" cy="21907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E03A425-6320-4D79-BF3C-0C07CDBF01AC}"/>
              </a:ext>
            </a:extLst>
          </p:cNvPr>
          <p:cNvSpPr/>
          <p:nvPr/>
        </p:nvSpPr>
        <p:spPr>
          <a:xfrm>
            <a:off x="136902" y="1671309"/>
            <a:ext cx="4769384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R1,</a:t>
            </a:r>
            <a:r>
              <a:rPr lang="ko-KR" altLang="en-US" sz="1600" dirty="0"/>
              <a:t> </a:t>
            </a:r>
            <a:r>
              <a:rPr lang="en-US" altLang="ko-KR" sz="1600" dirty="0"/>
              <a:t>R2, R3, R4</a:t>
            </a:r>
            <a:r>
              <a:rPr lang="ko-KR" altLang="en-US" sz="1600" dirty="0"/>
              <a:t>를 준비하고 각 저항을 측정하고 기록하라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..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등가 저항으로 교체</a:t>
            </a:r>
            <a:r>
              <a:rPr lang="en-US" altLang="ko-KR" sz="1600" dirty="0"/>
              <a:t>(R23), </a:t>
            </a:r>
            <a:r>
              <a:rPr lang="ko-KR" altLang="en-US" sz="1600" dirty="0"/>
              <a:t>회로</a:t>
            </a:r>
            <a:r>
              <a:rPr lang="en-US" altLang="ko-KR" sz="1600" dirty="0"/>
              <a:t> </a:t>
            </a:r>
            <a:r>
              <a:rPr lang="ko-KR" altLang="en-US" sz="1600" dirty="0"/>
              <a:t>수정</a:t>
            </a:r>
            <a:endParaRPr lang="en-US" altLang="ko-KR" sz="1600" dirty="0"/>
          </a:p>
        </p:txBody>
      </p:sp>
      <p:pic>
        <p:nvPicPr>
          <p:cNvPr id="2050" name="Picture 2" descr="figure10-2">
            <a:extLst>
              <a:ext uri="{FF2B5EF4-FFF2-40B4-BE49-F238E27FC236}">
                <a16:creationId xmlns:a16="http://schemas.microsoft.com/office/drawing/2014/main" id="{078588F7-55E0-4914-857A-E9E35776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1230540"/>
            <a:ext cx="3883865" cy="19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C8EF07-5E1A-43D4-B001-8E83BE20A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465" y="3398489"/>
            <a:ext cx="2993226" cy="233274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7FF49C-8152-4D79-A9C1-84E036BFC5B1}"/>
              </a:ext>
            </a:extLst>
          </p:cNvPr>
          <p:cNvSpPr/>
          <p:nvPr/>
        </p:nvSpPr>
        <p:spPr>
          <a:xfrm>
            <a:off x="7812360" y="2855257"/>
            <a:ext cx="1007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</a:rPr>
              <a:t>Figure 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2143DB-67AB-4979-821A-753AB25FCB51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5FD0BC5-6E24-4934-942F-652ADC540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4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/>
              <a:t>실험 </a:t>
            </a:r>
            <a:r>
              <a:rPr lang="en-US" altLang="ko-KR" sz="2800" dirty="0"/>
              <a:t>: </a:t>
            </a:r>
            <a:r>
              <a:rPr lang="en-US" altLang="ko-KR" sz="2600" b="1" dirty="0">
                <a:solidFill>
                  <a:srgbClr val="323E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A-4(2) Series-Parallel Combination Circuits</a:t>
            </a:r>
            <a:endParaRPr kumimoji="0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899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74DD3DF-0169-43D6-99A9-FA021C038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0" y="155401"/>
            <a:ext cx="8518575" cy="66992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2600" dirty="0">
                <a:solidFill>
                  <a:schemeClr val="tx1"/>
                </a:solidFill>
                <a:effectLst/>
              </a:rPr>
              <a:t>실험 </a:t>
            </a:r>
            <a:r>
              <a:rPr lang="en-US" altLang="ko-KR" sz="2600" dirty="0">
                <a:solidFill>
                  <a:schemeClr val="tx1"/>
                </a:solidFill>
                <a:effectLst/>
              </a:rPr>
              <a:t>: A-4(2) Series-Parallel Combination Circuits</a:t>
            </a:r>
            <a:endParaRPr lang="ko-KR" altLang="en-US" sz="2600" b="1" strike="noStrike" cap="none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B0F7F-3DDA-4DF6-A71A-FC0AD363A791}"/>
              </a:ext>
            </a:extLst>
          </p:cNvPr>
          <p:cNvSpPr/>
          <p:nvPr/>
        </p:nvSpPr>
        <p:spPr>
          <a:xfrm>
            <a:off x="157881" y="1387778"/>
            <a:ext cx="4630143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dirty="0" err="1"/>
              <a:t>총저항</a:t>
            </a:r>
            <a:r>
              <a:rPr lang="ko-KR" altLang="en-US" sz="1600" dirty="0"/>
              <a:t> </a:t>
            </a:r>
            <a:r>
              <a:rPr lang="en-US" altLang="ko-KR" sz="1600" dirty="0"/>
              <a:t>Rt</a:t>
            </a:r>
            <a:r>
              <a:rPr lang="ko-KR" altLang="en-US" sz="1600" dirty="0"/>
              <a:t>를 계산하고</a:t>
            </a:r>
            <a:r>
              <a:rPr lang="en-US" altLang="ko-KR" sz="1600" dirty="0"/>
              <a:t> </a:t>
            </a:r>
            <a:r>
              <a:rPr lang="ko-KR" altLang="en-US" sz="1600" dirty="0"/>
              <a:t>전원 </a:t>
            </a:r>
            <a:r>
              <a:rPr lang="ko-KR" altLang="en-US" sz="1600" dirty="0" err="1"/>
              <a:t>제거후</a:t>
            </a:r>
            <a:r>
              <a:rPr lang="ko-KR" altLang="en-US" sz="1600" dirty="0"/>
              <a:t> </a:t>
            </a:r>
            <a:r>
              <a:rPr lang="en-US" altLang="ko-KR" sz="1600" dirty="0"/>
              <a:t>Rt</a:t>
            </a:r>
            <a:r>
              <a:rPr lang="ko-KR" altLang="en-US" sz="1600" dirty="0"/>
              <a:t>를 측정하라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dirty="0"/>
              <a:t>전압분배 법칙을 활용하여 </a:t>
            </a:r>
            <a:r>
              <a:rPr lang="en-US" altLang="ko-KR" sz="1600" dirty="0"/>
              <a:t>V1,  V23, V4</a:t>
            </a:r>
            <a:r>
              <a:rPr lang="ko-KR" altLang="en-US" sz="1600" dirty="0"/>
              <a:t>를 계산하라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600" dirty="0"/>
              <a:t>Ohm’s law</a:t>
            </a:r>
            <a:r>
              <a:rPr lang="ko-KR" altLang="en-US" sz="1600" dirty="0"/>
              <a:t>를 활용하여 </a:t>
            </a:r>
            <a:r>
              <a:rPr lang="en-US" altLang="ko-KR" sz="1600" dirty="0"/>
              <a:t>It</a:t>
            </a:r>
            <a:r>
              <a:rPr lang="ko-KR" altLang="en-US" sz="1600" dirty="0"/>
              <a:t>를 계산하라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600" dirty="0"/>
              <a:t>Ohm’s law</a:t>
            </a:r>
            <a:r>
              <a:rPr lang="ko-KR" altLang="en-US" sz="1600" dirty="0"/>
              <a:t>를 활용하여 </a:t>
            </a:r>
            <a:r>
              <a:rPr lang="en-US" altLang="ko-KR" sz="1600" dirty="0"/>
              <a:t>V1, V23,  V4</a:t>
            </a:r>
            <a:r>
              <a:rPr lang="ko-KR" altLang="en-US" sz="1600" dirty="0"/>
              <a:t>를 계산하라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600" dirty="0"/>
              <a:t>V23</a:t>
            </a:r>
            <a:r>
              <a:rPr lang="ko-KR" altLang="en-US" sz="1600" dirty="0"/>
              <a:t>을 활용하여 </a:t>
            </a:r>
            <a:r>
              <a:rPr lang="en-US" altLang="ko-KR" sz="1600" dirty="0"/>
              <a:t>I2, I3</a:t>
            </a:r>
            <a:r>
              <a:rPr lang="ko-KR" altLang="en-US" sz="1600" dirty="0"/>
              <a:t>를 계산하고 그 합이 </a:t>
            </a:r>
            <a:r>
              <a:rPr lang="en-US" altLang="ko-KR" sz="1600" dirty="0"/>
              <a:t>It</a:t>
            </a:r>
            <a:r>
              <a:rPr lang="ko-KR" altLang="en-US" sz="1600" dirty="0"/>
              <a:t>와 같음을 보여라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600" dirty="0"/>
              <a:t>V1,  V23, V4, Vs</a:t>
            </a:r>
            <a:r>
              <a:rPr lang="ko-KR" altLang="en-US" sz="1600" dirty="0"/>
              <a:t>를 측정하고 기록하라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2E52F7-F08F-4DD0-A33F-84332816D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062583"/>
            <a:ext cx="35052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6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74DD3DF-0169-43D6-99A9-FA021C038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0" y="155401"/>
            <a:ext cx="8979214" cy="66992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2600" dirty="0">
                <a:solidFill>
                  <a:schemeClr val="tx1"/>
                </a:solidFill>
                <a:effectLst/>
              </a:rPr>
              <a:t>실험 </a:t>
            </a:r>
            <a:r>
              <a:rPr lang="en-US" altLang="ko-KR" sz="2600" dirty="0">
                <a:solidFill>
                  <a:schemeClr val="tx1"/>
                </a:solidFill>
                <a:effectLst/>
              </a:rPr>
              <a:t>: A-4(2) Series-Parallel Combination Circuits</a:t>
            </a:r>
            <a:endParaRPr lang="ko-KR" altLang="en-US" sz="2600" b="1" strike="noStrike" cap="none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pic>
        <p:nvPicPr>
          <p:cNvPr id="3074" name="Picture 2" descr="figure10-3">
            <a:extLst>
              <a:ext uri="{FF2B5EF4-FFF2-40B4-BE49-F238E27FC236}">
                <a16:creationId xmlns:a16="http://schemas.microsoft.com/office/drawing/2014/main" id="{D5620550-A717-4B89-881D-B4CEEDC8B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91" y="1484784"/>
            <a:ext cx="32988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0F8669-6481-4785-AD2B-0383320692E6}"/>
              </a:ext>
            </a:extLst>
          </p:cNvPr>
          <p:cNvSpPr/>
          <p:nvPr/>
        </p:nvSpPr>
        <p:spPr>
          <a:xfrm>
            <a:off x="182852" y="1136129"/>
            <a:ext cx="4630143" cy="410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en-US" sz="1600" dirty="0"/>
              <a:t>회로를 구성하고 등가회로를 그려라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en-US" altLang="ko-KR" sz="1600" dirty="0"/>
              <a:t>Rt</a:t>
            </a:r>
            <a:r>
              <a:rPr lang="ko-KR" altLang="en-US" sz="1600" dirty="0"/>
              <a:t>를 계산하고</a:t>
            </a:r>
            <a:r>
              <a:rPr lang="en-US" altLang="ko-KR" sz="1600" dirty="0"/>
              <a:t> Ohm’s law</a:t>
            </a:r>
            <a:r>
              <a:rPr lang="ko-KR" altLang="en-US" sz="1600" dirty="0"/>
              <a:t>를 활용하여 </a:t>
            </a:r>
            <a:r>
              <a:rPr lang="en-US" altLang="ko-KR" sz="1600" dirty="0"/>
              <a:t>It</a:t>
            </a:r>
            <a:r>
              <a:rPr lang="ko-KR" altLang="en-US" sz="1600" dirty="0"/>
              <a:t>를 계산하라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en-US" altLang="ko-KR" sz="1600" dirty="0"/>
              <a:t>Ohm’s law</a:t>
            </a:r>
            <a:r>
              <a:rPr lang="ko-KR" altLang="en-US" sz="1600" dirty="0"/>
              <a:t>를 활용하여 </a:t>
            </a:r>
            <a:r>
              <a:rPr lang="en-US" altLang="ko-KR" sz="1600" dirty="0"/>
              <a:t>I12, I34, V1, V2, V3,  V4</a:t>
            </a:r>
            <a:r>
              <a:rPr lang="ko-KR" altLang="en-US" sz="1600" dirty="0"/>
              <a:t>를 계산하고</a:t>
            </a:r>
            <a:r>
              <a:rPr lang="en-US" altLang="ko-KR" sz="1600" dirty="0"/>
              <a:t> </a:t>
            </a:r>
            <a:r>
              <a:rPr lang="ko-KR" altLang="en-US" sz="1600" dirty="0"/>
              <a:t>측정하여 기록하라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809FC7-9787-49B3-8962-5EF1C863C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955" y="1128115"/>
            <a:ext cx="3576113" cy="431710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049A66-8E59-4B74-AF7E-58C45F0AC845}"/>
              </a:ext>
            </a:extLst>
          </p:cNvPr>
          <p:cNvSpPr/>
          <p:nvPr/>
        </p:nvSpPr>
        <p:spPr>
          <a:xfrm>
            <a:off x="322097" y="5918708"/>
            <a:ext cx="7294800" cy="41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REVIEW QUESTIONS:</a:t>
            </a:r>
            <a:endParaRPr lang="ko-KR" altLang="ko-KR" sz="20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041F5B-D13D-423E-AAE8-9AB47EE477E9}"/>
              </a:ext>
            </a:extLst>
          </p:cNvPr>
          <p:cNvSpPr/>
          <p:nvPr/>
        </p:nvSpPr>
        <p:spPr>
          <a:xfrm>
            <a:off x="3060528" y="3101761"/>
            <a:ext cx="1007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</a:rPr>
              <a:t>Figure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36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질문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A-4 Series-Parallel Combination Circuits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107504" y="1146340"/>
            <a:ext cx="9036496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A-5 Circuit Analysis Methods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Node equation</a:t>
            </a:r>
            <a:r>
              <a:rPr lang="ko-KR" altLang="en-US" dirty="0"/>
              <a:t>과</a:t>
            </a:r>
            <a:r>
              <a:rPr lang="en-US" altLang="ko-KR" dirty="0"/>
              <a:t> Loop Equation, Matrix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활용한</a:t>
            </a:r>
            <a:r>
              <a:rPr lang="en-US" altLang="ko-KR" dirty="0"/>
              <a:t> </a:t>
            </a:r>
            <a:r>
              <a:rPr lang="ko-KR" altLang="en-US" dirty="0"/>
              <a:t>연립방정식</a:t>
            </a:r>
            <a:r>
              <a:rPr lang="en-US" altLang="ko-KR" dirty="0"/>
              <a:t> </a:t>
            </a:r>
            <a:r>
              <a:rPr lang="ko-KR" altLang="en-US" dirty="0"/>
              <a:t>해구하기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4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), </a:t>
            </a:r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 보고서 (</a:t>
            </a:r>
            <a:r>
              <a:rPr lang="en-US" altLang="ko-KR" dirty="0"/>
              <a:t>O</a:t>
            </a:r>
            <a:r>
              <a:rPr lang="ko-KR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주차 강의자료 </a:t>
            </a:r>
            <a:r>
              <a:rPr lang="en-US" altLang="ko-KR" dirty="0"/>
              <a:t>: </a:t>
            </a:r>
            <a:r>
              <a:rPr lang="ko-KR" altLang="en-US" dirty="0"/>
              <a:t>공지 예정</a:t>
            </a:r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8427</TotalTime>
  <Pages>16</Pages>
  <Words>414</Words>
  <Characters>0</Characters>
  <Application>Microsoft Office PowerPoint</Application>
  <DocSecurity>0</DocSecurity>
  <PresentationFormat>화면 슬라이드 쇼(4:3)</PresentationFormat>
  <Lines>0</Lines>
  <Paragraphs>71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8</vt:i4>
      </vt:variant>
    </vt:vector>
  </HeadingPairs>
  <TitlesOfParts>
    <vt:vector size="23" baseType="lpstr">
      <vt:lpstr>HY헤드라인M</vt:lpstr>
      <vt:lpstr>굴림</vt:lpstr>
      <vt:lpstr>맑은 고딕</vt:lpstr>
      <vt:lpstr>Arial</vt:lpstr>
      <vt:lpstr>Century Gothic</vt:lpstr>
      <vt:lpstr>georgia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A-4 Series-Parallel Combination Circuits</vt:lpstr>
      <vt:lpstr>PowerPoint 프레젠테이션</vt:lpstr>
      <vt:lpstr>PowerPoint 프레젠테이션</vt:lpstr>
      <vt:lpstr>PowerPoint 프레젠테이션</vt:lpstr>
      <vt:lpstr>PowerPoint 프레젠테이션</vt:lpstr>
      <vt:lpstr>실험 : A-4(2) Series-Parallel Combination Circuits</vt:lpstr>
      <vt:lpstr>실험 : A-4(2) Series-Parallel Combination Circuits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이 상곤</cp:lastModifiedBy>
  <cp:revision>180</cp:revision>
  <cp:lastPrinted>2019-02-28T01:57:48Z</cp:lastPrinted>
  <dcterms:modified xsi:type="dcterms:W3CDTF">2019-03-25T07:22:52Z</dcterms:modified>
</cp:coreProperties>
</file>