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6"/>
  </p:notesMasterIdLst>
  <p:handoutMasterIdLst>
    <p:handoutMasterId r:id="rId17"/>
  </p:handoutMasterIdLst>
  <p:sldIdLst>
    <p:sldId id="256" r:id="rId9"/>
    <p:sldId id="295" r:id="rId10"/>
    <p:sldId id="355" r:id="rId11"/>
    <p:sldId id="359" r:id="rId12"/>
    <p:sldId id="356" r:id="rId13"/>
    <p:sldId id="360" r:id="rId14"/>
    <p:sldId id="347" r:id="rId1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63" d="100"/>
          <a:sy n="63" d="100"/>
        </p:scale>
        <p:origin x="206" y="58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5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0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4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file:///C:\Users\gygs2\Documents\9.%20&#51200;&#47141;_&#51221;&#48372;&#53685;&#49888;&#44284;%20&#44592;&#52488;&#49444;&#44228;%20&#44053;&#51032;\A-5%20Circuit%20Analysis%20Methods\Loop%20equation%20&#50672;&#47549;&#48169;&#51221;&#49885;%20&#49556;&#47336;&#49496;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rixcalc.org/en/slu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A-5 Circuit Analysis Methods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Circuit Analysis Methods 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07DC8F-1928-4059-8A99-DD3B0385E411}"/>
              </a:ext>
            </a:extLst>
          </p:cNvPr>
          <p:cNvSpPr/>
          <p:nvPr/>
        </p:nvSpPr>
        <p:spPr>
          <a:xfrm>
            <a:off x="157880" y="1335093"/>
            <a:ext cx="8565981" cy="418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회로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분석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복잡한 회로에서 임의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node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의 전압이나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소자의 전류를 알고자 함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회로방정식 수립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Loop Equation : </a:t>
            </a:r>
            <a:r>
              <a:rPr lang="ko-KR" altLang="en-US" sz="2000" dirty="0"/>
              <a:t>가상의 전류 설정한 후 </a:t>
            </a:r>
            <a:r>
              <a:rPr lang="en-US" altLang="ko-KR" sz="2000" dirty="0"/>
              <a:t>KVL</a:t>
            </a:r>
            <a:r>
              <a:rPr lang="ko-KR" altLang="en-US" sz="2000" dirty="0"/>
              <a:t>을 이용</a:t>
            </a:r>
            <a:r>
              <a:rPr lang="en-US" altLang="ko-KR" sz="2000" dirty="0"/>
              <a:t>,</a:t>
            </a:r>
            <a:r>
              <a:rPr lang="ko-KR" altLang="en-US" sz="2000" dirty="0"/>
              <a:t> 회로방정식 수립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Node</a:t>
            </a:r>
            <a:r>
              <a:rPr lang="ko-KR" altLang="en-US" sz="2000" dirty="0"/>
              <a:t> </a:t>
            </a:r>
            <a:r>
              <a:rPr lang="en-US" altLang="ko-KR" sz="2000" dirty="0"/>
              <a:t>Equation : </a:t>
            </a:r>
            <a:r>
              <a:rPr lang="ko-KR" altLang="en-US" sz="2000" dirty="0"/>
              <a:t>각 </a:t>
            </a:r>
            <a:r>
              <a:rPr lang="en-US" altLang="ko-KR" sz="2000" dirty="0"/>
              <a:t>node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KCL</a:t>
            </a:r>
            <a:r>
              <a:rPr lang="ko-KR" altLang="en-US" sz="2000" dirty="0"/>
              <a:t>을 이용하여 소자에 흐르는 전류를 산출한다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방정식 풀기 </a:t>
            </a:r>
            <a:r>
              <a:rPr lang="en-US" altLang="ko-KR" sz="2000" dirty="0"/>
              <a:t>: Loop Eq. -&gt; </a:t>
            </a:r>
            <a:r>
              <a:rPr lang="ko-KR" altLang="en-US" sz="2000" dirty="0" err="1"/>
              <a:t>전류값</a:t>
            </a:r>
            <a:r>
              <a:rPr lang="en-US" altLang="ko-KR" sz="2000" dirty="0"/>
              <a:t>, Node Eq. -&gt; </a:t>
            </a:r>
            <a:r>
              <a:rPr lang="ko-KR" altLang="en-US" sz="2000" dirty="0" err="1"/>
              <a:t>전압값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Ohm’s Law</a:t>
            </a:r>
            <a:r>
              <a:rPr lang="ko-KR" altLang="en-US" sz="2000" dirty="0"/>
              <a:t>를 이용하여 </a:t>
            </a:r>
            <a:r>
              <a:rPr lang="ko-KR" altLang="en-US" sz="2000" dirty="0" err="1"/>
              <a:t>최종값</a:t>
            </a:r>
            <a:r>
              <a:rPr lang="ko-KR" altLang="en-US" sz="2000" dirty="0"/>
              <a:t> 계산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2A217B0-315C-4C0A-AC80-B7CEC6B8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595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Circuit Analysis Methods –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회로방정식</a:t>
            </a:r>
            <a:r>
              <a:rPr lang="en-US" altLang="ko-KR" sz="2400" dirty="0">
                <a:latin typeface="+mn-ea"/>
              </a:rPr>
              <a:t> Loop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F9FECAF-2611-4221-8FB2-ECB12B7F7B9B}"/>
                  </a:ext>
                </a:extLst>
              </p:cNvPr>
              <p:cNvSpPr/>
              <p:nvPr/>
            </p:nvSpPr>
            <p:spPr>
              <a:xfrm>
                <a:off x="4112026" y="1556792"/>
                <a:ext cx="3412302" cy="13648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sz="20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sz="20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−1.5</m:t>
                    </m:r>
                    <m:r>
                      <a:rPr lang="en-US" altLang="ko-K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𝑥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−2.7</m:t>
                    </m:r>
                    <m:r>
                      <a:rPr lang="en-US" altLang="ko-K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+6.4</m:t>
                    </m:r>
                    <m:r>
                      <a:rPr lang="en-US" altLang="ko-K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𝑧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F9FECAF-2611-4221-8FB2-ECB12B7F7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26" y="1556792"/>
                <a:ext cx="3412302" cy="1364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E9495C-E27B-42FB-AFB7-24F753142289}"/>
              </a:ext>
            </a:extLst>
          </p:cNvPr>
          <p:cNvSpPr txBox="1"/>
          <p:nvPr/>
        </p:nvSpPr>
        <p:spPr>
          <a:xfrm>
            <a:off x="4159608" y="305966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연립방정식을</a:t>
            </a:r>
            <a:r>
              <a:rPr lang="en-US" altLang="ko-KR" dirty="0"/>
              <a:t> </a:t>
            </a:r>
            <a:r>
              <a:rPr lang="ko-KR" altLang="en-US" dirty="0"/>
              <a:t>풀면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EE75607-8292-4FD6-B998-C58A8A222AC1}"/>
                  </a:ext>
                </a:extLst>
              </p:cNvPr>
              <p:cNvSpPr/>
              <p:nvPr/>
            </p:nvSpPr>
            <p:spPr>
              <a:xfrm>
                <a:off x="4102968" y="3563724"/>
                <a:ext cx="5077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=5.905</m:t>
                    </m:r>
                  </m:oMath>
                </a14:m>
                <a:r>
                  <a:rPr lang="en-US" altLang="ko-KR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 [mA],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=1.645</m:t>
                    </m:r>
                  </m:oMath>
                </a14:m>
                <a:r>
                  <a:rPr lang="en-US" altLang="ko-KR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 [mA],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𝑧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=2.078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[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mA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EE75607-8292-4FD6-B998-C58A8A222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968" y="3563724"/>
                <a:ext cx="507754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0D11A80-FE25-4301-9DE2-AA97D4BFA0F8}"/>
                  </a:ext>
                </a:extLst>
              </p:cNvPr>
              <p:cNvSpPr/>
              <p:nvPr/>
            </p:nvSpPr>
            <p:spPr>
              <a:xfrm>
                <a:off x="216426" y="4077072"/>
                <a:ext cx="7595933" cy="253255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ko-KR" alt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실제 전류  </a:t>
                </a:r>
                <a:r>
                  <a:rPr lang="en-US" altLang="ko-K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~  I</a:t>
                </a:r>
                <a:r>
                  <a:rPr lang="en-US" altLang="ko-KR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altLang="ko-K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?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𝟗𝟎𝟓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𝟎𝟕𝟖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𝟖𝟐𝟕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𝟔𝟒𝟓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𝟎𝟕𝟖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𝟒𝟑𝟑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𝟗𝟎𝟓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𝟔𝟒𝟓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𝟐𝟔𝟎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𝟔𝟒𝟓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𝟎𝟕𝟖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altLang="ko-KR" b="1" dirty="0"/>
                  <a:t> </a:t>
                </a:r>
                <a:endParaRPr lang="ko-KR" altLang="ko-KR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0D11A80-FE25-4301-9DE2-AA97D4BFA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26" y="4077072"/>
                <a:ext cx="7595933" cy="2532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51AAEB84-E237-4B61-A42A-AE528BB6E93E}"/>
              </a:ext>
            </a:extLst>
          </p:cNvPr>
          <p:cNvSpPr txBox="1"/>
          <p:nvPr/>
        </p:nvSpPr>
        <p:spPr>
          <a:xfrm>
            <a:off x="3108425" y="6283391"/>
            <a:ext cx="4919959" cy="31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계산기 사이트 </a:t>
            </a:r>
            <a:r>
              <a:rPr lang="en-US" altLang="ko-KR" sz="1400" dirty="0"/>
              <a:t>: Solving systems of linear equations</a:t>
            </a:r>
            <a:endParaRPr lang="ko-KR" altLang="en-US" sz="1400" dirty="0"/>
          </a:p>
        </p:txBody>
      </p:sp>
      <p:sp>
        <p:nvSpPr>
          <p:cNvPr id="7" name="TextBox 6">
            <a:hlinkClick r:id="rId7" action="ppaction://hlinkfile"/>
            <a:extLst>
              <a:ext uri="{FF2B5EF4-FFF2-40B4-BE49-F238E27FC236}">
                <a16:creationId xmlns:a16="http://schemas.microsoft.com/office/drawing/2014/main" id="{EE10F263-4545-48BA-9C77-EBDCEB50F8A1}"/>
              </a:ext>
            </a:extLst>
          </p:cNvPr>
          <p:cNvSpPr txBox="1"/>
          <p:nvPr/>
        </p:nvSpPr>
        <p:spPr>
          <a:xfrm>
            <a:off x="3108424" y="5975614"/>
            <a:ext cx="3695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엑셀계산기 </a:t>
            </a:r>
            <a:r>
              <a:rPr lang="en-US" altLang="ko-KR" sz="1400" dirty="0"/>
              <a:t>(</a:t>
            </a:r>
            <a:r>
              <a:rPr lang="ko-KR" altLang="en-US" sz="1400" dirty="0"/>
              <a:t>각 조의 </a:t>
            </a:r>
            <a:r>
              <a:rPr lang="en-US" altLang="ko-KR" sz="1400" dirty="0"/>
              <a:t>PC</a:t>
            </a:r>
            <a:r>
              <a:rPr lang="ko-KR" altLang="en-US" sz="1400" dirty="0"/>
              <a:t>에 </a:t>
            </a:r>
            <a:r>
              <a:rPr lang="en-US" altLang="ko-KR" sz="1400" dirty="0"/>
              <a:t>download </a:t>
            </a:r>
            <a:r>
              <a:rPr lang="ko-KR" altLang="en-US" sz="1400" dirty="0"/>
              <a:t>하기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D5F340C-6958-424A-9414-4CEFC7588AE7}"/>
                  </a:ext>
                </a:extLst>
              </p:cNvPr>
              <p:cNvSpPr/>
              <p:nvPr/>
            </p:nvSpPr>
            <p:spPr>
              <a:xfrm>
                <a:off x="7874827" y="1628800"/>
                <a:ext cx="87363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solidFill>
                      <a:srgbClr val="000000"/>
                    </a:solidFill>
                    <a:cs typeface="함초롬바탕" panose="02030604000101010101" pitchFamily="18" charset="-127"/>
                  </a:rPr>
                  <a:t>단</a:t>
                </a:r>
                <a:r>
                  <a:rPr lang="en-US" altLang="ko-KR" dirty="0">
                    <a:solidFill>
                      <a:srgbClr val="000000"/>
                    </a:solidFill>
                    <a:cs typeface="함초롬바탕" panose="02030604000101010101" pitchFamily="18" charset="-127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</m:oMath>
                </a14:m>
                <a:r>
                  <a:rPr lang="en-US" altLang="ko-KR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I</a:t>
                </a:r>
                <a:r>
                  <a:rPr lang="en-US" altLang="ko-KR" b="0" i="1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A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𝐼𝐵</m:t>
                    </m:r>
                  </m:oMath>
                </a14:m>
                <a:r>
                  <a:rPr lang="en-US" altLang="ko-KR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𝑧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𝐼</m:t>
                    </m:r>
                    <m:r>
                      <a:rPr lang="en-US" altLang="ko-KR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𝐶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D5F340C-6958-424A-9414-4CEFC7588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827" y="1628800"/>
                <a:ext cx="873637" cy="1200329"/>
              </a:xfrm>
              <a:prstGeom prst="rect">
                <a:avLst/>
              </a:prstGeom>
              <a:blipFill>
                <a:blip r:embed="rId8"/>
                <a:stretch>
                  <a:fillRect l="-6294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D33E23D-B1F9-48FA-A899-9DAC7E9671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880" y="1617405"/>
            <a:ext cx="3738122" cy="231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F80F41-2483-45FF-801A-841F2DDBB02D}"/>
              </a:ext>
            </a:extLst>
          </p:cNvPr>
          <p:cNvSpPr txBox="1"/>
          <p:nvPr/>
        </p:nvSpPr>
        <p:spPr>
          <a:xfrm>
            <a:off x="157880" y="1134777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Q1. R4</a:t>
            </a:r>
            <a:r>
              <a:rPr lang="ko-KR" altLang="en-US" dirty="0"/>
              <a:t>의 전류 </a:t>
            </a:r>
            <a:r>
              <a:rPr lang="en-US" altLang="ko-KR" dirty="0"/>
              <a:t>I4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5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2A217B0-315C-4C0A-AC80-B7CEC6B8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595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Circuit Analysis Methods –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회로방정식</a:t>
            </a:r>
            <a:r>
              <a:rPr lang="en-US" altLang="ko-KR" sz="2400" dirty="0">
                <a:latin typeface="+mn-ea"/>
              </a:rPr>
              <a:t> Node Equation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5B721D-C7F7-4213-BA10-E641011553E2}"/>
                  </a:ext>
                </a:extLst>
              </p:cNvPr>
              <p:cNvSpPr/>
              <p:nvPr/>
            </p:nvSpPr>
            <p:spPr>
              <a:xfrm>
                <a:off x="3987417" y="1772816"/>
                <a:ext cx="3104863" cy="9233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sz="20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𝟖𝟏𝟓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𝟒𝟖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ko-KR" altLang="ko-KR" sz="20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5B721D-C7F7-4213-BA10-E64101155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17" y="1772816"/>
                <a:ext cx="310486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CE2A33-DFBC-4BB9-95CA-F00A29EF5FD0}"/>
              </a:ext>
            </a:extLst>
          </p:cNvPr>
          <p:cNvSpPr txBox="1"/>
          <p:nvPr/>
        </p:nvSpPr>
        <p:spPr>
          <a:xfrm>
            <a:off x="179512" y="4356186"/>
            <a:ext cx="427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Eq. </a:t>
            </a:r>
            <a:r>
              <a:rPr lang="ko-KR" altLang="en-US" dirty="0"/>
              <a:t>과 </a:t>
            </a:r>
            <a:r>
              <a:rPr lang="en-US" altLang="ko-KR" dirty="0"/>
              <a:t>Node Eq. </a:t>
            </a:r>
            <a:r>
              <a:rPr lang="ko-KR" altLang="en-US" dirty="0"/>
              <a:t>의 </a:t>
            </a:r>
            <a:r>
              <a:rPr lang="en-US" altLang="ko-KR" dirty="0"/>
              <a:t>Cross check 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92E3EFC-7FE3-47CC-A16B-EFAE09ABCB8F}"/>
                  </a:ext>
                </a:extLst>
              </p:cNvPr>
              <p:cNvSpPr/>
              <p:nvPr/>
            </p:nvSpPr>
            <p:spPr>
              <a:xfrm>
                <a:off x="3986744" y="3469082"/>
                <a:ext cx="466159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V</m:t>
                    </m:r>
                    <m:r>
                      <m:rPr>
                        <m:nor/>
                      </m:rPr>
                      <a:rPr lang="en-US" altLang="ko-KR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B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=4.26</m:t>
                    </m:r>
                  </m:oMath>
                </a14:m>
                <a:r>
                  <a:rPr lang="en-US" altLang="ko-KR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 [V],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             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V</m:t>
                    </m:r>
                    <m:r>
                      <a:rPr lang="en-US" altLang="ko-KR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𝐶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=5.43</m:t>
                    </m:r>
                  </m:oMath>
                </a14:m>
                <a:r>
                  <a:rPr lang="en-US" altLang="ko-KR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 [V]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92E3EFC-7FE3-47CC-A16B-EFAE09ABC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44" y="3469082"/>
                <a:ext cx="46615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E36147-783B-48C0-94E7-804C007C70CA}"/>
                  </a:ext>
                </a:extLst>
              </p:cNvPr>
              <p:cNvSpPr/>
              <p:nvPr/>
            </p:nvSpPr>
            <p:spPr>
              <a:xfrm>
                <a:off x="7740352" y="1695244"/>
                <a:ext cx="91691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solidFill>
                      <a:srgbClr val="000000"/>
                    </a:solidFill>
                    <a:cs typeface="함초롬바탕" panose="02030604000101010101" pitchFamily="18" charset="-127"/>
                  </a:rPr>
                  <a:t>단</a:t>
                </a:r>
                <a:r>
                  <a:rPr lang="en-US" altLang="ko-KR" dirty="0">
                    <a:solidFill>
                      <a:srgbClr val="000000"/>
                    </a:solidFill>
                    <a:cs typeface="함초롬바탕" panose="02030604000101010101" pitchFamily="18" charset="-127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</m:oMath>
                </a14:m>
                <a:r>
                  <a:rPr lang="en-US" altLang="ko-KR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V</a:t>
                </a:r>
                <a:r>
                  <a:rPr lang="en-US" altLang="ko-KR" b="0" i="1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B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𝑉𝐶</m:t>
                    </m:r>
                  </m:oMath>
                </a14:m>
                <a:r>
                  <a:rPr lang="en-US" altLang="ko-KR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함초롬바탕" panose="0203060400010101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E36147-783B-48C0-94E7-804C007C7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695244"/>
                <a:ext cx="916918" cy="923330"/>
              </a:xfrm>
              <a:prstGeom prst="rect">
                <a:avLst/>
              </a:prstGeom>
              <a:blipFill>
                <a:blip r:embed="rId6"/>
                <a:stretch>
                  <a:fillRect l="-6000" t="-3289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3A5436-8E1F-4879-BE16-62A74ACD334B}"/>
                  </a:ext>
                </a:extLst>
              </p:cNvPr>
              <p:cNvSpPr txBox="1"/>
              <p:nvPr/>
            </p:nvSpPr>
            <p:spPr>
              <a:xfrm>
                <a:off x="157880" y="1134777"/>
                <a:ext cx="271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Q2. R4</a:t>
                </a:r>
                <a:r>
                  <a:rPr lang="ko-KR" altLang="en-US" dirty="0"/>
                  <a:t>의 양단 전압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V</m:t>
                    </m:r>
                    <m:r>
                      <a:rPr lang="en-US" altLang="ko-KR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함초롬바탕" panose="02030604000101010101" pitchFamily="18" charset="-127"/>
                      </a:rPr>
                      <m:t>𝐶</m:t>
                    </m:r>
                  </m:oMath>
                </a14:m>
                <a:r>
                  <a:rPr lang="en-US" altLang="ko-KR" dirty="0"/>
                  <a:t> 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3A5436-8E1F-4879-BE16-62A74ACD3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80" y="1134777"/>
                <a:ext cx="2717924" cy="369332"/>
              </a:xfrm>
              <a:prstGeom prst="rect">
                <a:avLst/>
              </a:prstGeom>
              <a:blipFill>
                <a:blip r:embed="rId7"/>
                <a:stretch>
                  <a:fillRect l="-2018" t="-8197" r="-67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73E3C76A-4B0D-4858-94A8-E1727DA9F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1572196"/>
            <a:ext cx="3672408" cy="2512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71A239-BFFD-4156-B2C1-CDC4EEA8740D}"/>
              </a:ext>
            </a:extLst>
          </p:cNvPr>
          <p:cNvSpPr txBox="1"/>
          <p:nvPr/>
        </p:nvSpPr>
        <p:spPr>
          <a:xfrm>
            <a:off x="4139144" y="314378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연립방정식을</a:t>
            </a:r>
            <a:r>
              <a:rPr lang="en-US" altLang="ko-KR" dirty="0"/>
              <a:t> </a:t>
            </a:r>
            <a:r>
              <a:rPr lang="ko-KR" altLang="en-US" dirty="0"/>
              <a:t>풀면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76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1CEC4-053E-4CDB-8643-33FF41393B62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191A4F-52FB-4CE1-9AB5-DAC9567B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실험 </a:t>
            </a:r>
            <a:r>
              <a:rPr lang="en-US" altLang="ko-KR" sz="2800" dirty="0"/>
              <a:t>: 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Circuit Analysis Methods (1) 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9749C-03C1-43B5-897D-1F135888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9" y="2431816"/>
            <a:ext cx="2479266" cy="2395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760C60-A3BD-46F7-8564-B97142AEE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006" y="2204864"/>
            <a:ext cx="1904756" cy="3400637"/>
          </a:xfrm>
          <a:prstGeom prst="rect">
            <a:avLst/>
          </a:prstGeom>
        </p:spPr>
      </p:pic>
      <p:pic>
        <p:nvPicPr>
          <p:cNvPr id="11" name="그림 10" descr="C:\Users\Daehyun Choi\Desktop\media\image4.jpeg">
            <a:extLst>
              <a:ext uri="{FF2B5EF4-FFF2-40B4-BE49-F238E27FC236}">
                <a16:creationId xmlns:a16="http://schemas.microsoft.com/office/drawing/2014/main" id="{38D57BBE-95E5-4817-BCBB-BD9EDA1B3CBC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53" y="1217385"/>
            <a:ext cx="3896888" cy="307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2E1B01-5A4E-472F-8BDF-0E6D37AF3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769" y="4437112"/>
            <a:ext cx="2530567" cy="2304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E36D623-7612-44D2-B2A3-0AAF6A4E7BD5}"/>
                  </a:ext>
                </a:extLst>
              </p:cNvPr>
              <p:cNvSpPr/>
              <p:nvPr/>
            </p:nvSpPr>
            <p:spPr>
              <a:xfrm>
                <a:off x="270573" y="1236549"/>
                <a:ext cx="1924308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E36D623-7612-44D2-B2A3-0AAF6A4E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3" y="1236549"/>
                <a:ext cx="19243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B8224D-9A11-4395-A297-0E63580FC2BB}"/>
                  </a:ext>
                </a:extLst>
              </p:cNvPr>
              <p:cNvSpPr/>
              <p:nvPr/>
            </p:nvSpPr>
            <p:spPr>
              <a:xfrm>
                <a:off x="275061" y="1844824"/>
                <a:ext cx="196662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B8224D-9A11-4395-A297-0E63580FC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1" y="1844824"/>
                <a:ext cx="19666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0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2A217B0-315C-4C0A-AC80-B7CEC6B8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595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실험 </a:t>
            </a:r>
            <a:r>
              <a:rPr lang="en-US" altLang="ko-KR" sz="2400" dirty="0"/>
              <a:t>: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Circuit Analysis Methods (2), (3)</a:t>
            </a:r>
            <a:endParaRPr lang="en-US" altLang="ko-KR" sz="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283B8-F6AE-420B-A56D-17DDC501D94C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56584" cy="2454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7D3A4-C1BC-4BD2-8172-32861E0CB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6" y="2521396"/>
            <a:ext cx="2479266" cy="23959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E9F0DB-11CE-47F9-8B88-DA4ED64B9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809" y="3573016"/>
            <a:ext cx="1649278" cy="2944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FC3D97-BC8D-4834-A3F4-3066F7BCE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908" y="3573016"/>
            <a:ext cx="2967524" cy="2702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953AC19-7AEC-4E70-80C2-C064866D0A3A}"/>
                  </a:ext>
                </a:extLst>
              </p:cNvPr>
              <p:cNvSpPr/>
              <p:nvPr/>
            </p:nvSpPr>
            <p:spPr>
              <a:xfrm>
                <a:off x="270573" y="1236549"/>
                <a:ext cx="308244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𝐹𝑖𝑔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15−4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953AC19-7AEC-4E70-80C2-C064866D0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3" y="1236549"/>
                <a:ext cx="30824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609085-DE75-478A-970B-9D3091202BF2}"/>
                  </a:ext>
                </a:extLst>
              </p:cNvPr>
              <p:cNvSpPr/>
              <p:nvPr/>
            </p:nvSpPr>
            <p:spPr>
              <a:xfrm>
                <a:off x="275061" y="1844824"/>
                <a:ext cx="3124765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𝐹𝑖𝑔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. 15−4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609085-DE75-478A-970B-9D3091202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1" y="1844824"/>
                <a:ext cx="31247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213033-5BAD-4314-A5CB-92983C1A742F}"/>
                  </a:ext>
                </a:extLst>
              </p:cNvPr>
              <p:cNvSpPr/>
              <p:nvPr/>
            </p:nvSpPr>
            <p:spPr>
              <a:xfrm>
                <a:off x="362626" y="5157192"/>
                <a:ext cx="308244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𝐹𝑖𝑔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15−5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213033-5BAD-4314-A5CB-92983C1A7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6" y="5157192"/>
                <a:ext cx="30824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32E0CC3-B5FA-4C18-AFBC-E0CE8D8FBE31}"/>
                  </a:ext>
                </a:extLst>
              </p:cNvPr>
              <p:cNvSpPr/>
              <p:nvPr/>
            </p:nvSpPr>
            <p:spPr>
              <a:xfrm>
                <a:off x="367114" y="5765467"/>
                <a:ext cx="3124766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𝐹𝑖𝑔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. 15−5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32E0CC3-B5FA-4C18-AFBC-E0CE8D8FB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4" y="5765467"/>
                <a:ext cx="31247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6F9BBC16-A365-4181-BB73-465B2D54F79E}"/>
              </a:ext>
            </a:extLst>
          </p:cNvPr>
          <p:cNvSpPr/>
          <p:nvPr/>
        </p:nvSpPr>
        <p:spPr>
          <a:xfrm>
            <a:off x="315916" y="6505599"/>
            <a:ext cx="4366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함초롬바탕" panose="02030604000101010101" pitchFamily="18" charset="-127"/>
              </a:rPr>
              <a:t>EVALUATION AND REVIEW QUESTIONS:  3. only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0064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A-5 Circuit Analysis Methods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6768752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A-6 OrCAD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-1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OrCAD</a:t>
            </a:r>
            <a:r>
              <a:rPr lang="ko-KR" altLang="en-US" dirty="0"/>
              <a:t>로 회로 그리고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시뮬레이션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5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X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11773</TotalTime>
  <Pages>16</Pages>
  <Words>468</Words>
  <Characters>0</Characters>
  <Application>Microsoft Office PowerPoint</Application>
  <DocSecurity>0</DocSecurity>
  <PresentationFormat>화면 슬라이드 쇼(4:3)</PresentationFormat>
  <Lines>0</Lines>
  <Paragraphs>64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7</vt:i4>
      </vt:variant>
    </vt:vector>
  </HeadingPairs>
  <TitlesOfParts>
    <vt:vector size="23" baseType="lpstr">
      <vt:lpstr>HY헤드라인M</vt:lpstr>
      <vt:lpstr>굴림</vt:lpstr>
      <vt:lpstr>맑은 고딕</vt:lpstr>
      <vt:lpstr>함초롬바탕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A-5 Circuit Analysis Methods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207</cp:revision>
  <cp:lastPrinted>2019-02-28T01:57:48Z</cp:lastPrinted>
  <dcterms:modified xsi:type="dcterms:W3CDTF">2019-03-28T04:38:25Z</dcterms:modified>
</cp:coreProperties>
</file>