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2" r:id="rId3"/>
    <p:sldId id="257" r:id="rId4"/>
    <p:sldId id="268" r:id="rId5"/>
    <p:sldId id="269" r:id="rId6"/>
    <p:sldId id="270" r:id="rId7"/>
    <p:sldId id="271" r:id="rId8"/>
    <p:sldId id="272" r:id="rId9"/>
    <p:sldId id="294" r:id="rId10"/>
    <p:sldId id="293" r:id="rId11"/>
    <p:sldId id="295" r:id="rId12"/>
    <p:sldId id="296" r:id="rId13"/>
    <p:sldId id="274" r:id="rId14"/>
    <p:sldId id="299" r:id="rId15"/>
    <p:sldId id="300" r:id="rId16"/>
    <p:sldId id="302" r:id="rId17"/>
    <p:sldId id="301" r:id="rId18"/>
    <p:sldId id="260" r:id="rId19"/>
    <p:sldId id="303" r:id="rId20"/>
    <p:sldId id="273" r:id="rId21"/>
    <p:sldId id="304" r:id="rId22"/>
    <p:sldId id="277" r:id="rId23"/>
    <p:sldId id="306" r:id="rId24"/>
    <p:sldId id="279" r:id="rId25"/>
    <p:sldId id="280" r:id="rId26"/>
    <p:sldId id="309" r:id="rId27"/>
    <p:sldId id="308" r:id="rId28"/>
    <p:sldId id="310" r:id="rId29"/>
    <p:sldId id="311" r:id="rId30"/>
    <p:sldId id="281" r:id="rId31"/>
    <p:sldId id="316" r:id="rId32"/>
    <p:sldId id="312" r:id="rId33"/>
    <p:sldId id="314" r:id="rId34"/>
    <p:sldId id="315" r:id="rId35"/>
    <p:sldId id="317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86439" autoAdjust="0"/>
  </p:normalViewPr>
  <p:slideViewPr>
    <p:cSldViewPr>
      <p:cViewPr varScale="1">
        <p:scale>
          <a:sx n="140" d="100"/>
          <a:sy n="140" d="100"/>
        </p:scale>
        <p:origin x="243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aufcl856/220847303532" TargetMode="External"/><Relationship Id="rId2" Type="http://schemas.openxmlformats.org/officeDocument/2006/relationships/hyperlink" Target="https://www.ecse.rpi.edu/courses/F16/ENGR-2300/OrCAD/download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A-6. 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912" y="4365104"/>
            <a:ext cx="5253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학기 정보통신기초설계실험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도면 우측 하단의 </a:t>
            </a:r>
            <a:r>
              <a:rPr lang="en-US" altLang="ko-KR" sz="2000" dirty="0"/>
              <a:t>'&lt;Title&gt;'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</a:t>
            </a:r>
            <a:r>
              <a:rPr lang="en-US" altLang="ko-KR" sz="2000" dirty="0"/>
              <a:t> 'Edit Properties' </a:t>
            </a:r>
            <a:r>
              <a:rPr lang="ko-KR" altLang="en-US" sz="2000" dirty="0"/>
              <a:t>선택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416824" cy="47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6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Value</a:t>
            </a:r>
            <a:r>
              <a:rPr lang="ko-KR" altLang="en-US" sz="2000" dirty="0" err="1"/>
              <a:t>란에</a:t>
            </a:r>
            <a:r>
              <a:rPr lang="ko-KR" altLang="en-US" sz="2000" dirty="0"/>
              <a:t> 이름을 지정</a:t>
            </a:r>
            <a:endParaRPr lang="en-US" altLang="ko-KR" sz="2000" dirty="0"/>
          </a:p>
          <a:p>
            <a:r>
              <a:rPr lang="en-US" altLang="ko-KR" sz="2000" dirty="0"/>
              <a:t>Font</a:t>
            </a:r>
            <a:r>
              <a:rPr lang="ko-KR" altLang="en-US" sz="2000" dirty="0" err="1"/>
              <a:t>란에</a:t>
            </a:r>
            <a:r>
              <a:rPr lang="ko-KR" altLang="en-US" sz="2000" dirty="0"/>
              <a:t> </a:t>
            </a:r>
            <a:r>
              <a:rPr lang="en-US" altLang="ko-KR" sz="2000" dirty="0"/>
              <a:t>‘Change…’</a:t>
            </a:r>
            <a:r>
              <a:rPr lang="ko-KR" altLang="en-US" sz="2000" dirty="0"/>
              <a:t>를 클릭하여 글꼴 변경 가능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4575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4070520" cy="26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4099" idx="1"/>
          </p:cNvCxnSpPr>
          <p:nvPr/>
        </p:nvCxnSpPr>
        <p:spPr bwMode="auto">
          <a:xfrm>
            <a:off x="3059832" y="3429000"/>
            <a:ext cx="1800200" cy="4437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직사각형 5"/>
          <p:cNvSpPr/>
          <p:nvPr/>
        </p:nvSpPr>
        <p:spPr bwMode="auto">
          <a:xfrm>
            <a:off x="2582935" y="3275931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1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마우스로 드래그하여</a:t>
            </a:r>
            <a:r>
              <a:rPr lang="en-US" altLang="ko-KR" dirty="0"/>
              <a:t> Title</a:t>
            </a:r>
            <a:r>
              <a:rPr lang="ko-KR" altLang="en-US" dirty="0"/>
              <a:t>을 위치를 변경할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4957"/>
            <a:ext cx="3867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3" y="3000183"/>
            <a:ext cx="3971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 flipV="1">
            <a:off x="1619672" y="3872718"/>
            <a:ext cx="3816424" cy="1323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435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/>
              <a:t>Place – Part </a:t>
            </a:r>
            <a:r>
              <a:rPr lang="ko-KR" altLang="en-US" dirty="0"/>
              <a:t>클릭 후 우측에 </a:t>
            </a:r>
            <a:r>
              <a:rPr lang="en-US" altLang="ko-KR" dirty="0"/>
              <a:t>Libraries</a:t>
            </a:r>
            <a:r>
              <a:rPr lang="ko-KR" altLang="en-US" dirty="0" err="1"/>
              <a:t>란에</a:t>
            </a:r>
            <a:r>
              <a:rPr lang="ko-KR" altLang="en-US" dirty="0"/>
              <a:t> </a:t>
            </a:r>
            <a:r>
              <a:rPr lang="en-US" altLang="ko-KR" dirty="0"/>
              <a:t>Add Library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1988840"/>
            <a:ext cx="402859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/>
          <a:stretch/>
        </p:blipFill>
        <p:spPr bwMode="auto">
          <a:xfrm>
            <a:off x="4932040" y="1988840"/>
            <a:ext cx="344010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6588224" y="4005064"/>
            <a:ext cx="288032" cy="350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6876256" y="1700808"/>
            <a:ext cx="1656184" cy="2304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폴더에서 모든 파일을 </a:t>
            </a:r>
            <a:r>
              <a:rPr lang="en-US" altLang="ko-KR" dirty="0"/>
              <a:t>shift + </a:t>
            </a:r>
            <a:r>
              <a:rPr lang="ko-KR" altLang="en-US" dirty="0"/>
              <a:t>클릭을 이용하여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모두 열기</a:t>
            </a:r>
            <a:endParaRPr lang="en-US" altLang="ko-K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276872"/>
            <a:ext cx="63341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2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부품을 쉽게 검색해서 찾을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실험에 쓰일 소자는 대부분 </a:t>
            </a:r>
            <a:r>
              <a:rPr lang="en-US" altLang="ko-KR" dirty="0"/>
              <a:t>ANALOG libraries</a:t>
            </a:r>
            <a:r>
              <a:rPr lang="ko-KR" altLang="en-US" dirty="0"/>
              <a:t>에 있음</a:t>
            </a:r>
            <a:r>
              <a:rPr lang="en-US" altLang="ko-KR" dirty="0"/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112393" cy="44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7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부품을 더블클릭 후 위치를 정한 뒤 한번 클릭하여 놓음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0" y="1844824"/>
            <a:ext cx="8414552" cy="456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4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혹은 </a:t>
            </a:r>
            <a:r>
              <a:rPr lang="en-US" altLang="ko-KR" dirty="0" err="1"/>
              <a:t>Pspice</a:t>
            </a:r>
            <a:r>
              <a:rPr lang="en-US" altLang="ko-KR" dirty="0"/>
              <a:t> Component</a:t>
            </a:r>
            <a:r>
              <a:rPr lang="ko-KR" altLang="en-US" dirty="0"/>
              <a:t>를 이용해서 부품추가가 가능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2198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9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부품을 클릭 후 위치를 정한 뒤 한번 클릭해서 도면에 위치시킴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2198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31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Mode(</a:t>
            </a:r>
            <a:r>
              <a:rPr lang="ko-KR" altLang="en-US" dirty="0"/>
              <a:t>부품 추가 중단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ESC key</a:t>
            </a:r>
          </a:p>
          <a:p>
            <a:pPr marL="0" indent="0">
              <a:buNone/>
            </a:pPr>
            <a:r>
              <a:rPr lang="en-US" altLang="ko-KR" dirty="0"/>
              <a:t> - Right click -&gt; End Mode</a:t>
            </a:r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364"/>
          <a:stretch/>
        </p:blipFill>
        <p:spPr bwMode="auto">
          <a:xfrm>
            <a:off x="3995936" y="3094262"/>
            <a:ext cx="4631836" cy="31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0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352928" cy="4392488"/>
          </a:xfrm>
        </p:spPr>
        <p:txBody>
          <a:bodyPr/>
          <a:lstStyle/>
          <a:p>
            <a:pPr marL="352107" indent="-3429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본인의 노트북에 다운로드 및 설치 방법</a:t>
            </a:r>
            <a:endParaRPr lang="en-US" altLang="ko-KR" sz="2000" dirty="0"/>
          </a:p>
          <a:p>
            <a:pPr marL="637857" lvl="1" fontAlgn="auto">
              <a:spcAft>
                <a:spcPts val="0"/>
              </a:spcAft>
              <a:defRPr/>
            </a:pPr>
            <a:r>
              <a:rPr lang="en-US" altLang="ko-KR" sz="1600" dirty="0"/>
              <a:t>OrCAD </a:t>
            </a:r>
            <a:r>
              <a:rPr lang="en-US" altLang="ko-KR" sz="1600" dirty="0" err="1"/>
              <a:t>Pspice</a:t>
            </a:r>
            <a:r>
              <a:rPr lang="ko-KR" altLang="en-US" sz="1600" dirty="0"/>
              <a:t>는 현재 </a:t>
            </a:r>
            <a:r>
              <a:rPr lang="en-US" altLang="ko-KR" sz="1600" dirty="0"/>
              <a:t>2</a:t>
            </a:r>
            <a:r>
              <a:rPr lang="ko-KR" altLang="en-US" sz="1600" dirty="0"/>
              <a:t>가지 버전이 존재합니다</a:t>
            </a:r>
            <a:r>
              <a:rPr lang="en-US" altLang="ko-KR" sz="1600" dirty="0"/>
              <a:t>. </a:t>
            </a:r>
          </a:p>
          <a:p>
            <a:pPr marL="637857" lvl="1" fontAlgn="auto">
              <a:spcAft>
                <a:spcPts val="0"/>
              </a:spcAft>
              <a:defRPr/>
            </a:pPr>
            <a:r>
              <a:rPr lang="ko-KR" altLang="en-US" sz="1600" dirty="0"/>
              <a:t>본인의 운영체제 시스템</a:t>
            </a:r>
            <a:r>
              <a:rPr lang="en-US" altLang="ko-KR" sz="1600" dirty="0"/>
              <a:t>(64bit or 32bit)</a:t>
            </a:r>
            <a:r>
              <a:rPr lang="ko-KR" altLang="en-US" sz="1600" dirty="0"/>
              <a:t>에 맞는 버전을 다운 받으시면 됩니다</a:t>
            </a:r>
            <a:r>
              <a:rPr lang="en-US" altLang="ko-KR" sz="1600" dirty="0"/>
              <a:t>.</a:t>
            </a:r>
          </a:p>
          <a:p>
            <a:pPr marL="9207" indent="0" fontAlgn="auto">
              <a:spcAft>
                <a:spcPts val="0"/>
              </a:spcAft>
              <a:buNone/>
              <a:defRPr/>
            </a:pPr>
            <a:endParaRPr lang="en-US" altLang="ko-KR" sz="2000" dirty="0"/>
          </a:p>
          <a:p>
            <a:pPr marL="36576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ko-KR" sz="1800" dirty="0"/>
              <a:t>1) </a:t>
            </a:r>
            <a:r>
              <a:rPr lang="en-US" altLang="ko-KR" sz="1800" dirty="0" err="1"/>
              <a:t>OrCAD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PSpice</a:t>
            </a:r>
            <a:r>
              <a:rPr lang="en-US" altLang="ko-KR" sz="1800" dirty="0"/>
              <a:t> Lite 17.2(64-bit) </a:t>
            </a:r>
            <a:r>
              <a:rPr lang="ko-KR" altLang="en-US" sz="1800" dirty="0"/>
              <a:t>다운로드 링크</a:t>
            </a:r>
            <a:endParaRPr lang="en-US" altLang="ko-KR" sz="1800" dirty="0"/>
          </a:p>
          <a:p>
            <a:pPr marL="640080" lvl="2" indent="0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>
                <a:hlinkClick r:id="rId2"/>
              </a:rPr>
              <a:t>https://www.ecse.rpi.edu/courses/F16/ENGR-2300/OrCAD/download.html</a:t>
            </a:r>
            <a:endParaRPr lang="en-US" altLang="ko-KR" sz="1600" dirty="0"/>
          </a:p>
          <a:p>
            <a:pPr marL="36576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ko-KR" sz="1800" dirty="0"/>
              <a:t>2) </a:t>
            </a:r>
            <a:r>
              <a:rPr lang="en-US" altLang="ko-KR" sz="1800" dirty="0" err="1"/>
              <a:t>OrCAD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PSpice</a:t>
            </a:r>
            <a:r>
              <a:rPr lang="en-US" altLang="ko-KR" sz="1800" dirty="0"/>
              <a:t> Lite 16.6(32-bit) </a:t>
            </a:r>
            <a:r>
              <a:rPr lang="ko-KR" altLang="en-US" sz="1800" dirty="0"/>
              <a:t>다운로드링크</a:t>
            </a:r>
            <a:endParaRPr lang="en-US" altLang="ko-KR" sz="1800" dirty="0"/>
          </a:p>
          <a:p>
            <a:pPr marL="640080" lvl="2" indent="0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>
                <a:hlinkClick r:id="rId2"/>
              </a:rPr>
              <a:t>https://www.ecse.rpi.edu/courses/F16/ENGR-2300/OrCAD/download.html</a:t>
            </a:r>
            <a:endParaRPr lang="en-US" altLang="ko-KR" sz="1600" dirty="0"/>
          </a:p>
          <a:p>
            <a:pPr marL="36576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3)</a:t>
            </a:r>
            <a:r>
              <a:rPr lang="ko-KR" altLang="en-US" sz="1800" dirty="0">
                <a:solidFill>
                  <a:srgbClr val="000000"/>
                </a:solidFill>
              </a:rPr>
              <a:t> 설치 가이드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링크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36576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hlinkClick r:id="rId3"/>
              </a:rPr>
              <a:t>http://blog.naver.com/aufcl856/220847303532</a:t>
            </a:r>
            <a:endParaRPr lang="en-US" altLang="ko-KR" sz="1600" dirty="0"/>
          </a:p>
          <a:p>
            <a:pPr marL="320040" lvl="2" indent="0" fontAlgn="auto">
              <a:spcAft>
                <a:spcPts val="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274320" fontAlgn="auto">
              <a:spcAft>
                <a:spcPts val="0"/>
              </a:spcAft>
              <a:defRPr/>
            </a:pPr>
            <a:endParaRPr lang="en-US" altLang="ko-KR" sz="1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229600" cy="6683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b="1" dirty="0">
                <a:effectLst/>
              </a:rPr>
              <a:t>OrCAD </a:t>
            </a:r>
            <a:r>
              <a:rPr lang="en-US" altLang="ko-KR" sz="3600" b="1" dirty="0" err="1">
                <a:effectLst/>
              </a:rPr>
              <a:t>Pspice</a:t>
            </a:r>
            <a:r>
              <a:rPr lang="en-US" altLang="ko-KR" sz="3600" b="1" dirty="0">
                <a:effectLst/>
              </a:rPr>
              <a:t> Download &amp; Setup</a:t>
            </a:r>
            <a:endParaRPr lang="ko-KR" alt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36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수정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rotate</a:t>
            </a:r>
          </a:p>
          <a:p>
            <a:pPr lvl="1"/>
            <a:r>
              <a:rPr lang="en-US" altLang="ko-KR" dirty="0"/>
              <a:t>R key</a:t>
            </a:r>
          </a:p>
          <a:p>
            <a:pPr lvl="1"/>
            <a:r>
              <a:rPr lang="en-US" altLang="ko-KR" dirty="0"/>
              <a:t>Right click -&gt; rotate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18237"/>
            <a:ext cx="3962400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3817"/>
            <a:ext cx="933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305"/>
            <a:ext cx="790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1403648" y="3703405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90800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수정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Properties</a:t>
            </a:r>
            <a:r>
              <a:rPr lang="ko-KR" altLang="en-US" dirty="0"/>
              <a:t>으로 이름과 값 수정가능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수정할 부분 </a:t>
            </a:r>
            <a:r>
              <a:rPr lang="en-US" altLang="ko-KR" sz="2000" dirty="0"/>
              <a:t>Double click </a:t>
            </a:r>
          </a:p>
          <a:p>
            <a:pPr marL="0" indent="0">
              <a:buNone/>
            </a:pPr>
            <a:r>
              <a:rPr lang="en-US" altLang="ko-KR" sz="2000" dirty="0"/>
              <a:t>    or Right click -&gt; Edit Properties… 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48744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164795"/>
            <a:ext cx="3744416" cy="22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3419872" y="3964995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5265"/>
          <a:stretch/>
        </p:blipFill>
        <p:spPr bwMode="auto">
          <a:xfrm>
            <a:off x="5148064" y="4466381"/>
            <a:ext cx="3528392" cy="220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2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key</a:t>
            </a:r>
            <a:r>
              <a:rPr lang="ko-KR" altLang="en-US" dirty="0"/>
              <a:t>를 눌러 소자 사이에 </a:t>
            </a:r>
            <a:r>
              <a:rPr lang="en-US" altLang="ko-KR" dirty="0"/>
              <a:t>wire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ESC key</a:t>
            </a:r>
            <a:r>
              <a:rPr lang="ko-KR" altLang="en-US" dirty="0"/>
              <a:t>로 </a:t>
            </a:r>
            <a:r>
              <a:rPr lang="en-US" altLang="ko-KR" dirty="0"/>
              <a:t>wire</a:t>
            </a:r>
            <a:r>
              <a:rPr lang="ko-KR" altLang="en-US" dirty="0"/>
              <a:t>배치 중단가능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707904" cy="20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4067944" y="4126191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 wire</a:t>
            </a:r>
            <a:r>
              <a:rPr lang="ko-KR" altLang="en-US" dirty="0"/>
              <a:t>를 이용하면 더 쉽게 구성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4831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0164"/>
            <a:ext cx="3114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3851920" y="2996951"/>
            <a:ext cx="10801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7"/>
          <a:stretch/>
        </p:blipFill>
        <p:spPr bwMode="auto">
          <a:xfrm>
            <a:off x="519931" y="4293096"/>
            <a:ext cx="3009900" cy="18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75856" y="5445224"/>
            <a:ext cx="30636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3779912" y="3861048"/>
            <a:ext cx="1800200" cy="1339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0143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회로를 구성하고 아래와 같이 이름과</a:t>
            </a:r>
            <a:r>
              <a:rPr lang="en-US" altLang="ko-KR" dirty="0"/>
              <a:t> </a:t>
            </a:r>
            <a:r>
              <a:rPr lang="ko-KR" altLang="en-US" dirty="0"/>
              <a:t>값을 변경하라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081213"/>
            <a:ext cx="47815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위해 핀을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좌측부터 전압</a:t>
            </a:r>
            <a:r>
              <a:rPr lang="en-US" altLang="ko-KR" dirty="0"/>
              <a:t>, </a:t>
            </a:r>
            <a:r>
              <a:rPr lang="ko-KR" altLang="en-US" dirty="0" err="1"/>
              <a:t>전압차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파워를 의미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3" y="3068960"/>
            <a:ext cx="840093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779912" y="4056912"/>
            <a:ext cx="1440160" cy="38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측정하고 싶은 곳에 핀을 두고 클릭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66313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16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3" y="2348880"/>
            <a:ext cx="81629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412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ko-KR" altLang="en-US" dirty="0"/>
              <a:t>하는 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   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Pspice</a:t>
            </a:r>
            <a:r>
              <a:rPr lang="en-US" altLang="ko-KR" sz="2000" dirty="0"/>
              <a:t> – Run </a:t>
            </a:r>
            <a:r>
              <a:rPr lang="ko-KR" altLang="en-US" sz="2000" dirty="0"/>
              <a:t>클릭 또는 </a:t>
            </a:r>
            <a:r>
              <a:rPr lang="en-US" altLang="ko-KR" sz="2000" dirty="0"/>
              <a:t>F11</a:t>
            </a:r>
            <a:endParaRPr lang="ko-KR" altLang="en-US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3" y="2708920"/>
            <a:ext cx="6543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0" t="31077" r="64332" b="58714"/>
          <a:stretch/>
        </p:blipFill>
        <p:spPr bwMode="auto">
          <a:xfrm>
            <a:off x="683568" y="1628800"/>
            <a:ext cx="289711" cy="2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</a:t>
            </a:r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ko-KR" altLang="en-US" dirty="0"/>
              <a:t>의 사용법 숙지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실험과정 </a:t>
            </a:r>
            <a:r>
              <a:rPr lang="en-US" altLang="ko-KR" dirty="0"/>
              <a:t>: </a:t>
            </a:r>
            <a:r>
              <a:rPr lang="en-US" altLang="ko-KR" dirty="0" err="1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Pspice</a:t>
            </a:r>
            <a:r>
              <a:rPr lang="ko-KR" altLang="en-US" dirty="0"/>
              <a:t>의 실행과정</a:t>
            </a:r>
            <a:endParaRPr lang="en-US" altLang="ko-KR" dirty="0"/>
          </a:p>
          <a:p>
            <a:pPr lvl="1"/>
            <a:r>
              <a:rPr lang="ko-KR" altLang="en-US" dirty="0"/>
              <a:t>프로젝트 만들기</a:t>
            </a:r>
            <a:endParaRPr lang="en-US" altLang="ko-KR" dirty="0"/>
          </a:p>
          <a:p>
            <a:pPr lvl="1"/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 시작</a:t>
            </a:r>
            <a:endParaRPr lang="en-US" altLang="ko-KR" dirty="0"/>
          </a:p>
          <a:p>
            <a:pPr lvl="1"/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 err="1"/>
              <a:t>Pspice</a:t>
            </a:r>
            <a:r>
              <a:rPr lang="en-US" altLang="ko-KR" dirty="0"/>
              <a:t> A/D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또는     클릭하면 도선 내에 흐르는 전류와 전압을 표시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22540" cy="4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4"/>
          <a:stretch/>
        </p:blipFill>
        <p:spPr bwMode="auto">
          <a:xfrm>
            <a:off x="683569" y="1196752"/>
            <a:ext cx="29420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5"/>
          <a:stretch/>
        </p:blipFill>
        <p:spPr bwMode="auto">
          <a:xfrm>
            <a:off x="1835696" y="1201514"/>
            <a:ext cx="289459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88857" y="2555851"/>
            <a:ext cx="79208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502" y="1124744"/>
            <a:ext cx="8718996" cy="5111750"/>
          </a:xfrm>
        </p:spPr>
        <p:txBody>
          <a:bodyPr/>
          <a:lstStyle/>
          <a:p>
            <a:r>
              <a:rPr lang="ko-KR" altLang="en-US" dirty="0"/>
              <a:t>파형</a:t>
            </a:r>
            <a:r>
              <a:rPr lang="en-US" altLang="ko-KR" dirty="0"/>
              <a:t>: </a:t>
            </a:r>
            <a:r>
              <a:rPr lang="ko-KR" altLang="en-US" dirty="0"/>
              <a:t>핀을 두었던 곳의 전압과 전류를 그래프의 형태로 표시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040560" cy="453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 flipH="1">
            <a:off x="2376172" y="2573957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2376172" y="4365104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 flipH="1">
            <a:off x="2376172" y="6165304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9458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940865" cy="25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7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5400600" cy="340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212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OrCAD </a:t>
                </a:r>
                <a:r>
                  <a:rPr lang="en-US" altLang="ko-KR" dirty="0" err="1"/>
                  <a:t>Pspice</a:t>
                </a:r>
                <a:r>
                  <a:rPr lang="ko-KR" altLang="en-US" dirty="0"/>
                  <a:t>를 이용하여 다음의 회로를 구성하고 </a:t>
                </a:r>
                <a:r>
                  <a:rPr lang="ko-KR" altLang="en-US" dirty="0" err="1"/>
                  <a:t>시뮬레이션를</a:t>
                </a:r>
                <a:r>
                  <a:rPr lang="ko-KR" altLang="en-US" dirty="0"/>
                  <a:t> 통하여 각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저항 별 전류 및 전압을  </a:t>
                </a:r>
                <a:r>
                  <a:rPr lang="ko-KR" altLang="en-US" dirty="0" err="1"/>
                  <a:t>측정하시오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𝑉𝑎𝑏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</a:rPr>
                      <m:t>= 10</m:t>
                    </m:r>
                    <m:r>
                      <a:rPr lang="en-US" altLang="ko-KR" i="1" dirty="0" smtClean="0">
                        <a:latin typeface="Cambria Math"/>
                      </a:rPr>
                      <m:t>𝑣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 t="-1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휘트스톤 브리지 문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9"/>
          <a:stretch/>
        </p:blipFill>
        <p:spPr bwMode="auto">
          <a:xfrm>
            <a:off x="1838716" y="2656071"/>
            <a:ext cx="4716524" cy="20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07704" y="4869160"/>
            <a:ext cx="5040560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+		10V		        -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139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4824512"/>
          </a:xfrm>
        </p:spPr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/>
              <a:t>(1), </a:t>
            </a:r>
            <a:r>
              <a:rPr lang="ko-KR" altLang="en-US" dirty="0"/>
              <a:t>실험내용</a:t>
            </a:r>
            <a:r>
              <a:rPr lang="en-US" altLang="ko-KR" dirty="0"/>
              <a:t>(2)</a:t>
            </a:r>
            <a:r>
              <a:rPr lang="ko-KR" altLang="en-US" dirty="0"/>
              <a:t>의 회로와</a:t>
            </a:r>
            <a:r>
              <a:rPr lang="en-US" altLang="ko-KR" dirty="0"/>
              <a:t> </a:t>
            </a:r>
            <a:r>
              <a:rPr lang="ko-KR" altLang="en-US" dirty="0"/>
              <a:t>과제의 회로에 대한 </a:t>
            </a:r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시뮬레이션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</a:t>
            </a:r>
            <a:r>
              <a:rPr lang="ko-KR" altLang="en-US" dirty="0"/>
              <a:t> 전압</a:t>
            </a:r>
            <a:r>
              <a:rPr lang="en-US" altLang="ko-KR" dirty="0"/>
              <a:t>)</a:t>
            </a:r>
            <a:r>
              <a:rPr lang="ko-KR" altLang="en-US" dirty="0"/>
              <a:t>를 정리한 결과보고서를 제출함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회로</a:t>
            </a:r>
            <a:r>
              <a:rPr lang="en-US" altLang="ko-KR" dirty="0"/>
              <a:t>, </a:t>
            </a:r>
            <a:r>
              <a:rPr lang="ko-KR" altLang="en-US" dirty="0"/>
              <a:t>파형  등을 프린트해서 첨부 </a:t>
            </a:r>
            <a:r>
              <a:rPr lang="en-US" altLang="ko-KR" dirty="0"/>
              <a:t>(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 표시는 회로에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시뮬레이션을 통해 얻은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)</a:t>
            </a:r>
            <a:r>
              <a:rPr lang="ko-KR" altLang="en-US" dirty="0"/>
              <a:t> 값들이 다양한 법칙을 통해 계산한 값들과 일치하는지 증명할 것 </a:t>
            </a:r>
            <a:endParaRPr lang="en-US" altLang="ko-KR" dirty="0"/>
          </a:p>
          <a:p>
            <a:pPr lvl="1"/>
            <a:r>
              <a:rPr lang="ko-KR" altLang="en-US"/>
              <a:t>기타 분석 </a:t>
            </a:r>
            <a:r>
              <a:rPr lang="ko-KR" altLang="en-US" dirty="0"/>
              <a:t>내용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OrCAD Capture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</a:t>
            </a:r>
            <a:r>
              <a:rPr lang="en-US" altLang="ko-KR" sz="2000" dirty="0"/>
              <a:t>OrCAD\OrCAD_16.6_Lite\tools\capture\Capture.exe </a:t>
            </a:r>
            <a:r>
              <a:rPr lang="ko-KR" altLang="en-US" sz="2000" dirty="0"/>
              <a:t>실행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3735973" cy="308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843808" y="3400012"/>
            <a:ext cx="2520280" cy="3303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itchFamily="2" charset="2"/>
              </a:rPr>
              <a:t> New  Project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02810" cy="39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Location</a:t>
            </a:r>
            <a:r>
              <a:rPr lang="ko-KR" altLang="en-US" dirty="0"/>
              <a:t>은 영어로만 이뤄진 </a:t>
            </a:r>
            <a:r>
              <a:rPr lang="en-US" altLang="ko-KR" dirty="0"/>
              <a:t>path</a:t>
            </a:r>
            <a:r>
              <a:rPr lang="ko-KR" altLang="en-US" dirty="0"/>
              <a:t>를 정해준다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76375"/>
            <a:ext cx="4248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blank Project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624138"/>
            <a:ext cx="45243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71575"/>
            <a:ext cx="87534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800225"/>
            <a:ext cx="5114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268530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632</TotalTime>
  <Words>590</Words>
  <Application>Microsoft Office PowerPoint</Application>
  <PresentationFormat>화면 슬라이드 쇼(4:3)</PresentationFormat>
  <Paragraphs>123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HY헤드라인M</vt:lpstr>
      <vt:lpstr>Italic</vt:lpstr>
      <vt:lpstr>굴림</vt:lpstr>
      <vt:lpstr>맑은 고딕</vt:lpstr>
      <vt:lpstr>휴먼엑스포</vt:lpstr>
      <vt:lpstr>Cambria Math</vt:lpstr>
      <vt:lpstr>Century Gothic</vt:lpstr>
      <vt:lpstr>Times New Roman</vt:lpstr>
      <vt:lpstr>Wingdings</vt:lpstr>
      <vt:lpstr>Report</vt:lpstr>
      <vt:lpstr>A-6. OrCAD Pspice 실습</vt:lpstr>
      <vt:lpstr>OrCAD Pspice Download &amp; Setup</vt:lpstr>
      <vt:lpstr>Index</vt:lpstr>
      <vt:lpstr>OrCAD Capture 실행</vt:lpstr>
      <vt:lpstr>Project 만들기 (1)</vt:lpstr>
      <vt:lpstr>Project 만들기 (2)</vt:lpstr>
      <vt:lpstr>Project 만들기 (3)</vt:lpstr>
      <vt:lpstr>환경 설정 (1)</vt:lpstr>
      <vt:lpstr>환경 설정 (2)</vt:lpstr>
      <vt:lpstr>Title Block 작성 (1)</vt:lpstr>
      <vt:lpstr>Title Block 작성 (2)</vt:lpstr>
      <vt:lpstr>Title Block 작성 (3)</vt:lpstr>
      <vt:lpstr>부품 추가 (1)</vt:lpstr>
      <vt:lpstr>부품 추가 (2)</vt:lpstr>
      <vt:lpstr>부품 추가 (3)</vt:lpstr>
      <vt:lpstr>부품 추가 (4)</vt:lpstr>
      <vt:lpstr>부품 추가 (5)</vt:lpstr>
      <vt:lpstr>부품 추가 (6)</vt:lpstr>
      <vt:lpstr>부품 추가 (7)</vt:lpstr>
      <vt:lpstr>부품 수정 (1)</vt:lpstr>
      <vt:lpstr>부품 수정 (2)</vt:lpstr>
      <vt:lpstr>Wiring (1)</vt:lpstr>
      <vt:lpstr>Wiring (2)</vt:lpstr>
      <vt:lpstr>예제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실험 내용 (1)</vt:lpstr>
      <vt:lpstr>실험 내용 (2)</vt:lpstr>
      <vt:lpstr>과제 (1)</vt:lpstr>
      <vt:lpstr>과제 (2)</vt:lpstr>
    </vt:vector>
  </TitlesOfParts>
  <Company>inha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hhlee</cp:lastModifiedBy>
  <cp:revision>141</cp:revision>
  <dcterms:created xsi:type="dcterms:W3CDTF">2012-02-16T07:08:07Z</dcterms:created>
  <dcterms:modified xsi:type="dcterms:W3CDTF">2017-03-29T04:55:31Z</dcterms:modified>
</cp:coreProperties>
</file>