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92" r:id="rId3"/>
    <p:sldId id="362" r:id="rId4"/>
    <p:sldId id="367" r:id="rId5"/>
    <p:sldId id="360" r:id="rId6"/>
    <p:sldId id="257" r:id="rId7"/>
    <p:sldId id="268" r:id="rId8"/>
    <p:sldId id="269" r:id="rId9"/>
    <p:sldId id="270" r:id="rId10"/>
    <p:sldId id="271" r:id="rId11"/>
    <p:sldId id="272" r:id="rId12"/>
    <p:sldId id="294" r:id="rId13"/>
    <p:sldId id="293" r:id="rId14"/>
    <p:sldId id="358" r:id="rId15"/>
    <p:sldId id="296" r:id="rId16"/>
    <p:sldId id="274" r:id="rId17"/>
    <p:sldId id="299" r:id="rId18"/>
    <p:sldId id="300" r:id="rId19"/>
    <p:sldId id="302" r:id="rId20"/>
    <p:sldId id="301" r:id="rId21"/>
    <p:sldId id="260" r:id="rId22"/>
    <p:sldId id="303" r:id="rId23"/>
    <p:sldId id="273" r:id="rId24"/>
    <p:sldId id="304" r:id="rId25"/>
    <p:sldId id="277" r:id="rId26"/>
    <p:sldId id="306" r:id="rId27"/>
    <p:sldId id="365" r:id="rId28"/>
    <p:sldId id="364" r:id="rId29"/>
    <p:sldId id="279" r:id="rId30"/>
    <p:sldId id="280" r:id="rId31"/>
    <p:sldId id="309" r:id="rId32"/>
    <p:sldId id="308" r:id="rId33"/>
    <p:sldId id="310" r:id="rId34"/>
    <p:sldId id="311" r:id="rId35"/>
    <p:sldId id="281" r:id="rId36"/>
    <p:sldId id="316" r:id="rId37"/>
    <p:sldId id="368" r:id="rId38"/>
    <p:sldId id="366" r:id="rId39"/>
    <p:sldId id="312" r:id="rId40"/>
    <p:sldId id="317" r:id="rId41"/>
    <p:sldId id="347" r:id="rId4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1" autoAdjust="0"/>
    <p:restoredTop sz="86439" autoAdjust="0"/>
  </p:normalViewPr>
  <p:slideViewPr>
    <p:cSldViewPr>
      <p:cViewPr varScale="1">
        <p:scale>
          <a:sx n="74" d="100"/>
          <a:sy n="74" d="100"/>
        </p:scale>
        <p:origin x="1757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79ED8-5EDE-4D9C-B624-CDA5D416B8B8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2F8FD-5CEE-4534-B84C-92933922B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29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574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154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688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044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345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850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479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3141663"/>
            <a:ext cx="9144000" cy="2232025"/>
          </a:xfrm>
          <a:prstGeom prst="rect">
            <a:avLst/>
          </a:prstGeom>
          <a:gradFill rotWithShape="1">
            <a:gsLst>
              <a:gs pos="0">
                <a:srgbClr val="004386">
                  <a:gamma/>
                  <a:shade val="86275"/>
                  <a:invGamma/>
                </a:srgbClr>
              </a:gs>
              <a:gs pos="100000">
                <a:srgbClr val="004386">
                  <a:alpha val="70000"/>
                </a:srgbClr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7973" y="6496844"/>
            <a:ext cx="17557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Italic"/>
                <a:cs typeface="Italic"/>
              </a:rPr>
              <a:t>정보통신공학과</a:t>
            </a:r>
            <a:endParaRPr kumimoji="0" lang="ko-KR" altLang="en-GB" sz="16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Italic"/>
              <a:cs typeface="Italic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19063" y="161925"/>
            <a:ext cx="13589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07-3D-COM-ISB-02</a:t>
            </a:r>
            <a:endParaRPr kumimoji="0" lang="ko-KR" altLang="en-US" sz="1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그림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496844"/>
            <a:ext cx="936178" cy="328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7989" y="4078289"/>
            <a:ext cx="8641373" cy="1273175"/>
          </a:xfrm>
          <a:ln algn="ctr"/>
        </p:spPr>
        <p:txBody>
          <a:bodyPr anchor="ctr"/>
          <a:lstStyle>
            <a:lvl1pPr marL="0" indent="0">
              <a:spcBef>
                <a:spcPct val="0"/>
              </a:spcBef>
              <a:buFontTx/>
              <a:buNone/>
              <a:defRPr sz="2800" b="0" smtClean="0">
                <a:solidFill>
                  <a:schemeClr val="bg1"/>
                </a:solidFill>
                <a:latin typeface="Century Gothic" pitchFamily="34" charset="0"/>
                <a:ea typeface="휴먼엑스포" pitchFamily="18" charset="-127"/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17989" y="3141664"/>
            <a:ext cx="8641373" cy="936625"/>
          </a:xfrm>
        </p:spPr>
        <p:txBody>
          <a:bodyPr/>
          <a:lstStyle>
            <a:lvl1pPr>
              <a:defRPr sz="4400" b="0" smtClean="0">
                <a:effectLst/>
                <a:latin typeface="Century Gothic" pitchFamily="34" charset="0"/>
                <a:ea typeface="휴먼엑스포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9100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70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956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9626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31523" cy="59626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99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463" y="6500813"/>
            <a:ext cx="7921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11" descr="So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6500813"/>
            <a:ext cx="114776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20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24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79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44462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052513"/>
            <a:ext cx="4044462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382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26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67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021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08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gradFill rotWithShape="1">
            <a:gsLst>
              <a:gs pos="0">
                <a:srgbClr val="004386">
                  <a:gamma/>
                  <a:shade val="86275"/>
                  <a:invGamma/>
                </a:srgbClr>
              </a:gs>
              <a:gs pos="100000">
                <a:srgbClr val="004386">
                  <a:alpha val="70000"/>
                </a:srgbClr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7500" y="1125538"/>
            <a:ext cx="864235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2025" y="6453188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 b="1"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0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kumimoji="0" sz="1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pic>
        <p:nvPicPr>
          <p:cNvPr id="8202" name="그림 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500813"/>
            <a:ext cx="79216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265113" indent="-265113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28650" indent="-1841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982663" indent="-174625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339850" indent="-1778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1700213" indent="-176213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cad.com/free-tria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orcad.com/resources/download-orcad-lite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4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2.png"/><Relationship Id="rId7" Type="http://schemas.openxmlformats.org/officeDocument/2006/relationships/image" Target="../media/image6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5" Type="http://schemas.openxmlformats.org/officeDocument/2006/relationships/image" Target="../media/image6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hyperlink" Target="https://www.orcad.com/resources/orcad-downloads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hyperlink" Target="https://www.pspice.com/" TargetMode="External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A-6. OrCAD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Pspice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실습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79912" y="4365104"/>
            <a:ext cx="52533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2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인하대학교 정보통신공학과</a:t>
            </a:r>
          </a:p>
          <a:p>
            <a:pPr algn="ctr" eaLnBrk="1" hangingPunct="1"/>
            <a:r>
              <a:rPr lang="en-US" altLang="ko-KR" sz="2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2017</a:t>
            </a:r>
            <a:r>
              <a:rPr lang="ko-KR" altLang="en-US" sz="2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2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학기 정보통신기초설계실험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OrCAD </a:t>
            </a:r>
            <a:r>
              <a:rPr lang="en-US" altLang="ko-KR" dirty="0" err="1">
                <a:effectLst/>
              </a:rPr>
              <a:t>Pspice</a:t>
            </a:r>
            <a:r>
              <a:rPr lang="en-US" altLang="ko-KR" dirty="0">
                <a:effectLst/>
              </a:rPr>
              <a:t> – </a:t>
            </a:r>
            <a:r>
              <a:rPr lang="en-US" altLang="ko-KR" dirty="0"/>
              <a:t>Project</a:t>
            </a:r>
            <a:r>
              <a:rPr lang="ko-KR" altLang="en-US" dirty="0"/>
              <a:t> 만들기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Create a blank Project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33" y="1844824"/>
            <a:ext cx="8905132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OrCAD </a:t>
            </a:r>
            <a:r>
              <a:rPr lang="en-US" altLang="ko-KR" dirty="0" err="1">
                <a:effectLst/>
              </a:rPr>
              <a:t>Pspice</a:t>
            </a:r>
            <a:r>
              <a:rPr lang="en-US" altLang="ko-KR" dirty="0">
                <a:effectLst/>
              </a:rPr>
              <a:t> – </a:t>
            </a:r>
            <a:r>
              <a:rPr lang="ko-KR" altLang="en-US" dirty="0"/>
              <a:t>환경 설정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1171575"/>
            <a:ext cx="8753475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OrCAD </a:t>
            </a:r>
            <a:r>
              <a:rPr lang="en-US" altLang="ko-KR" dirty="0" err="1">
                <a:effectLst/>
              </a:rPr>
              <a:t>Pspice</a:t>
            </a:r>
            <a:r>
              <a:rPr lang="en-US" altLang="ko-KR" dirty="0">
                <a:effectLst/>
              </a:rPr>
              <a:t> – </a:t>
            </a:r>
            <a:r>
              <a:rPr lang="ko-KR" altLang="en-US" dirty="0"/>
              <a:t>환경 설정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2" y="1800225"/>
            <a:ext cx="5114925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2268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OrCAD </a:t>
            </a:r>
            <a:r>
              <a:rPr lang="en-US" altLang="ko-KR" dirty="0" err="1">
                <a:effectLst/>
              </a:rPr>
              <a:t>Pspice</a:t>
            </a:r>
            <a:r>
              <a:rPr lang="en-US" altLang="ko-KR" dirty="0">
                <a:effectLst/>
              </a:rPr>
              <a:t> – Title Block </a:t>
            </a:r>
            <a:r>
              <a:rPr lang="ko-KR" altLang="en-US" dirty="0">
                <a:effectLst/>
              </a:rPr>
              <a:t>작성 </a:t>
            </a:r>
            <a:r>
              <a:rPr lang="en-US" altLang="ko-KR" dirty="0">
                <a:effectLst/>
              </a:rPr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도면 우측 하단의 </a:t>
            </a:r>
            <a:r>
              <a:rPr lang="en-US" altLang="ko-KR" sz="2000" dirty="0"/>
              <a:t>'&lt;Title&gt;' </a:t>
            </a:r>
            <a:r>
              <a:rPr lang="ko-KR" altLang="en-US" sz="2000" dirty="0" err="1"/>
              <a:t>우클릭</a:t>
            </a:r>
            <a:r>
              <a:rPr lang="ko-KR" altLang="en-US" sz="2000" dirty="0"/>
              <a:t> 후</a:t>
            </a:r>
            <a:r>
              <a:rPr lang="en-US" altLang="ko-KR" sz="2000" dirty="0"/>
              <a:t> 'Edit Properties' </a:t>
            </a:r>
            <a:r>
              <a:rPr lang="ko-KR" altLang="en-US" sz="2000" dirty="0"/>
              <a:t>선택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7416824" cy="472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1620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OrCAD </a:t>
            </a:r>
            <a:r>
              <a:rPr lang="en-US" altLang="ko-KR" dirty="0" err="1">
                <a:effectLst/>
              </a:rPr>
              <a:t>Pspice</a:t>
            </a:r>
            <a:r>
              <a:rPr lang="en-US" altLang="ko-KR" dirty="0">
                <a:effectLst/>
              </a:rPr>
              <a:t> – Title Block </a:t>
            </a:r>
            <a:r>
              <a:rPr lang="ko-KR" altLang="en-US" dirty="0">
                <a:effectLst/>
              </a:rPr>
              <a:t>작성 </a:t>
            </a:r>
            <a:r>
              <a:rPr lang="en-US" altLang="ko-KR" dirty="0">
                <a:effectLst/>
              </a:rPr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Value</a:t>
            </a:r>
            <a:r>
              <a:rPr lang="ko-KR" altLang="en-US" sz="2000" dirty="0" err="1"/>
              <a:t>란에</a:t>
            </a:r>
            <a:r>
              <a:rPr lang="ko-KR" altLang="en-US" sz="2000" dirty="0"/>
              <a:t> 이름을 지정</a:t>
            </a:r>
            <a:endParaRPr lang="en-US" altLang="ko-KR" sz="2000" dirty="0"/>
          </a:p>
          <a:p>
            <a:r>
              <a:rPr lang="en-US" altLang="ko-KR" sz="2000" dirty="0"/>
              <a:t>Font</a:t>
            </a:r>
            <a:r>
              <a:rPr lang="ko-KR" altLang="en-US" sz="2000" dirty="0" err="1"/>
              <a:t>란에</a:t>
            </a:r>
            <a:r>
              <a:rPr lang="ko-KR" altLang="en-US" sz="2000" dirty="0"/>
              <a:t> </a:t>
            </a:r>
            <a:r>
              <a:rPr lang="en-US" altLang="ko-KR" sz="2000" dirty="0"/>
              <a:t>‘Change…’</a:t>
            </a:r>
            <a:r>
              <a:rPr lang="ko-KR" altLang="en-US" sz="2000" dirty="0"/>
              <a:t>를 클릭하여 글꼴 변경 가능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564904"/>
            <a:ext cx="3457575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564904"/>
            <a:ext cx="4070520" cy="2615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화살표 연결선 4"/>
          <p:cNvCxnSpPr>
            <a:endCxn id="4099" idx="1"/>
          </p:cNvCxnSpPr>
          <p:nvPr/>
        </p:nvCxnSpPr>
        <p:spPr bwMode="auto">
          <a:xfrm>
            <a:off x="3059832" y="3429000"/>
            <a:ext cx="1800200" cy="44371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직사각형 5"/>
          <p:cNvSpPr/>
          <p:nvPr/>
        </p:nvSpPr>
        <p:spPr bwMode="auto">
          <a:xfrm>
            <a:off x="2582935" y="3275931"/>
            <a:ext cx="576064" cy="2160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3010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OrCAD </a:t>
            </a:r>
            <a:r>
              <a:rPr lang="en-US" altLang="ko-KR" dirty="0" err="1">
                <a:effectLst/>
              </a:rPr>
              <a:t>Pspice</a:t>
            </a:r>
            <a:r>
              <a:rPr lang="en-US" altLang="ko-KR" dirty="0">
                <a:effectLst/>
              </a:rPr>
              <a:t> – Title Block </a:t>
            </a:r>
            <a:r>
              <a:rPr lang="ko-KR" altLang="en-US" dirty="0">
                <a:effectLst/>
              </a:rPr>
              <a:t>작성 </a:t>
            </a:r>
            <a:r>
              <a:rPr lang="en-US" altLang="ko-KR" dirty="0">
                <a:effectLst/>
              </a:rPr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마우스로 드래그하여</a:t>
            </a:r>
            <a:r>
              <a:rPr lang="en-US" altLang="ko-KR" dirty="0"/>
              <a:t> Title</a:t>
            </a:r>
            <a:r>
              <a:rPr lang="ko-KR" altLang="en-US" dirty="0"/>
              <a:t>을 위치를 변경할 수 있음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794957"/>
            <a:ext cx="3867150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993" y="3000183"/>
            <a:ext cx="3971925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화살표 연결선 4"/>
          <p:cNvCxnSpPr/>
          <p:nvPr/>
        </p:nvCxnSpPr>
        <p:spPr bwMode="auto">
          <a:xfrm flipV="1">
            <a:off x="1619672" y="3872718"/>
            <a:ext cx="3816424" cy="13234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724353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OrCAD </a:t>
            </a:r>
            <a:r>
              <a:rPr lang="en-US" altLang="ko-KR" dirty="0" err="1">
                <a:effectLst/>
              </a:rPr>
              <a:t>Pspice</a:t>
            </a:r>
            <a:r>
              <a:rPr lang="en-US" altLang="ko-KR" dirty="0">
                <a:effectLst/>
              </a:rPr>
              <a:t> – </a:t>
            </a:r>
            <a:r>
              <a:rPr lang="ko-KR" altLang="en-US" dirty="0"/>
              <a:t>부품 추가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484" y="1197570"/>
            <a:ext cx="9223052" cy="5111750"/>
          </a:xfrm>
        </p:spPr>
        <p:txBody>
          <a:bodyPr/>
          <a:lstStyle/>
          <a:p>
            <a:r>
              <a:rPr lang="en-US" altLang="ko-KR" dirty="0"/>
              <a:t>Place – Part </a:t>
            </a:r>
            <a:r>
              <a:rPr lang="ko-KR" altLang="en-US" dirty="0"/>
              <a:t>클릭 후 우측에 </a:t>
            </a:r>
            <a:r>
              <a:rPr lang="en-US" altLang="ko-KR" dirty="0"/>
              <a:t>Libraries</a:t>
            </a:r>
            <a:r>
              <a:rPr lang="ko-KR" altLang="en-US" dirty="0" err="1"/>
              <a:t>란에</a:t>
            </a:r>
            <a:r>
              <a:rPr lang="ko-KR" altLang="en-US" dirty="0"/>
              <a:t> </a:t>
            </a:r>
            <a:r>
              <a:rPr lang="en-US" altLang="ko-KR" dirty="0"/>
              <a:t>Add Library </a:t>
            </a:r>
            <a:r>
              <a:rPr lang="ko-KR" altLang="en-US" dirty="0"/>
              <a:t>클릭</a:t>
            </a:r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73" y="1988840"/>
            <a:ext cx="4028595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"/>
          <a:stretch/>
        </p:blipFill>
        <p:spPr bwMode="auto">
          <a:xfrm>
            <a:off x="4932040" y="1988840"/>
            <a:ext cx="3440103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6588224" y="4005064"/>
            <a:ext cx="288032" cy="35073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 bwMode="auto">
          <a:xfrm flipH="1">
            <a:off x="6876256" y="1700808"/>
            <a:ext cx="1656184" cy="2304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OrCAD </a:t>
            </a:r>
            <a:r>
              <a:rPr lang="en-US" altLang="ko-KR" dirty="0" err="1">
                <a:effectLst/>
              </a:rPr>
              <a:t>Pspice</a:t>
            </a:r>
            <a:r>
              <a:rPr lang="en-US" altLang="ko-KR" dirty="0">
                <a:effectLst/>
              </a:rPr>
              <a:t> – </a:t>
            </a:r>
            <a:r>
              <a:rPr lang="ko-KR" altLang="en-US" dirty="0"/>
              <a:t>부품 추가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Pspice</a:t>
            </a:r>
            <a:r>
              <a:rPr lang="en-US" altLang="ko-KR" dirty="0"/>
              <a:t> </a:t>
            </a:r>
            <a:r>
              <a:rPr lang="ko-KR" altLang="en-US" dirty="0"/>
              <a:t>폴더에서 모든 파일을 </a:t>
            </a:r>
            <a:r>
              <a:rPr lang="en-US" altLang="ko-KR" dirty="0"/>
              <a:t>shift + </a:t>
            </a:r>
            <a:r>
              <a:rPr lang="ko-KR" altLang="en-US" dirty="0"/>
              <a:t>클릭을 이용하여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모두 열기</a:t>
            </a:r>
            <a:endParaRPr lang="en-US" altLang="ko-KR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8" y="2276872"/>
            <a:ext cx="6334125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4422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OrCAD </a:t>
            </a:r>
            <a:r>
              <a:rPr lang="en-US" altLang="ko-KR" dirty="0" err="1">
                <a:effectLst/>
              </a:rPr>
              <a:t>Pspice</a:t>
            </a:r>
            <a:r>
              <a:rPr lang="en-US" altLang="ko-KR" dirty="0">
                <a:effectLst/>
              </a:rPr>
              <a:t> – </a:t>
            </a:r>
            <a:r>
              <a:rPr lang="ko-KR" altLang="en-US" dirty="0"/>
              <a:t>부품 추가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원하는 부품을 쉽게 검색해서 찾을 수 있음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(</a:t>
            </a:r>
            <a:r>
              <a:rPr lang="ko-KR" altLang="en-US" dirty="0"/>
              <a:t>실험에 쓰일 소자는 대부분 </a:t>
            </a:r>
            <a:r>
              <a:rPr lang="en-US" altLang="ko-KR" dirty="0"/>
              <a:t>ANALOG libraries</a:t>
            </a:r>
            <a:r>
              <a:rPr lang="ko-KR" altLang="en-US" dirty="0"/>
              <a:t>에 있음</a:t>
            </a:r>
            <a:r>
              <a:rPr lang="en-US" altLang="ko-KR" dirty="0"/>
              <a:t>)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060848"/>
            <a:ext cx="3112393" cy="4420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974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OrCAD </a:t>
            </a:r>
            <a:r>
              <a:rPr lang="en-US" altLang="ko-KR" dirty="0" err="1">
                <a:effectLst/>
              </a:rPr>
              <a:t>Pspice</a:t>
            </a:r>
            <a:r>
              <a:rPr lang="en-US" altLang="ko-KR" dirty="0">
                <a:effectLst/>
              </a:rPr>
              <a:t> – </a:t>
            </a:r>
            <a:r>
              <a:rPr lang="ko-KR" altLang="en-US" dirty="0"/>
              <a:t>부품 추가 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부품을 더블클릭 후 위치를 정한 뒤 한번 클릭하여 놓음</a:t>
            </a:r>
            <a:endParaRPr lang="en-US" altLang="ko-K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20" y="1844824"/>
            <a:ext cx="8414552" cy="4567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9546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60648"/>
            <a:ext cx="8229600" cy="668338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sz="3600" b="1" dirty="0">
                <a:effectLst/>
              </a:rPr>
              <a:t>OrCAD </a:t>
            </a:r>
            <a:r>
              <a:rPr lang="en-US" altLang="ko-KR" sz="3600" b="1" dirty="0" err="1">
                <a:effectLst/>
              </a:rPr>
              <a:t>Pspice</a:t>
            </a:r>
            <a:r>
              <a:rPr lang="en-US" altLang="ko-KR" sz="3600" b="1" dirty="0">
                <a:effectLst/>
              </a:rPr>
              <a:t> – Download(1)</a:t>
            </a:r>
            <a:endParaRPr lang="ko-KR" altLang="en-US" sz="3600" b="1" dirty="0">
              <a:effectLst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F87A01-A1C1-49A2-BEFA-B000D258719A}"/>
              </a:ext>
            </a:extLst>
          </p:cNvPr>
          <p:cNvSpPr txBox="1"/>
          <p:nvPr/>
        </p:nvSpPr>
        <p:spPr>
          <a:xfrm>
            <a:off x="5033026" y="1036098"/>
            <a:ext cx="2973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2. OrCAD Free trial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B9D73A-8920-49A2-9FBC-5171ECFD8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544" y="1616385"/>
            <a:ext cx="6480720" cy="490895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>
            <a:hlinkClick r:id="rId3"/>
            <a:extLst>
              <a:ext uri="{FF2B5EF4-FFF2-40B4-BE49-F238E27FC236}">
                <a16:creationId xmlns:a16="http://schemas.microsoft.com/office/drawing/2014/main" id="{E4832CCD-A56F-4A7C-BAAA-11C3C2E9F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7810" y="1036098"/>
            <a:ext cx="376678" cy="37667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EDC6F2A-957F-46AA-A384-2B6B77A2BA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8" y="1603275"/>
            <a:ext cx="6946924" cy="5012338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80F3E5-E68A-409A-9EBE-D47FA393B83D}"/>
              </a:ext>
            </a:extLst>
          </p:cNvPr>
          <p:cNvSpPr txBox="1"/>
          <p:nvPr/>
        </p:nvSpPr>
        <p:spPr>
          <a:xfrm>
            <a:off x="77338" y="1075269"/>
            <a:ext cx="2288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b="1" dirty="0"/>
              <a:t>OrCAD Lite</a:t>
            </a:r>
          </a:p>
        </p:txBody>
      </p:sp>
      <p:pic>
        <p:nvPicPr>
          <p:cNvPr id="11" name="그림 10">
            <a:hlinkClick r:id="rId6"/>
            <a:extLst>
              <a:ext uri="{FF2B5EF4-FFF2-40B4-BE49-F238E27FC236}">
                <a16:creationId xmlns:a16="http://schemas.microsoft.com/office/drawing/2014/main" id="{FCA282AD-D57E-4651-B72F-89836CAA9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122" y="1108106"/>
            <a:ext cx="376678" cy="37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361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OrCAD </a:t>
            </a:r>
            <a:r>
              <a:rPr lang="en-US" altLang="ko-KR" dirty="0" err="1">
                <a:effectLst/>
              </a:rPr>
              <a:t>Pspice</a:t>
            </a:r>
            <a:r>
              <a:rPr lang="en-US" altLang="ko-KR" dirty="0">
                <a:effectLst/>
              </a:rPr>
              <a:t> – </a:t>
            </a:r>
            <a:r>
              <a:rPr lang="ko-KR" altLang="en-US" dirty="0"/>
              <a:t>부품 추가 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혹은 </a:t>
            </a:r>
            <a:r>
              <a:rPr lang="en-US" altLang="ko-KR" dirty="0" err="1"/>
              <a:t>Pspice</a:t>
            </a:r>
            <a:r>
              <a:rPr lang="en-US" altLang="ko-KR" dirty="0"/>
              <a:t> Component</a:t>
            </a:r>
            <a:r>
              <a:rPr lang="ko-KR" altLang="en-US" dirty="0"/>
              <a:t>를 이용해서 부품추가가 가능</a:t>
            </a:r>
            <a:endParaRPr lang="en-US" altLang="ko-K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132856"/>
            <a:ext cx="6219825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7898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OrCAD </a:t>
            </a:r>
            <a:r>
              <a:rPr lang="en-US" altLang="ko-KR" dirty="0" err="1">
                <a:effectLst/>
              </a:rPr>
              <a:t>Pspice</a:t>
            </a:r>
            <a:r>
              <a:rPr lang="en-US" altLang="ko-KR" dirty="0">
                <a:effectLst/>
              </a:rPr>
              <a:t> – </a:t>
            </a:r>
            <a:r>
              <a:rPr lang="ko-KR" altLang="en-US" dirty="0"/>
              <a:t>부품 추가 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부품을 클릭 후 위치를 정한 뒤 한번 클릭해서 도면에 위치시킴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132856"/>
            <a:ext cx="6219825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5310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OrCAD </a:t>
            </a:r>
            <a:r>
              <a:rPr lang="en-US" altLang="ko-KR" dirty="0" err="1">
                <a:effectLst/>
              </a:rPr>
              <a:t>Pspice</a:t>
            </a:r>
            <a:r>
              <a:rPr lang="en-US" altLang="ko-KR" dirty="0">
                <a:effectLst/>
              </a:rPr>
              <a:t> – </a:t>
            </a:r>
            <a:r>
              <a:rPr lang="ko-KR" altLang="en-US" dirty="0"/>
              <a:t>부품 추가 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End Mode(</a:t>
            </a:r>
            <a:r>
              <a:rPr lang="ko-KR" altLang="en-US" dirty="0"/>
              <a:t>부품 추가 중단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- ESC key</a:t>
            </a:r>
          </a:p>
          <a:p>
            <a:pPr marL="0" indent="0">
              <a:buNone/>
            </a:pPr>
            <a:r>
              <a:rPr lang="en-US" altLang="ko-KR" dirty="0"/>
              <a:t> - Right click -&gt; End Mode</a:t>
            </a:r>
          </a:p>
          <a:p>
            <a:pPr marL="0" indent="0">
              <a:buNone/>
            </a:pPr>
            <a:r>
              <a:rPr lang="en-US" altLang="ko-KR" dirty="0"/>
              <a:t> - Delete key</a:t>
            </a:r>
            <a:r>
              <a:rPr lang="ko-KR" altLang="en-US" dirty="0"/>
              <a:t>로 삭제가능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" t="16364"/>
          <a:stretch/>
        </p:blipFill>
        <p:spPr bwMode="auto">
          <a:xfrm>
            <a:off x="3995936" y="3094262"/>
            <a:ext cx="4631836" cy="3185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9604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OrCAD </a:t>
            </a:r>
            <a:r>
              <a:rPr lang="en-US" altLang="ko-KR" dirty="0" err="1">
                <a:effectLst/>
              </a:rPr>
              <a:t>Pspice</a:t>
            </a:r>
            <a:r>
              <a:rPr lang="en-US" altLang="ko-KR" dirty="0">
                <a:effectLst/>
              </a:rPr>
              <a:t> – </a:t>
            </a:r>
            <a:r>
              <a:rPr lang="ko-KR" altLang="en-US" dirty="0"/>
              <a:t>부품 수정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Part rotate</a:t>
            </a:r>
          </a:p>
          <a:p>
            <a:pPr lvl="1"/>
            <a:r>
              <a:rPr lang="en-US" altLang="ko-KR" dirty="0"/>
              <a:t>R key</a:t>
            </a:r>
          </a:p>
          <a:p>
            <a:pPr lvl="1"/>
            <a:r>
              <a:rPr lang="en-US" altLang="ko-KR" dirty="0"/>
              <a:t>Right click -&gt; rotate</a:t>
            </a:r>
            <a:endParaRPr lang="ko-KR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018237"/>
            <a:ext cx="3962400" cy="16954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193817"/>
            <a:ext cx="93345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84305"/>
            <a:ext cx="7905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직선 화살표 연결선 8"/>
          <p:cNvCxnSpPr/>
          <p:nvPr/>
        </p:nvCxnSpPr>
        <p:spPr bwMode="auto">
          <a:xfrm>
            <a:off x="1403648" y="3703405"/>
            <a:ext cx="64807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2590800"/>
            <a:ext cx="29718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OrCAD </a:t>
            </a:r>
            <a:r>
              <a:rPr lang="en-US" altLang="ko-KR" dirty="0" err="1">
                <a:effectLst/>
              </a:rPr>
              <a:t>Pspice</a:t>
            </a:r>
            <a:r>
              <a:rPr lang="en-US" altLang="ko-KR" dirty="0">
                <a:effectLst/>
              </a:rPr>
              <a:t> – </a:t>
            </a:r>
            <a:r>
              <a:rPr lang="ko-KR" altLang="en-US" dirty="0"/>
              <a:t>부품 수정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Edit Properties</a:t>
            </a:r>
            <a:r>
              <a:rPr lang="ko-KR" altLang="en-US" dirty="0"/>
              <a:t>으로 이름과 값 수정가능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sz="2000" dirty="0"/>
              <a:t>- </a:t>
            </a:r>
            <a:r>
              <a:rPr lang="ko-KR" altLang="en-US" sz="2000" dirty="0"/>
              <a:t>수정할 부분 </a:t>
            </a:r>
            <a:r>
              <a:rPr lang="en-US" altLang="ko-KR" sz="2000" dirty="0"/>
              <a:t>Double click </a:t>
            </a:r>
          </a:p>
          <a:p>
            <a:pPr marL="0" indent="0">
              <a:buNone/>
            </a:pPr>
            <a:r>
              <a:rPr lang="en-US" altLang="ko-KR" sz="2000" dirty="0"/>
              <a:t>    or Right click -&gt; Edit Properties… </a:t>
            </a:r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048744"/>
            <a:ext cx="29718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011" y="2164795"/>
            <a:ext cx="3744416" cy="2272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직선 화살표 연결선 10"/>
          <p:cNvCxnSpPr/>
          <p:nvPr/>
        </p:nvCxnSpPr>
        <p:spPr bwMode="auto">
          <a:xfrm>
            <a:off x="3419872" y="3964995"/>
            <a:ext cx="136815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2291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3" t="5265"/>
          <a:stretch/>
        </p:blipFill>
        <p:spPr bwMode="auto">
          <a:xfrm>
            <a:off x="5148064" y="4466381"/>
            <a:ext cx="3528392" cy="220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8420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OrCAD </a:t>
            </a:r>
            <a:r>
              <a:rPr lang="en-US" altLang="ko-KR" dirty="0" err="1">
                <a:effectLst/>
              </a:rPr>
              <a:t>Pspice</a:t>
            </a:r>
            <a:r>
              <a:rPr lang="en-US" altLang="ko-KR" dirty="0">
                <a:effectLst/>
              </a:rPr>
              <a:t> – </a:t>
            </a:r>
            <a:r>
              <a:rPr lang="en-US" altLang="ko-KR" dirty="0"/>
              <a:t>Wiring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 key</a:t>
            </a:r>
            <a:r>
              <a:rPr lang="ko-KR" altLang="en-US" dirty="0"/>
              <a:t>를 눌러 소자 사이에 </a:t>
            </a:r>
            <a:r>
              <a:rPr lang="en-US" altLang="ko-KR" dirty="0"/>
              <a:t>wire</a:t>
            </a:r>
            <a:r>
              <a:rPr lang="ko-KR" altLang="en-US" dirty="0"/>
              <a:t>를 연결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ESC key</a:t>
            </a:r>
            <a:r>
              <a:rPr lang="ko-KR" altLang="en-US" dirty="0"/>
              <a:t>로 </a:t>
            </a:r>
            <a:r>
              <a:rPr lang="en-US" altLang="ko-KR" dirty="0"/>
              <a:t>wire</a:t>
            </a:r>
            <a:r>
              <a:rPr lang="ko-KR" altLang="en-US" dirty="0"/>
              <a:t>배치 중단가능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Delete key</a:t>
            </a:r>
            <a:r>
              <a:rPr lang="ko-KR" altLang="en-US" dirty="0"/>
              <a:t>로 삭제가능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3918981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852936"/>
            <a:ext cx="3707904" cy="203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직선 화살표 연결선 7"/>
          <p:cNvCxnSpPr/>
          <p:nvPr/>
        </p:nvCxnSpPr>
        <p:spPr bwMode="auto">
          <a:xfrm>
            <a:off x="4067944" y="4126191"/>
            <a:ext cx="64807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OrCAD </a:t>
            </a:r>
            <a:r>
              <a:rPr lang="en-US" altLang="ko-KR" dirty="0" err="1">
                <a:effectLst/>
              </a:rPr>
              <a:t>Pspice</a:t>
            </a:r>
            <a:r>
              <a:rPr lang="en-US" altLang="ko-KR" dirty="0">
                <a:effectLst/>
              </a:rPr>
              <a:t> – </a:t>
            </a:r>
            <a:r>
              <a:rPr lang="en-US" altLang="ko-KR" dirty="0"/>
              <a:t>Wiring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Auto wire</a:t>
            </a:r>
            <a:r>
              <a:rPr lang="ko-KR" altLang="en-US" dirty="0"/>
              <a:t>를 이용하면 더 쉽게 구성 가능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354831"/>
            <a:ext cx="3918981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30164"/>
            <a:ext cx="3114675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직선 화살표 연결선 8"/>
          <p:cNvCxnSpPr/>
          <p:nvPr/>
        </p:nvCxnSpPr>
        <p:spPr bwMode="auto">
          <a:xfrm>
            <a:off x="3851920" y="2996951"/>
            <a:ext cx="108012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447"/>
          <a:stretch/>
        </p:blipFill>
        <p:spPr bwMode="auto">
          <a:xfrm>
            <a:off x="519931" y="4293096"/>
            <a:ext cx="3009900" cy="1815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3275856" y="5445224"/>
            <a:ext cx="306363" cy="3600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 bwMode="auto">
          <a:xfrm flipV="1">
            <a:off x="3779912" y="3861048"/>
            <a:ext cx="1800200" cy="133987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0201438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FC88FC5-4C7C-458D-8336-392A566A5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834" y="1052736"/>
            <a:ext cx="3289654" cy="5472608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5D1BCE22-8BD1-4EC1-A87D-3A589015F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537"/>
          </a:xfrm>
        </p:spPr>
        <p:txBody>
          <a:bodyPr/>
          <a:lstStyle/>
          <a:p>
            <a:r>
              <a:rPr lang="en-US" altLang="ko-KR" dirty="0">
                <a:effectLst/>
              </a:rPr>
              <a:t>OrCAD </a:t>
            </a:r>
            <a:r>
              <a:rPr lang="en-US" altLang="ko-KR" dirty="0" err="1">
                <a:effectLst/>
              </a:rPr>
              <a:t>Pspice</a:t>
            </a:r>
            <a:r>
              <a:rPr lang="en-US" altLang="ko-KR" dirty="0">
                <a:effectLst/>
              </a:rPr>
              <a:t> – </a:t>
            </a:r>
            <a:r>
              <a:rPr lang="ko-KR" altLang="en-US" dirty="0"/>
              <a:t>회로</a:t>
            </a:r>
            <a:r>
              <a:rPr lang="en-US" altLang="ko-KR" dirty="0"/>
              <a:t> </a:t>
            </a:r>
            <a:r>
              <a:rPr lang="ko-KR" altLang="en-US" dirty="0"/>
              <a:t>그리기 메뉴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5CE45C1-CD53-4E49-94EC-A0D454AF5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052736"/>
            <a:ext cx="3472554" cy="5530626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6F48AA13-19DD-4E1D-A653-FB56CF23E1DC}"/>
              </a:ext>
            </a:extLst>
          </p:cNvPr>
          <p:cNvSpPr/>
          <p:nvPr/>
        </p:nvSpPr>
        <p:spPr bwMode="auto">
          <a:xfrm>
            <a:off x="3475318" y="1844824"/>
            <a:ext cx="752812" cy="93610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FECD9C5-A839-4FDC-83EC-98A30E926644}"/>
              </a:ext>
            </a:extLst>
          </p:cNvPr>
          <p:cNvSpPr/>
          <p:nvPr/>
        </p:nvSpPr>
        <p:spPr bwMode="auto">
          <a:xfrm>
            <a:off x="3730618" y="5870701"/>
            <a:ext cx="497512" cy="712661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5996138-3892-4BB3-966F-B0284998C736}"/>
              </a:ext>
            </a:extLst>
          </p:cNvPr>
          <p:cNvSpPr/>
          <p:nvPr/>
        </p:nvSpPr>
        <p:spPr bwMode="auto">
          <a:xfrm>
            <a:off x="8466976" y="1488493"/>
            <a:ext cx="497512" cy="2084523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EB97A8-F6B7-4745-8944-B3E6C5153B01}"/>
              </a:ext>
            </a:extLst>
          </p:cNvPr>
          <p:cNvSpPr/>
          <p:nvPr/>
        </p:nvSpPr>
        <p:spPr bwMode="auto">
          <a:xfrm>
            <a:off x="35496" y="1049027"/>
            <a:ext cx="1944216" cy="435757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Menu ‘Edit’ </a:t>
            </a:r>
            <a:endParaRPr kumimoji="1" lang="ko-KR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93F7C41-4349-4BB0-BF74-DB0FA483DB53}"/>
              </a:ext>
            </a:extLst>
          </p:cNvPr>
          <p:cNvSpPr/>
          <p:nvPr/>
        </p:nvSpPr>
        <p:spPr bwMode="auto">
          <a:xfrm>
            <a:off x="5292080" y="1320794"/>
            <a:ext cx="1944216" cy="435757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Menu ‘Place’ </a:t>
            </a:r>
            <a:endParaRPr kumimoji="1" lang="ko-KR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7153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OrCAD </a:t>
            </a:r>
            <a:r>
              <a:rPr lang="en-US" altLang="ko-KR" dirty="0" err="1">
                <a:effectLst/>
              </a:rPr>
              <a:t>Pspice</a:t>
            </a:r>
            <a:r>
              <a:rPr lang="en-US" altLang="ko-KR" dirty="0">
                <a:effectLst/>
              </a:rPr>
              <a:t> – </a:t>
            </a:r>
            <a:r>
              <a:rPr lang="ko-KR" altLang="en-US" dirty="0"/>
              <a:t>회로</a:t>
            </a:r>
            <a:r>
              <a:rPr lang="en-US" altLang="ko-KR" dirty="0"/>
              <a:t> </a:t>
            </a:r>
            <a:r>
              <a:rPr lang="ko-KR" altLang="en-US" dirty="0"/>
              <a:t>그리기 메뉴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6219825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6CD1EEF-496E-4155-ADFD-EEAD42590FE8}"/>
              </a:ext>
            </a:extLst>
          </p:cNvPr>
          <p:cNvSpPr/>
          <p:nvPr/>
        </p:nvSpPr>
        <p:spPr bwMode="auto">
          <a:xfrm>
            <a:off x="3995936" y="2119745"/>
            <a:ext cx="1012482" cy="831273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BB957C4-5EFE-45E2-A174-104490C0C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320" y="4785320"/>
            <a:ext cx="1552575" cy="1524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9E229DD-3183-42F4-A67C-DD0464E003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0489" y="4804370"/>
            <a:ext cx="1247775" cy="15049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DA1E707-5496-46F0-989C-10D7048816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6691" y="1304764"/>
            <a:ext cx="1711813" cy="3040385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7E8BC202-6A1F-413A-B8F8-F3BC4F76E2E4}"/>
              </a:ext>
            </a:extLst>
          </p:cNvPr>
          <p:cNvSpPr/>
          <p:nvPr/>
        </p:nvSpPr>
        <p:spPr bwMode="auto">
          <a:xfrm>
            <a:off x="7092280" y="926818"/>
            <a:ext cx="360040" cy="37794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2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9CA2E8-49D1-485B-85C2-E20F366E2F86}"/>
              </a:ext>
            </a:extLst>
          </p:cNvPr>
          <p:cNvSpPr txBox="1"/>
          <p:nvPr/>
        </p:nvSpPr>
        <p:spPr>
          <a:xfrm>
            <a:off x="7403639" y="926818"/>
            <a:ext cx="116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Discrete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080875A-05D4-489C-ADB4-EEB03D5E46CB}"/>
              </a:ext>
            </a:extLst>
          </p:cNvPr>
          <p:cNvSpPr/>
          <p:nvPr/>
        </p:nvSpPr>
        <p:spPr bwMode="auto">
          <a:xfrm>
            <a:off x="7164288" y="4365104"/>
            <a:ext cx="360040" cy="37794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3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14A07A-D6C5-454C-8C2C-2947EE6AFB3A}"/>
              </a:ext>
            </a:extLst>
          </p:cNvPr>
          <p:cNvSpPr txBox="1"/>
          <p:nvPr/>
        </p:nvSpPr>
        <p:spPr>
          <a:xfrm>
            <a:off x="7475647" y="4365104"/>
            <a:ext cx="101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Source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F2E9A52-2B10-4442-93AA-93E7AB64977A}"/>
              </a:ext>
            </a:extLst>
          </p:cNvPr>
          <p:cNvSpPr/>
          <p:nvPr/>
        </p:nvSpPr>
        <p:spPr bwMode="auto">
          <a:xfrm>
            <a:off x="5436096" y="4365104"/>
            <a:ext cx="360040" cy="37794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4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DB7886-0FCD-451F-A1FB-22EF118B7823}"/>
              </a:ext>
            </a:extLst>
          </p:cNvPr>
          <p:cNvSpPr txBox="1"/>
          <p:nvPr/>
        </p:nvSpPr>
        <p:spPr>
          <a:xfrm>
            <a:off x="5747455" y="4365104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Digital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082E1DE-8220-4C1F-A81E-A20745BF6F45}"/>
              </a:ext>
            </a:extLst>
          </p:cNvPr>
          <p:cNvSpPr/>
          <p:nvPr/>
        </p:nvSpPr>
        <p:spPr bwMode="auto">
          <a:xfrm>
            <a:off x="5582711" y="1853575"/>
            <a:ext cx="360040" cy="37794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1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66162C-F60B-4CAE-8C24-3891780D9AEE}"/>
              </a:ext>
            </a:extLst>
          </p:cNvPr>
          <p:cNvSpPr txBox="1"/>
          <p:nvPr/>
        </p:nvSpPr>
        <p:spPr>
          <a:xfrm>
            <a:off x="5894070" y="1853575"/>
            <a:ext cx="1058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Passive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16E1B98-FF7D-4B0E-9A2A-52164FE15E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296" y="4581128"/>
            <a:ext cx="5164784" cy="22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9988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OrCAD </a:t>
            </a:r>
            <a:r>
              <a:rPr lang="en-US" altLang="ko-KR" dirty="0" err="1">
                <a:effectLst/>
              </a:rPr>
              <a:t>Pspice</a:t>
            </a:r>
            <a:r>
              <a:rPr lang="en-US" altLang="ko-KR" dirty="0">
                <a:effectLst/>
              </a:rPr>
              <a:t> – </a:t>
            </a:r>
            <a:r>
              <a:rPr lang="ko-KR" altLang="en-US" dirty="0"/>
              <a:t>회로</a:t>
            </a:r>
            <a:r>
              <a:rPr lang="en-US" altLang="ko-KR" dirty="0"/>
              <a:t> </a:t>
            </a:r>
            <a:r>
              <a:rPr lang="ko-KR" altLang="en-US" dirty="0"/>
              <a:t>그리기</a:t>
            </a:r>
            <a:r>
              <a:rPr lang="en-US" altLang="ko-KR" dirty="0"/>
              <a:t> </a:t>
            </a:r>
            <a:r>
              <a:rPr lang="ko-KR" altLang="en-US" dirty="0"/>
              <a:t>예제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간단한 회로를 구성하고 아래와 같이 이름과</a:t>
            </a:r>
            <a:r>
              <a:rPr lang="en-US" altLang="ko-KR" dirty="0"/>
              <a:t> </a:t>
            </a:r>
            <a:r>
              <a:rPr lang="ko-KR" altLang="en-US" dirty="0"/>
              <a:t>값을 변경하라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2081213"/>
            <a:ext cx="4781550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752FB-6D45-491C-8B55-E46C27B01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40" y="274638"/>
            <a:ext cx="8229600" cy="490537"/>
          </a:xfrm>
        </p:spPr>
        <p:txBody>
          <a:bodyPr/>
          <a:lstStyle/>
          <a:p>
            <a:r>
              <a:rPr lang="en-US" altLang="ko-KR" sz="2800" dirty="0">
                <a:effectLst/>
              </a:rPr>
              <a:t>OrCAD </a:t>
            </a:r>
            <a:r>
              <a:rPr lang="en-US" altLang="ko-KR" sz="2800" dirty="0" err="1">
                <a:effectLst/>
              </a:rPr>
              <a:t>Pspice</a:t>
            </a:r>
            <a:r>
              <a:rPr lang="en-US" altLang="ko-KR" sz="2800" dirty="0">
                <a:effectLst/>
              </a:rPr>
              <a:t> – </a:t>
            </a:r>
            <a:r>
              <a:rPr lang="ko-KR" altLang="en-US" sz="2800" dirty="0" err="1"/>
              <a:t>Free</a:t>
            </a:r>
            <a:r>
              <a:rPr lang="ko-KR" altLang="en-US" sz="2800" dirty="0"/>
              <a:t> </a:t>
            </a:r>
            <a:r>
              <a:rPr lang="ko-KR" altLang="en-US" sz="2800" dirty="0" err="1"/>
              <a:t>OrCAD</a:t>
            </a:r>
            <a:r>
              <a:rPr lang="ko-KR" altLang="en-US" sz="2800" dirty="0"/>
              <a:t> </a:t>
            </a:r>
            <a:r>
              <a:rPr lang="ko-KR" altLang="en-US" sz="2800" dirty="0" err="1"/>
              <a:t>Lite</a:t>
            </a:r>
            <a:r>
              <a:rPr lang="en-US" altLang="ko-KR" sz="2800" dirty="0"/>
              <a:t>/</a:t>
            </a:r>
            <a:r>
              <a:rPr lang="ko-KR" altLang="en-US" sz="2800" dirty="0" err="1"/>
              <a:t>OrCAD</a:t>
            </a:r>
            <a:r>
              <a:rPr lang="ko-KR" altLang="en-US" sz="2800" dirty="0"/>
              <a:t> </a:t>
            </a:r>
            <a:r>
              <a:rPr lang="ko-KR" altLang="en-US" sz="2800" dirty="0" err="1"/>
              <a:t>trial</a:t>
            </a:r>
            <a:endParaRPr lang="ko-KR" altLang="en-US" sz="2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BB2862-50E9-4AF0-89E3-14FA6FE25CA3}"/>
              </a:ext>
            </a:extLst>
          </p:cNvPr>
          <p:cNvSpPr/>
          <p:nvPr/>
        </p:nvSpPr>
        <p:spPr>
          <a:xfrm>
            <a:off x="179512" y="1196752"/>
            <a:ext cx="896448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err="1"/>
              <a:t>Free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OrCAD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Lite</a:t>
            </a:r>
            <a:endParaRPr lang="ko-KR" altLang="en-US" sz="2400" b="1" dirty="0"/>
          </a:p>
          <a:p>
            <a:endParaRPr lang="en-US" altLang="ko-KR" dirty="0"/>
          </a:p>
          <a:p>
            <a:r>
              <a:rPr lang="ko-KR" altLang="en-US" dirty="0"/>
              <a:t>•</a:t>
            </a:r>
            <a:r>
              <a:rPr lang="ko-KR" altLang="en-US" dirty="0" err="1"/>
              <a:t>OrCAD</a:t>
            </a:r>
            <a:r>
              <a:rPr lang="ko-KR" altLang="en-US" dirty="0"/>
              <a:t> </a:t>
            </a:r>
            <a:r>
              <a:rPr lang="ko-KR" altLang="en-US" dirty="0" err="1"/>
              <a:t>Capture</a:t>
            </a:r>
            <a:endParaRPr lang="ko-KR" altLang="en-US" dirty="0"/>
          </a:p>
          <a:p>
            <a:r>
              <a:rPr lang="ko-KR" altLang="en-US" dirty="0"/>
              <a:t>•</a:t>
            </a:r>
            <a:r>
              <a:rPr lang="ko-KR" altLang="en-US" dirty="0" err="1"/>
              <a:t>OrCAD</a:t>
            </a:r>
            <a:r>
              <a:rPr lang="ko-KR" altLang="en-US" dirty="0"/>
              <a:t> CIS</a:t>
            </a:r>
          </a:p>
          <a:p>
            <a:r>
              <a:rPr lang="ko-KR" altLang="en-US" dirty="0"/>
              <a:t>•</a:t>
            </a:r>
            <a:r>
              <a:rPr lang="ko-KR" altLang="en-US" dirty="0" err="1"/>
              <a:t>OrCAD</a:t>
            </a:r>
            <a:r>
              <a:rPr lang="ko-KR" altLang="en-US" dirty="0"/>
              <a:t> </a:t>
            </a:r>
            <a:r>
              <a:rPr lang="ko-KR" altLang="en-US" dirty="0" err="1"/>
              <a:t>PSpice</a:t>
            </a:r>
            <a:r>
              <a:rPr lang="ko-KR" altLang="en-US" dirty="0"/>
              <a:t>® </a:t>
            </a:r>
            <a:r>
              <a:rPr lang="ko-KR" altLang="en-US" dirty="0" err="1"/>
              <a:t>A</a:t>
            </a:r>
            <a:r>
              <a:rPr lang="ko-KR" altLang="en-US" dirty="0"/>
              <a:t>/</a:t>
            </a:r>
            <a:r>
              <a:rPr lang="ko-KR" altLang="en-US" dirty="0" err="1"/>
              <a:t>D</a:t>
            </a:r>
            <a:endParaRPr lang="ko-KR" altLang="en-US" dirty="0"/>
          </a:p>
          <a:p>
            <a:r>
              <a:rPr lang="ko-KR" altLang="en-US" dirty="0"/>
              <a:t>•</a:t>
            </a:r>
            <a:r>
              <a:rPr lang="ko-KR" altLang="en-US" dirty="0" err="1"/>
              <a:t>OrCAD</a:t>
            </a:r>
            <a:r>
              <a:rPr lang="ko-KR" altLang="en-US" dirty="0"/>
              <a:t> </a:t>
            </a:r>
            <a:r>
              <a:rPr lang="ko-KR" altLang="en-US" dirty="0" err="1"/>
              <a:t>PSpice</a:t>
            </a:r>
            <a:r>
              <a:rPr lang="ko-KR" altLang="en-US" dirty="0"/>
              <a:t> Advanced </a:t>
            </a:r>
            <a:r>
              <a:rPr lang="ko-KR" altLang="en-US" dirty="0" err="1"/>
              <a:t>Analysis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sz="2400" b="1" dirty="0" err="1"/>
              <a:t>OrCAD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trial</a:t>
            </a:r>
            <a:endParaRPr lang="en-US" altLang="ko-KR" sz="2400" b="1" dirty="0"/>
          </a:p>
          <a:p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Capture</a:t>
            </a:r>
            <a:r>
              <a:rPr lang="ko-KR" altLang="en-US" dirty="0"/>
              <a:t> </a:t>
            </a:r>
            <a:r>
              <a:rPr lang="ko-KR" altLang="en-US" dirty="0" err="1"/>
              <a:t>Schematics</a:t>
            </a: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Browse</a:t>
            </a:r>
            <a:r>
              <a:rPr lang="ko-KR" altLang="en-US" dirty="0"/>
              <a:t> </a:t>
            </a:r>
            <a:r>
              <a:rPr lang="ko-KR" altLang="en-US" dirty="0" err="1"/>
              <a:t>Part</a:t>
            </a:r>
            <a:r>
              <a:rPr lang="ko-KR" altLang="en-US" dirty="0"/>
              <a:t> </a:t>
            </a:r>
            <a:r>
              <a:rPr lang="ko-KR" altLang="en-US" dirty="0" err="1"/>
              <a:t>Pricing</a:t>
            </a:r>
            <a:r>
              <a:rPr lang="ko-KR" altLang="en-US" dirty="0"/>
              <a:t> and </a:t>
            </a:r>
            <a:r>
              <a:rPr lang="ko-KR" altLang="en-US" dirty="0" err="1"/>
              <a:t>Availability</a:t>
            </a:r>
            <a:r>
              <a:rPr lang="ko-KR" altLang="en-US" dirty="0"/>
              <a:t>, and </a:t>
            </a:r>
            <a:r>
              <a:rPr lang="ko-KR" altLang="en-US" dirty="0" err="1"/>
              <a:t>Download</a:t>
            </a:r>
            <a:r>
              <a:rPr lang="ko-KR" altLang="en-US" dirty="0"/>
              <a:t> </a:t>
            </a:r>
            <a:r>
              <a:rPr lang="ko-KR" altLang="en-US" dirty="0" err="1"/>
              <a:t>Libraries</a:t>
            </a:r>
            <a:r>
              <a:rPr lang="ko-KR" altLang="en-US" dirty="0"/>
              <a:t> </a:t>
            </a:r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Millions</a:t>
            </a:r>
            <a:r>
              <a:rPr lang="ko-KR" altLang="en-US" dirty="0"/>
              <a:t> of Parts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Simulate</a:t>
            </a:r>
            <a:r>
              <a:rPr lang="ko-KR" altLang="en-US" dirty="0"/>
              <a:t> </a:t>
            </a:r>
            <a:r>
              <a:rPr lang="ko-KR" altLang="en-US" dirty="0" err="1"/>
              <a:t>Part</a:t>
            </a:r>
            <a:r>
              <a:rPr lang="ko-KR" altLang="en-US" dirty="0"/>
              <a:t> </a:t>
            </a:r>
            <a:r>
              <a:rPr lang="ko-KR" altLang="en-US" dirty="0" err="1"/>
              <a:t>Reliability</a:t>
            </a:r>
            <a:r>
              <a:rPr lang="ko-KR" altLang="en-US" dirty="0"/>
              <a:t> and </a:t>
            </a:r>
            <a:r>
              <a:rPr lang="ko-KR" altLang="en-US" dirty="0" err="1"/>
              <a:t>Optimize</a:t>
            </a:r>
            <a:r>
              <a:rPr lang="ko-KR" altLang="en-US" dirty="0"/>
              <a:t> Circuit </a:t>
            </a:r>
            <a:r>
              <a:rPr lang="ko-KR" altLang="en-US" dirty="0" err="1"/>
              <a:t>Performance</a:t>
            </a: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Co-</a:t>
            </a:r>
            <a:r>
              <a:rPr lang="ko-KR" altLang="en-US" dirty="0" err="1"/>
              <a:t>Simulate</a:t>
            </a:r>
            <a:r>
              <a:rPr lang="ko-KR" altLang="en-US" dirty="0"/>
              <a:t> </a:t>
            </a:r>
            <a:r>
              <a:rPr lang="ko-KR" altLang="en-US" dirty="0" err="1"/>
              <a:t>with</a:t>
            </a:r>
            <a:r>
              <a:rPr lang="ko-KR" altLang="en-US" dirty="0"/>
              <a:t> MATLAB </a:t>
            </a:r>
            <a:r>
              <a:rPr lang="ko-KR" altLang="en-US" dirty="0" err="1"/>
              <a:t>Simulink</a:t>
            </a: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Design</a:t>
            </a:r>
            <a:r>
              <a:rPr lang="ko-KR" altLang="en-US" dirty="0"/>
              <a:t> </a:t>
            </a:r>
            <a:r>
              <a:rPr lang="ko-KR" altLang="en-US" dirty="0" err="1"/>
              <a:t>PCBs</a:t>
            </a: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Perform</a:t>
            </a:r>
            <a:r>
              <a:rPr lang="ko-KR" altLang="en-US" dirty="0"/>
              <a:t> </a:t>
            </a:r>
            <a:r>
              <a:rPr lang="ko-KR" altLang="en-US" dirty="0" err="1"/>
              <a:t>Signal</a:t>
            </a:r>
            <a:r>
              <a:rPr lang="ko-KR" altLang="en-US" dirty="0"/>
              <a:t> </a:t>
            </a:r>
            <a:r>
              <a:rPr lang="ko-KR" altLang="en-US" dirty="0" err="1"/>
              <a:t>Integrity</a:t>
            </a:r>
            <a:r>
              <a:rPr lang="ko-KR" altLang="en-US" dirty="0"/>
              <a:t> </a:t>
            </a:r>
            <a:r>
              <a:rPr lang="ko-KR" altLang="en-US" dirty="0" err="1"/>
              <a:t>Analysis</a:t>
            </a: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Run</a:t>
            </a:r>
            <a:r>
              <a:rPr lang="ko-KR" altLang="en-US" dirty="0"/>
              <a:t> </a:t>
            </a:r>
            <a:r>
              <a:rPr lang="ko-KR" altLang="en-US" dirty="0" err="1"/>
              <a:t>advanced</a:t>
            </a:r>
            <a:r>
              <a:rPr lang="ko-KR" altLang="en-US" dirty="0"/>
              <a:t> ERC </a:t>
            </a:r>
            <a:r>
              <a:rPr lang="ko-KR" altLang="en-US" dirty="0" err="1"/>
              <a:t>checks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73104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OrCAD </a:t>
            </a:r>
            <a:r>
              <a:rPr lang="en-US" altLang="ko-KR" dirty="0" err="1">
                <a:effectLst/>
              </a:rPr>
              <a:t>Pspice</a:t>
            </a:r>
            <a:r>
              <a:rPr lang="en-US" altLang="ko-KR" dirty="0">
                <a:effectLst/>
              </a:rPr>
              <a:t> – </a:t>
            </a:r>
            <a:r>
              <a:rPr lang="en-US" altLang="ko-KR" dirty="0"/>
              <a:t>Simulation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측정을 위해 핀을 설치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좌측부터 전압</a:t>
            </a:r>
            <a:r>
              <a:rPr lang="en-US" altLang="ko-KR" dirty="0"/>
              <a:t>, </a:t>
            </a:r>
            <a:r>
              <a:rPr lang="ko-KR" altLang="en-US" dirty="0" err="1"/>
              <a:t>전압차</a:t>
            </a:r>
            <a:r>
              <a:rPr lang="en-US" altLang="ko-KR" dirty="0"/>
              <a:t>, </a:t>
            </a:r>
            <a:r>
              <a:rPr lang="ko-KR" altLang="en-US" dirty="0"/>
              <a:t>전류</a:t>
            </a:r>
            <a:r>
              <a:rPr lang="en-US" altLang="ko-KR" dirty="0"/>
              <a:t>, </a:t>
            </a:r>
            <a:r>
              <a:rPr lang="ko-KR" altLang="en-US" dirty="0"/>
              <a:t>파워를 의미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33" y="3068960"/>
            <a:ext cx="8400933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3779912" y="4056912"/>
            <a:ext cx="1440160" cy="3802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OrCAD </a:t>
            </a:r>
            <a:r>
              <a:rPr lang="en-US" altLang="ko-KR" dirty="0" err="1">
                <a:effectLst/>
              </a:rPr>
              <a:t>Pspice</a:t>
            </a:r>
            <a:r>
              <a:rPr lang="en-US" altLang="ko-KR" dirty="0">
                <a:effectLst/>
              </a:rPr>
              <a:t> – </a:t>
            </a:r>
            <a:r>
              <a:rPr lang="en-US" altLang="ko-KR" dirty="0"/>
              <a:t>Simulation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측정하고 싶은 곳에 핀을 두고 클릭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88840"/>
            <a:ext cx="5663138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41666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OrCAD </a:t>
            </a:r>
            <a:r>
              <a:rPr lang="en-US" altLang="ko-KR" dirty="0" err="1">
                <a:effectLst/>
              </a:rPr>
              <a:t>Pspice</a:t>
            </a:r>
            <a:r>
              <a:rPr lang="en-US" altLang="ko-KR" dirty="0">
                <a:effectLst/>
              </a:rPr>
              <a:t> – </a:t>
            </a:r>
            <a:r>
              <a:rPr lang="en-US" altLang="ko-KR" dirty="0"/>
              <a:t>Simulation 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Pspice</a:t>
            </a:r>
            <a:r>
              <a:rPr lang="en-US" altLang="ko-KR" dirty="0"/>
              <a:t> – New Simulation Profile </a:t>
            </a:r>
            <a:r>
              <a:rPr lang="ko-KR" altLang="en-US" dirty="0"/>
              <a:t>클릭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13" y="2348880"/>
            <a:ext cx="8162925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87836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OrCAD </a:t>
            </a:r>
            <a:r>
              <a:rPr lang="en-US" altLang="ko-KR" dirty="0" err="1">
                <a:effectLst/>
              </a:rPr>
              <a:t>Pspice</a:t>
            </a:r>
            <a:r>
              <a:rPr lang="en-US" altLang="ko-KR" dirty="0">
                <a:effectLst/>
              </a:rPr>
              <a:t> – </a:t>
            </a:r>
            <a:r>
              <a:rPr lang="en-US" altLang="ko-KR" dirty="0"/>
              <a:t>Simulation 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Pspice</a:t>
            </a:r>
            <a:r>
              <a:rPr lang="en-US" altLang="ko-KR" dirty="0"/>
              <a:t> – New Simulation Profile </a:t>
            </a:r>
            <a:r>
              <a:rPr lang="ko-KR" altLang="en-US" dirty="0"/>
              <a:t>클릭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16832"/>
            <a:ext cx="300037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996952"/>
            <a:ext cx="5848350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04127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OrCAD </a:t>
            </a:r>
            <a:r>
              <a:rPr lang="en-US" altLang="ko-KR" dirty="0" err="1">
                <a:effectLst/>
              </a:rPr>
              <a:t>Pspice</a:t>
            </a:r>
            <a:r>
              <a:rPr lang="en-US" altLang="ko-KR" dirty="0">
                <a:effectLst/>
              </a:rPr>
              <a:t> – </a:t>
            </a:r>
            <a:r>
              <a:rPr lang="en-US" altLang="ko-KR" dirty="0"/>
              <a:t>Simulation 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Run </a:t>
            </a:r>
            <a:r>
              <a:rPr lang="ko-KR" altLang="en-US" dirty="0"/>
              <a:t>하는 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 -     </a:t>
            </a:r>
            <a:r>
              <a:rPr lang="ko-KR" altLang="en-US" sz="2000" dirty="0"/>
              <a:t>또는 </a:t>
            </a:r>
            <a:r>
              <a:rPr lang="en-US" altLang="ko-KR" sz="2000" dirty="0" err="1"/>
              <a:t>Pspice</a:t>
            </a:r>
            <a:r>
              <a:rPr lang="en-US" altLang="ko-KR" sz="2000" dirty="0"/>
              <a:t> – Run </a:t>
            </a:r>
            <a:r>
              <a:rPr lang="ko-KR" altLang="en-US" sz="2000" dirty="0"/>
              <a:t>클릭 또는 </a:t>
            </a:r>
            <a:r>
              <a:rPr lang="en-US" altLang="ko-KR" sz="2000" dirty="0"/>
              <a:t>F11</a:t>
            </a:r>
            <a:endParaRPr lang="ko-KR" altLang="en-US" sz="2000" dirty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003" y="2708920"/>
            <a:ext cx="6543675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40" t="31077" r="64332" b="58714"/>
          <a:stretch/>
        </p:blipFill>
        <p:spPr bwMode="auto">
          <a:xfrm>
            <a:off x="683568" y="1628800"/>
            <a:ext cx="289711" cy="262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74007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OrCAD </a:t>
            </a:r>
            <a:r>
              <a:rPr lang="en-US" altLang="ko-KR" dirty="0" err="1">
                <a:effectLst/>
              </a:rPr>
              <a:t>Pspice</a:t>
            </a:r>
            <a:r>
              <a:rPr lang="en-US" altLang="ko-KR" dirty="0">
                <a:effectLst/>
              </a:rPr>
              <a:t> – </a:t>
            </a:r>
            <a:r>
              <a:rPr lang="en-US" altLang="ko-KR" dirty="0"/>
              <a:t>Simulation (6)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    또는     클릭하면 도선 내에 흐르는 전류와 전압을 표시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916832"/>
            <a:ext cx="5322540" cy="4649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294"/>
          <a:stretch/>
        </p:blipFill>
        <p:spPr bwMode="auto">
          <a:xfrm>
            <a:off x="683569" y="1196752"/>
            <a:ext cx="294206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55"/>
          <a:stretch/>
        </p:blipFill>
        <p:spPr bwMode="auto">
          <a:xfrm>
            <a:off x="1835696" y="1201514"/>
            <a:ext cx="289459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4688857" y="2555851"/>
            <a:ext cx="792088" cy="2880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OrCAD </a:t>
            </a:r>
            <a:r>
              <a:rPr lang="en-US" altLang="ko-KR" dirty="0" err="1">
                <a:effectLst/>
              </a:rPr>
              <a:t>Pspice</a:t>
            </a:r>
            <a:r>
              <a:rPr lang="en-US" altLang="ko-KR" dirty="0">
                <a:effectLst/>
              </a:rPr>
              <a:t> – </a:t>
            </a:r>
            <a:r>
              <a:rPr lang="en-US" altLang="ko-KR" dirty="0"/>
              <a:t>Simulation (7)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2502" y="1124744"/>
            <a:ext cx="8751986" cy="1080120"/>
          </a:xfrm>
        </p:spPr>
        <p:txBody>
          <a:bodyPr/>
          <a:lstStyle/>
          <a:p>
            <a:r>
              <a:rPr lang="ko-KR" altLang="en-US" dirty="0"/>
              <a:t>파형</a:t>
            </a:r>
            <a:r>
              <a:rPr lang="en-US" altLang="ko-KR" dirty="0"/>
              <a:t>: </a:t>
            </a:r>
            <a:r>
              <a:rPr lang="ko-KR" altLang="en-US" dirty="0"/>
              <a:t>핀을 두었던 곳의 전압과 전류를 그래프의 형태로 표시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20B0ACF-8000-4627-A3D2-BEE5C3379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19942"/>
            <a:ext cx="6914915" cy="4978230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8D51C971-CD56-4FCA-9F7C-005A8CDA8525}"/>
              </a:ext>
            </a:extLst>
          </p:cNvPr>
          <p:cNvSpPr/>
          <p:nvPr/>
        </p:nvSpPr>
        <p:spPr bwMode="auto">
          <a:xfrm>
            <a:off x="4183307" y="6161606"/>
            <a:ext cx="752812" cy="67008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94586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D5606-B44E-484D-9C5C-B25F07444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OrCAD </a:t>
            </a:r>
            <a:r>
              <a:rPr lang="en-US" altLang="ko-KR" dirty="0" err="1">
                <a:effectLst/>
              </a:rPr>
              <a:t>Pspice</a:t>
            </a:r>
            <a:r>
              <a:rPr lang="en-US" altLang="ko-KR" dirty="0">
                <a:effectLst/>
              </a:rPr>
              <a:t> – Net list</a:t>
            </a:r>
            <a:r>
              <a:rPr lang="ko-KR" altLang="en-US" dirty="0">
                <a:effectLst/>
              </a:rPr>
              <a:t>보기 </a:t>
            </a:r>
            <a:r>
              <a:rPr lang="en-US" altLang="ko-KR" dirty="0">
                <a:effectLst/>
              </a:rPr>
              <a:t>( *</a:t>
            </a:r>
            <a:r>
              <a:rPr lang="en-US" altLang="ko-KR" dirty="0" err="1">
                <a:effectLst/>
              </a:rPr>
              <a:t>.net</a:t>
            </a:r>
            <a:r>
              <a:rPr lang="en-US" altLang="ko-KR" dirty="0">
                <a:effectLst/>
              </a:rPr>
              <a:t> 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841952-45B1-43B5-869B-0F14A508C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36" y="1052736"/>
            <a:ext cx="3438525" cy="325755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F135CC2-5D81-4EB4-8965-210585126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309" y="3407618"/>
            <a:ext cx="7077075" cy="333375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AD92BC05-730B-489F-96C2-B937BB3BF83E}"/>
              </a:ext>
            </a:extLst>
          </p:cNvPr>
          <p:cNvSpPr/>
          <p:nvPr/>
        </p:nvSpPr>
        <p:spPr bwMode="auto">
          <a:xfrm>
            <a:off x="1331640" y="2700953"/>
            <a:ext cx="752812" cy="93610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96131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B853F-E61A-4FFE-8C4D-47FA882F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4787252-2A19-4B0E-BE85-B81DDF88C690}"/>
              </a:ext>
            </a:extLst>
          </p:cNvPr>
          <p:cNvGrpSpPr/>
          <p:nvPr/>
        </p:nvGrpSpPr>
        <p:grpSpPr>
          <a:xfrm>
            <a:off x="683568" y="1399382"/>
            <a:ext cx="3545469" cy="5458618"/>
            <a:chOff x="683568" y="1399382"/>
            <a:chExt cx="3545469" cy="545861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A2E9882-E94A-440C-9795-3B71CAA4C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3568" y="1399382"/>
              <a:ext cx="3545469" cy="5458618"/>
            </a:xfrm>
            <a:prstGeom prst="rect">
              <a:avLst/>
            </a:prstGeom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D5AC4D2-E76D-4B07-A3F7-CA849F5D0956}"/>
                </a:ext>
              </a:extLst>
            </p:cNvPr>
            <p:cNvSpPr/>
            <p:nvPr/>
          </p:nvSpPr>
          <p:spPr bwMode="auto">
            <a:xfrm>
              <a:off x="1417258" y="2132856"/>
              <a:ext cx="1498557" cy="720080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8340355-0B53-4E38-806D-EA344B62C8FE}"/>
              </a:ext>
            </a:extLst>
          </p:cNvPr>
          <p:cNvGrpSpPr/>
          <p:nvPr/>
        </p:nvGrpSpPr>
        <p:grpSpPr>
          <a:xfrm>
            <a:off x="5292080" y="1410869"/>
            <a:ext cx="3762375" cy="3438525"/>
            <a:chOff x="5146546" y="1133673"/>
            <a:chExt cx="3762375" cy="3438525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C35C0F1-9850-4F48-A125-AB81325935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46546" y="1133673"/>
              <a:ext cx="3762375" cy="3438525"/>
            </a:xfrm>
            <a:prstGeom prst="rect">
              <a:avLst/>
            </a:prstGeom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99699C1-1DFA-4E4C-BFB3-D582190CB005}"/>
                </a:ext>
              </a:extLst>
            </p:cNvPr>
            <p:cNvSpPr/>
            <p:nvPr/>
          </p:nvSpPr>
          <p:spPr bwMode="auto">
            <a:xfrm>
              <a:off x="6660232" y="2276872"/>
              <a:ext cx="1498557" cy="720080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54748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4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05805"/>
            <a:ext cx="4253103" cy="18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700B1508-3099-4BD1-AC77-CAAEC55BB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80" y="228754"/>
            <a:ext cx="89792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b="1" dirty="0">
                <a:solidFill>
                  <a:schemeClr val="bg1"/>
                </a:solidFill>
              </a:rPr>
              <a:t>실험 </a:t>
            </a:r>
            <a:r>
              <a:rPr lang="en-US" altLang="ko-KR" sz="2800" b="1" dirty="0">
                <a:solidFill>
                  <a:schemeClr val="bg1"/>
                </a:solidFill>
              </a:rPr>
              <a:t>: circuit for Simulation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66011941-C4B8-48A3-BE2B-25B82DCDF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67" y="4005065"/>
            <a:ext cx="4259034" cy="2322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" name="Picture 2" descr="Image result for 휘트스톤 브리지 문제">
            <a:extLst>
              <a:ext uri="{FF2B5EF4-FFF2-40B4-BE49-F238E27FC236}">
                <a16:creationId xmlns:a16="http://schemas.microsoft.com/office/drawing/2014/main" id="{4B1A9FF6-945D-4A19-9EB8-394B1372AF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489"/>
          <a:stretch/>
        </p:blipFill>
        <p:spPr bwMode="auto">
          <a:xfrm>
            <a:off x="4730106" y="2541707"/>
            <a:ext cx="4090366" cy="177843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4EC83CFF-3A42-4BE9-9ABD-6A6088FA57CF}"/>
              </a:ext>
            </a:extLst>
          </p:cNvPr>
          <p:cNvSpPr/>
          <p:nvPr/>
        </p:nvSpPr>
        <p:spPr bwMode="auto">
          <a:xfrm>
            <a:off x="132947" y="1916832"/>
            <a:ext cx="360040" cy="37794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1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098A682-A0B8-4D2C-9313-012F04828377}"/>
              </a:ext>
            </a:extLst>
          </p:cNvPr>
          <p:cNvSpPr/>
          <p:nvPr/>
        </p:nvSpPr>
        <p:spPr bwMode="auto">
          <a:xfrm>
            <a:off x="4708743" y="2243411"/>
            <a:ext cx="360040" cy="37794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3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477BF9B-E120-4DFA-8DEE-81D36E263C95}"/>
              </a:ext>
            </a:extLst>
          </p:cNvPr>
          <p:cNvSpPr/>
          <p:nvPr/>
        </p:nvSpPr>
        <p:spPr bwMode="auto">
          <a:xfrm>
            <a:off x="132947" y="4005065"/>
            <a:ext cx="360040" cy="37794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2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DF179E6D-96BB-4B26-BB87-C0B222781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500" y="1125538"/>
            <a:ext cx="8642350" cy="1511374"/>
          </a:xfrm>
        </p:spPr>
        <p:txBody>
          <a:bodyPr/>
          <a:lstStyle/>
          <a:p>
            <a:r>
              <a:rPr lang="en-US" altLang="ko-KR" dirty="0"/>
              <a:t>OrCAD </a:t>
            </a:r>
            <a:r>
              <a:rPr lang="en-US" altLang="ko-KR" dirty="0" err="1"/>
              <a:t>Pspice</a:t>
            </a:r>
            <a:r>
              <a:rPr lang="ko-KR" altLang="en-US" dirty="0"/>
              <a:t>를 이용하여 다음의 회로를 구성하고 </a:t>
            </a:r>
            <a:r>
              <a:rPr lang="ko-KR" altLang="en-US" dirty="0" err="1"/>
              <a:t>시뮬레이션를</a:t>
            </a:r>
            <a:r>
              <a:rPr lang="ko-KR" altLang="en-US" dirty="0"/>
              <a:t> 통하여 각</a:t>
            </a:r>
            <a:r>
              <a:rPr lang="en-US" altLang="ko-KR" dirty="0"/>
              <a:t> </a:t>
            </a:r>
            <a:r>
              <a:rPr lang="ko-KR" altLang="en-US" dirty="0"/>
              <a:t>저항 별 전류 및 전압을  </a:t>
            </a:r>
            <a:r>
              <a:rPr lang="ko-KR" altLang="en-US" dirty="0" err="1"/>
              <a:t>측정하시오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                                 </a:t>
            </a:r>
            <a:endParaRPr lang="en-US" altLang="ko-KR" sz="16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DD8150DD-CB76-47A1-A8F4-E577F189D253}"/>
                  </a:ext>
                </a:extLst>
              </p:cNvPr>
              <p:cNvSpPr/>
              <p:nvPr/>
            </p:nvSpPr>
            <p:spPr>
              <a:xfrm>
                <a:off x="4708743" y="4725144"/>
                <a:ext cx="4111729" cy="17015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회로</a:t>
                </a:r>
                <a:r>
                  <a:rPr lang="en-US" altLang="ko-KR" dirty="0"/>
                  <a:t>1 (A-4</a:t>
                </a:r>
                <a:r>
                  <a:rPr lang="ko-KR" altLang="en-US" dirty="0"/>
                  <a:t>의</a:t>
                </a:r>
                <a:r>
                  <a:rPr lang="en-US" altLang="ko-KR" dirty="0"/>
                  <a:t> Fig. 2), </a:t>
                </a:r>
                <a:r>
                  <a:rPr lang="ko-KR" altLang="en-US" dirty="0"/>
                  <a:t>회로</a:t>
                </a:r>
                <a:r>
                  <a:rPr lang="en-US" altLang="ko-KR" dirty="0"/>
                  <a:t>2 (A-5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Fig. 15-3, 15-4, 15-5) </a:t>
                </a:r>
                <a:r>
                  <a:rPr lang="ko-KR" altLang="en-US" dirty="0"/>
                  <a:t>저항은 지난 실험에 사용한 </a:t>
                </a:r>
                <a:r>
                  <a:rPr lang="ko-KR" altLang="en-US" dirty="0" err="1"/>
                  <a:t>저항값</a:t>
                </a:r>
                <a:r>
                  <a:rPr lang="ko-KR" altLang="en-US" dirty="0"/>
                  <a:t> 적용</a:t>
                </a:r>
                <a:r>
                  <a:rPr lang="en-US" altLang="ko-KR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회로</a:t>
                </a:r>
                <a:r>
                  <a:rPr lang="en-US" altLang="ko-KR" dirty="0"/>
                  <a:t>3 : 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</a:rPr>
                      <m:t>𝑉𝑎𝑏</m:t>
                    </m:r>
                    <m:r>
                      <a:rPr lang="en-US" altLang="ko-KR" i="1" dirty="0">
                        <a:latin typeface="Cambria Math"/>
                      </a:rPr>
                      <m:t> = 10</m:t>
                    </m:r>
                    <m:r>
                      <a:rPr lang="en-US" altLang="ko-KR" i="1" dirty="0">
                        <a:latin typeface="Cambria Math"/>
                      </a:rPr>
                      <m:t>𝑣</m:t>
                    </m:r>
                  </m:oMath>
                </a14:m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DD8150DD-CB76-47A1-A8F4-E577F189D2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743" y="4725144"/>
                <a:ext cx="4111729" cy="1701556"/>
              </a:xfrm>
              <a:prstGeom prst="rect">
                <a:avLst/>
              </a:prstGeom>
              <a:blipFill>
                <a:blip r:embed="rId8"/>
                <a:stretch>
                  <a:fillRect l="-889" b="-46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6874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1FF062B-07F9-4CC8-86C6-7FF5BD05EB57}"/>
              </a:ext>
            </a:extLst>
          </p:cNvPr>
          <p:cNvSpPr/>
          <p:nvPr/>
        </p:nvSpPr>
        <p:spPr>
          <a:xfrm>
            <a:off x="261864" y="1243204"/>
            <a:ext cx="8424936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33333"/>
                </a:solidFill>
                <a:latin typeface="Arial" panose="020B0604020202020204" pitchFamily="34" charset="0"/>
              </a:rPr>
              <a:t>OrCAD PSpice Designer Lite 17.2 release is supported only on the 64-bit version of Windows operating systems. </a:t>
            </a:r>
          </a:p>
          <a:p>
            <a:endParaRPr lang="en-US" altLang="ko-KR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33333"/>
                </a:solidFill>
                <a:latin typeface="Arial" panose="020B0604020202020204" pitchFamily="34" charset="0"/>
              </a:rPr>
              <a:t>OrCAD PSpice Designer Lite 16.6 release is supported on 32-bit version of Windows operating system or faster. </a:t>
            </a:r>
            <a:endParaRPr lang="en-US" altLang="ko-KR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C587866-6419-4CC9-904A-9A139F009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40" y="274638"/>
            <a:ext cx="8589640" cy="490537"/>
          </a:xfrm>
        </p:spPr>
        <p:txBody>
          <a:bodyPr/>
          <a:lstStyle/>
          <a:p>
            <a:r>
              <a:rPr lang="en-US" altLang="ko-KR" sz="2800" dirty="0">
                <a:effectLst/>
              </a:rPr>
              <a:t>OrCAD </a:t>
            </a:r>
            <a:r>
              <a:rPr lang="en-US" altLang="ko-KR" sz="2800" dirty="0" err="1">
                <a:effectLst/>
              </a:rPr>
              <a:t>Pspice</a:t>
            </a:r>
            <a:r>
              <a:rPr lang="en-US" altLang="ko-KR" sz="2800" dirty="0">
                <a:effectLst/>
              </a:rPr>
              <a:t> – </a:t>
            </a:r>
            <a:r>
              <a:rPr lang="en-US" altLang="ko-KR" sz="2800" dirty="0">
                <a:latin typeface="Arial" panose="020B0604020202020204" pitchFamily="34" charset="0"/>
              </a:rPr>
              <a:t>PSpice Designer Lite 17.2 / 16.6</a:t>
            </a:r>
            <a:endParaRPr lang="ko-KR" altLang="en-US" sz="28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5D44FEE-EB5A-4A6E-B502-1AB9E9CD011C}"/>
              </a:ext>
            </a:extLst>
          </p:cNvPr>
          <p:cNvGrpSpPr/>
          <p:nvPr/>
        </p:nvGrpSpPr>
        <p:grpSpPr>
          <a:xfrm>
            <a:off x="323529" y="2996952"/>
            <a:ext cx="4248472" cy="3442394"/>
            <a:chOff x="323528" y="3068960"/>
            <a:chExt cx="4976409" cy="337038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9E94908-F910-4634-B5C6-32F23CD240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528" y="3068960"/>
              <a:ext cx="4976409" cy="33703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29979EF-06AE-4F9F-B95E-CA88D71BA0D0}"/>
                </a:ext>
              </a:extLst>
            </p:cNvPr>
            <p:cNvSpPr/>
            <p:nvPr/>
          </p:nvSpPr>
          <p:spPr bwMode="auto">
            <a:xfrm>
              <a:off x="350912" y="5877272"/>
              <a:ext cx="4149080" cy="216024"/>
            </a:xfrm>
            <a:prstGeom prst="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5CE7926C-DBD1-4ACE-B046-C3E17EC78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343" y="2890652"/>
            <a:ext cx="3974745" cy="363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464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74639"/>
            <a:ext cx="8147248" cy="490066"/>
          </a:xfrm>
          <a:effectLst/>
        </p:spPr>
        <p:txBody>
          <a:bodyPr/>
          <a:lstStyle/>
          <a:p>
            <a:r>
              <a:rPr lang="ko-KR" altLang="en-US" dirty="0"/>
              <a:t>실험 </a:t>
            </a:r>
            <a:r>
              <a:rPr lang="en-US" altLang="ko-KR" dirty="0"/>
              <a:t>: circuit for Simulation </a:t>
            </a:r>
            <a:r>
              <a:rPr lang="ko-KR" altLang="en-US" dirty="0"/>
              <a:t>과제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7500" y="1412776"/>
            <a:ext cx="8642350" cy="3384376"/>
          </a:xfrm>
        </p:spPr>
        <p:txBody>
          <a:bodyPr/>
          <a:lstStyle/>
          <a:p>
            <a:r>
              <a:rPr lang="ko-KR" altLang="en-US" dirty="0"/>
              <a:t>회로</a:t>
            </a:r>
            <a:r>
              <a:rPr lang="en-US" altLang="ko-KR" dirty="0"/>
              <a:t>1, </a:t>
            </a:r>
            <a:r>
              <a:rPr lang="ko-KR" altLang="en-US" dirty="0"/>
              <a:t>회로</a:t>
            </a:r>
            <a:r>
              <a:rPr lang="en-US" altLang="ko-KR" dirty="0"/>
              <a:t>2, </a:t>
            </a:r>
            <a:r>
              <a:rPr lang="ko-KR" altLang="en-US" dirty="0"/>
              <a:t>회로</a:t>
            </a:r>
            <a:r>
              <a:rPr lang="en-US" altLang="ko-KR" dirty="0"/>
              <a:t>3 </a:t>
            </a:r>
            <a:r>
              <a:rPr lang="en-US" altLang="ko-KR" b="0" dirty="0"/>
              <a:t>OrCAD </a:t>
            </a:r>
            <a:r>
              <a:rPr lang="en-US" altLang="ko-KR" b="0" dirty="0" err="1"/>
              <a:t>Pspice</a:t>
            </a:r>
            <a:r>
              <a:rPr lang="en-US" altLang="ko-KR" b="0" dirty="0"/>
              <a:t> </a:t>
            </a:r>
            <a:r>
              <a:rPr lang="ko-KR" altLang="en-US" b="0" dirty="0"/>
              <a:t>시뮬레이션 결과 </a:t>
            </a:r>
            <a:r>
              <a:rPr lang="en-US" altLang="ko-KR" b="0" dirty="0"/>
              <a:t>(</a:t>
            </a:r>
            <a:r>
              <a:rPr lang="ko-KR" altLang="en-US" b="0" dirty="0"/>
              <a:t>전류</a:t>
            </a:r>
            <a:r>
              <a:rPr lang="en-US" altLang="ko-KR" b="0" dirty="0"/>
              <a:t>,</a:t>
            </a:r>
            <a:r>
              <a:rPr lang="ko-KR" altLang="en-US" b="0" dirty="0"/>
              <a:t> 전압</a:t>
            </a:r>
            <a:r>
              <a:rPr lang="en-US" altLang="ko-KR" b="0" dirty="0"/>
              <a:t>, File</a:t>
            </a:r>
            <a:r>
              <a:rPr lang="ko-KR" altLang="en-US" b="0" dirty="0"/>
              <a:t> </a:t>
            </a:r>
            <a:r>
              <a:rPr lang="en-US" altLang="ko-KR" b="0" dirty="0"/>
              <a:t>: *</a:t>
            </a:r>
            <a:r>
              <a:rPr lang="en-US" altLang="ko-KR" b="0" dirty="0" err="1"/>
              <a:t>.net</a:t>
            </a:r>
            <a:r>
              <a:rPr lang="en-US" altLang="ko-KR" b="0" dirty="0"/>
              <a:t>(OrCAD</a:t>
            </a:r>
            <a:r>
              <a:rPr lang="ko-KR" altLang="en-US" b="0" dirty="0"/>
              <a:t>의 </a:t>
            </a:r>
            <a:r>
              <a:rPr lang="en-US" altLang="ko-KR" b="0"/>
              <a:t>netlist), </a:t>
            </a:r>
            <a:r>
              <a:rPr lang="en-US" altLang="ko-KR" b="0" dirty="0"/>
              <a:t>*.out(</a:t>
            </a:r>
            <a:r>
              <a:rPr lang="en-US" altLang="ko-KR" b="0" dirty="0" err="1"/>
              <a:t>Pspice</a:t>
            </a:r>
            <a:r>
              <a:rPr lang="ko-KR" altLang="en-US" b="0" dirty="0"/>
              <a:t>의 </a:t>
            </a:r>
            <a:r>
              <a:rPr lang="en-US" altLang="ko-KR" b="0" dirty="0"/>
              <a:t>output</a:t>
            </a:r>
            <a:r>
              <a:rPr lang="ko-KR" altLang="en-US" b="0" dirty="0"/>
              <a:t> </a:t>
            </a:r>
            <a:r>
              <a:rPr lang="en-US" altLang="ko-KR" b="0" dirty="0"/>
              <a:t>file)</a:t>
            </a:r>
            <a:r>
              <a:rPr lang="ko-KR" altLang="en-US" b="0" dirty="0"/>
              <a:t>의 결과 부분 캡처</a:t>
            </a:r>
            <a:r>
              <a:rPr lang="en-US" altLang="ko-KR" b="0" dirty="0"/>
              <a:t>)</a:t>
            </a:r>
            <a:r>
              <a:rPr lang="ko-KR" altLang="en-US" b="0" dirty="0"/>
              <a:t>를 정리한 결과보고서를 제출함</a:t>
            </a:r>
            <a:r>
              <a:rPr lang="en-US" altLang="ko-KR" b="0" dirty="0"/>
              <a:t>.</a:t>
            </a:r>
          </a:p>
          <a:p>
            <a:pPr marL="444500" lvl="1" indent="0">
              <a:buNone/>
            </a:pPr>
            <a:endParaRPr lang="en-US" altLang="ko-KR" b="0" dirty="0"/>
          </a:p>
          <a:p>
            <a:r>
              <a:rPr lang="ko-KR" altLang="en-US" dirty="0"/>
              <a:t>회로</a:t>
            </a:r>
            <a:r>
              <a:rPr lang="en-US" altLang="ko-KR" dirty="0"/>
              <a:t>1, </a:t>
            </a:r>
            <a:r>
              <a:rPr lang="ko-KR" altLang="en-US" dirty="0"/>
              <a:t>회로</a:t>
            </a:r>
            <a:r>
              <a:rPr lang="en-US" altLang="ko-KR" dirty="0"/>
              <a:t>2</a:t>
            </a:r>
            <a:r>
              <a:rPr lang="ko-KR" altLang="en-US" b="0" dirty="0"/>
              <a:t>의 시뮬레이션 결과</a:t>
            </a:r>
            <a:r>
              <a:rPr lang="en-US" altLang="ko-KR" b="0" dirty="0"/>
              <a:t>(</a:t>
            </a:r>
            <a:r>
              <a:rPr lang="ko-KR" altLang="en-US" b="0" dirty="0"/>
              <a:t>전압</a:t>
            </a:r>
            <a:r>
              <a:rPr lang="en-US" altLang="ko-KR" b="0" dirty="0"/>
              <a:t>, </a:t>
            </a:r>
            <a:r>
              <a:rPr lang="ko-KR" altLang="en-US" b="0" dirty="0"/>
              <a:t>전류</a:t>
            </a:r>
            <a:r>
              <a:rPr lang="en-US" altLang="ko-KR" b="0" dirty="0"/>
              <a:t>)</a:t>
            </a:r>
            <a:r>
              <a:rPr lang="ko-KR" altLang="en-US" b="0" dirty="0"/>
              <a:t> 값들이 지난</a:t>
            </a:r>
            <a:r>
              <a:rPr lang="en-US" altLang="ko-KR" b="0" dirty="0"/>
              <a:t> </a:t>
            </a:r>
            <a:r>
              <a:rPr lang="ko-KR" altLang="en-US" b="0" dirty="0"/>
              <a:t>실험 </a:t>
            </a:r>
            <a:r>
              <a:rPr lang="ko-KR" altLang="en-US" b="0" dirty="0" err="1"/>
              <a:t>결과보고서을</a:t>
            </a:r>
            <a:r>
              <a:rPr lang="ko-KR" altLang="en-US" b="0" dirty="0"/>
              <a:t> 통해 제출한 내용과 일치하는지 증명할 것</a:t>
            </a:r>
            <a:r>
              <a:rPr lang="en-US" altLang="ko-KR" b="0" dirty="0"/>
              <a:t>.</a:t>
            </a:r>
          </a:p>
          <a:p>
            <a:pPr marL="444500" lvl="1" indent="0">
              <a:buNone/>
            </a:pPr>
            <a:endParaRPr lang="en-US" altLang="ko-KR" b="0" dirty="0"/>
          </a:p>
          <a:p>
            <a:r>
              <a:rPr lang="ko-KR" altLang="en-US" b="0" dirty="0"/>
              <a:t>기타 분석 내용 포함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57927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>
            <a:extLst>
              <a:ext uri="{FF2B5EF4-FFF2-40B4-BE49-F238E27FC236}">
                <a16:creationId xmlns:a16="http://schemas.microsoft.com/office/drawing/2014/main" id="{A899A2EF-2C39-48A2-A20F-23C789F0E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16632"/>
            <a:ext cx="823087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r>
              <a:rPr lang="ko-KR" altLang="en-US" sz="3600" dirty="0"/>
              <a:t>질문 </a:t>
            </a:r>
            <a:r>
              <a:rPr lang="en-US" altLang="ko-KR" sz="3600" dirty="0"/>
              <a:t>: A-6. OrCAD</a:t>
            </a:r>
            <a:r>
              <a:rPr lang="ko-KR" altLang="en-US" sz="3600" dirty="0"/>
              <a:t> </a:t>
            </a:r>
            <a:r>
              <a:rPr lang="en-US" altLang="ko-KR" sz="3600" dirty="0" err="1"/>
              <a:t>Pspice</a:t>
            </a:r>
            <a:r>
              <a:rPr lang="en-US" altLang="ko-KR" sz="3600" dirty="0"/>
              <a:t> </a:t>
            </a:r>
            <a:r>
              <a:rPr lang="ko-KR" altLang="en-US" sz="3600" dirty="0"/>
              <a:t>실습</a:t>
            </a:r>
            <a:endParaRPr lang="ko-KR" altLang="en-US" sz="3600" kern="0" dirty="0">
              <a:solidFill>
                <a:schemeClr val="tx1"/>
              </a:solidFill>
              <a:effectLst>
                <a:outerShdw blurRad="38100" dist="38100" dir="2700000" sx="1000" sy="1000" algn="tl">
                  <a:srgbClr val="C0C0C0"/>
                </a:outerShdw>
              </a:effectLst>
              <a:latin typeface="맑은 고딕" charset="0"/>
              <a:ea typeface="맑은 고딕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9D1DC4-700E-4226-A354-D81E6E533B8A}"/>
              </a:ext>
            </a:extLst>
          </p:cNvPr>
          <p:cNvSpPr/>
          <p:nvPr/>
        </p:nvSpPr>
        <p:spPr>
          <a:xfrm>
            <a:off x="251520" y="1052736"/>
            <a:ext cx="9505056" cy="4563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Any Question ?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&lt; </a:t>
            </a:r>
            <a:r>
              <a:rPr lang="en-US" altLang="ko-KR" b="1" dirty="0"/>
              <a:t>7</a:t>
            </a:r>
            <a:r>
              <a:rPr lang="ko-KR" altLang="en-US" b="1" dirty="0"/>
              <a:t>주차 수업 공지 &gt;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수업 제목 </a:t>
            </a:r>
            <a:r>
              <a:rPr lang="en-US" altLang="ko-KR" dirty="0"/>
              <a:t>: A-7 Thevenin's Theorem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수업 내용 </a:t>
            </a:r>
            <a:r>
              <a:rPr lang="en-US" altLang="ko-KR" dirty="0"/>
              <a:t>: Thevenin's Theorem </a:t>
            </a:r>
            <a:r>
              <a:rPr lang="ko-KR" altLang="en-US" dirty="0"/>
              <a:t>등가회로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3.</a:t>
            </a:r>
            <a:r>
              <a:rPr lang="ko-KR" altLang="en-US" dirty="0"/>
              <a:t> 과제 : </a:t>
            </a:r>
            <a:r>
              <a:rPr lang="en-US" altLang="ko-KR" dirty="0"/>
              <a:t>6</a:t>
            </a:r>
            <a:r>
              <a:rPr lang="ko-KR" altLang="en-US" dirty="0"/>
              <a:t>주차 결과 보고서 (</a:t>
            </a:r>
            <a:r>
              <a:rPr lang="en-US" altLang="ko-KR" dirty="0"/>
              <a:t>O</a:t>
            </a:r>
            <a:r>
              <a:rPr lang="ko-KR" altLang="en-US" dirty="0"/>
              <a:t>), </a:t>
            </a:r>
            <a:r>
              <a:rPr lang="en-US" altLang="ko-KR" dirty="0"/>
              <a:t>7</a:t>
            </a:r>
            <a:r>
              <a:rPr lang="ko-KR" altLang="en-US" dirty="0"/>
              <a:t>주차</a:t>
            </a:r>
            <a:r>
              <a:rPr lang="en-US" altLang="ko-KR" dirty="0"/>
              <a:t> </a:t>
            </a:r>
            <a:r>
              <a:rPr lang="ko-KR" altLang="en-US" dirty="0"/>
              <a:t>예비 보고서 (</a:t>
            </a:r>
            <a:r>
              <a:rPr lang="en-US" altLang="ko-KR" dirty="0"/>
              <a:t>O</a:t>
            </a:r>
            <a:r>
              <a:rPr lang="ko-KR" alt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4.</a:t>
            </a:r>
            <a:r>
              <a:rPr lang="ko-KR" altLang="en-US" dirty="0"/>
              <a:t> </a:t>
            </a:r>
            <a:r>
              <a:rPr lang="en-US" altLang="ko-KR" dirty="0"/>
              <a:t>7</a:t>
            </a:r>
            <a:r>
              <a:rPr lang="ko-KR" altLang="en-US" dirty="0"/>
              <a:t> 주차 강의자료 </a:t>
            </a:r>
            <a:r>
              <a:rPr lang="en-US" altLang="ko-KR" dirty="0"/>
              <a:t>: </a:t>
            </a:r>
            <a:r>
              <a:rPr lang="ko-KR" altLang="en-US" dirty="0"/>
              <a:t>공지 예정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5. </a:t>
            </a:r>
            <a:r>
              <a:rPr lang="ko-KR" altLang="en-US" dirty="0"/>
              <a:t>학기 중 강의진단</a:t>
            </a:r>
            <a:r>
              <a:rPr lang="en-US" altLang="ko-KR" dirty="0"/>
              <a:t>(4/1</a:t>
            </a:r>
            <a:r>
              <a:rPr lang="ko-KR" altLang="en-US" dirty="0"/>
              <a:t>일</a:t>
            </a:r>
            <a:r>
              <a:rPr lang="en-US" altLang="ko-KR" dirty="0"/>
              <a:t>(</a:t>
            </a:r>
            <a:r>
              <a:rPr lang="ko-KR" altLang="en-US" dirty="0"/>
              <a:t>월</a:t>
            </a:r>
            <a:r>
              <a:rPr lang="en-US" altLang="ko-KR" dirty="0"/>
              <a:t>) ~ 28</a:t>
            </a:r>
            <a:r>
              <a:rPr lang="ko-KR" altLang="en-US" dirty="0"/>
              <a:t>일</a:t>
            </a:r>
            <a:r>
              <a:rPr lang="en-US" altLang="ko-KR" dirty="0"/>
              <a:t>(</a:t>
            </a:r>
            <a:r>
              <a:rPr lang="ko-KR" altLang="en-US" dirty="0"/>
              <a:t>일</a:t>
            </a:r>
            <a:r>
              <a:rPr lang="en-US" altLang="ko-KR" dirty="0"/>
              <a:t>)[4</a:t>
            </a:r>
            <a:r>
              <a:rPr lang="ko-KR" altLang="en-US" dirty="0"/>
              <a:t>주간</a:t>
            </a:r>
            <a:r>
              <a:rPr lang="en-US" altLang="ko-KR" dirty="0"/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6. 1</a:t>
            </a:r>
            <a:r>
              <a:rPr lang="ko-KR" altLang="en-US" dirty="0"/>
              <a:t>학기 중간고사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7. </a:t>
            </a:r>
            <a:r>
              <a:rPr lang="ko-KR" altLang="en-US" dirty="0"/>
              <a:t>지난주 실험 평가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    </a:t>
            </a:r>
            <a:r>
              <a:rPr lang="en-US" altLang="ko-KR" dirty="0"/>
              <a:t>-. </a:t>
            </a:r>
            <a:r>
              <a:rPr lang="ko-KR" altLang="en-US" dirty="0"/>
              <a:t>각 조의 조원 역할을 바꾸어서 실험 진행하세요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9859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EC92E14-45CF-42CB-B8FE-98CED20313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512" y="188640"/>
            <a:ext cx="8229600" cy="668338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sz="3600" b="1" dirty="0">
                <a:effectLst/>
              </a:rPr>
              <a:t>OrCAD </a:t>
            </a:r>
            <a:r>
              <a:rPr lang="en-US" altLang="ko-KR" sz="3600" b="1" dirty="0" err="1">
                <a:effectLst/>
              </a:rPr>
              <a:t>Pspice</a:t>
            </a:r>
            <a:r>
              <a:rPr lang="en-US" altLang="ko-KR" sz="3600" b="1" dirty="0">
                <a:effectLst/>
              </a:rPr>
              <a:t> – reference site</a:t>
            </a:r>
            <a:endParaRPr lang="ko-KR" altLang="en-US" sz="3600" b="1" dirty="0">
              <a:effectLst/>
            </a:endParaRPr>
          </a:p>
        </p:txBody>
      </p:sp>
      <p:sp>
        <p:nvSpPr>
          <p:cNvPr id="5" name="TextBox 4">
            <a:hlinkClick r:id="rId2"/>
            <a:extLst>
              <a:ext uri="{FF2B5EF4-FFF2-40B4-BE49-F238E27FC236}">
                <a16:creationId xmlns:a16="http://schemas.microsoft.com/office/drawing/2014/main" id="{4D371352-70B6-4074-90B3-9D94D28EE415}"/>
              </a:ext>
            </a:extLst>
          </p:cNvPr>
          <p:cNvSpPr txBox="1"/>
          <p:nvPr/>
        </p:nvSpPr>
        <p:spPr>
          <a:xfrm>
            <a:off x="179512" y="1144371"/>
            <a:ext cx="3671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3. PSPICE USER FORUM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4A2EBDC-8056-4CA4-81C5-5A609A628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92" y="1742057"/>
            <a:ext cx="8084847" cy="2983088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>
            <a:hlinkClick r:id="rId4"/>
            <a:extLst>
              <a:ext uri="{FF2B5EF4-FFF2-40B4-BE49-F238E27FC236}">
                <a16:creationId xmlns:a16="http://schemas.microsoft.com/office/drawing/2014/main" id="{425B6F73-B5DA-4CE0-A02E-B521FF9BDC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4131" y="1101373"/>
            <a:ext cx="581845" cy="5818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F8C9AA2-ADBE-42F3-A57E-3B3150BEA5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443" y="4869160"/>
            <a:ext cx="2076232" cy="744083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01A108D-E535-4ED8-98F3-BCA548FF80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0071" y="4920077"/>
            <a:ext cx="2208245" cy="684076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F20971D-0F82-4453-9601-844B1880AF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3568" y="5673249"/>
            <a:ext cx="4260475" cy="70807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E7826A2-BBFA-4F75-B293-F3C8589887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42059" y="5728645"/>
            <a:ext cx="3516391" cy="648072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2874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실험목표 </a:t>
            </a:r>
            <a:r>
              <a:rPr lang="en-US" altLang="ko-KR" dirty="0"/>
              <a:t>: </a:t>
            </a:r>
            <a:r>
              <a:rPr lang="en-US" altLang="ko-KR" dirty="0" err="1"/>
              <a:t>Orcad</a:t>
            </a:r>
            <a:r>
              <a:rPr lang="en-US" altLang="ko-KR" dirty="0"/>
              <a:t> </a:t>
            </a:r>
            <a:r>
              <a:rPr lang="en-US" altLang="ko-KR" dirty="0" err="1"/>
              <a:t>Pspice</a:t>
            </a:r>
            <a:r>
              <a:rPr lang="ko-KR" altLang="en-US" dirty="0"/>
              <a:t>의 사용법 숙지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실험과정 </a:t>
            </a:r>
            <a:r>
              <a:rPr lang="en-US" altLang="ko-KR" dirty="0"/>
              <a:t>: </a:t>
            </a:r>
            <a:r>
              <a:rPr lang="en-US" altLang="ko-KR" dirty="0" err="1"/>
              <a:t>Pspice</a:t>
            </a:r>
            <a:r>
              <a:rPr lang="ko-KR" altLang="en-US" dirty="0"/>
              <a:t>를 사용한 회로 분석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Pspice</a:t>
            </a:r>
            <a:r>
              <a:rPr lang="ko-KR" altLang="en-US" dirty="0"/>
              <a:t>의 실행과정</a:t>
            </a:r>
            <a:endParaRPr lang="en-US" altLang="ko-KR" dirty="0"/>
          </a:p>
          <a:p>
            <a:pPr lvl="1"/>
            <a:r>
              <a:rPr lang="ko-KR" altLang="en-US" dirty="0"/>
              <a:t>프로젝트 만들기</a:t>
            </a:r>
            <a:endParaRPr lang="en-US" altLang="ko-KR" dirty="0"/>
          </a:p>
          <a:p>
            <a:pPr lvl="1"/>
            <a:r>
              <a:rPr lang="en-US" altLang="ko-KR" dirty="0"/>
              <a:t>OrCAD </a:t>
            </a:r>
            <a:r>
              <a:rPr lang="en-US" altLang="ko-KR" dirty="0" err="1"/>
              <a:t>Pspice</a:t>
            </a:r>
            <a:r>
              <a:rPr lang="en-US" altLang="ko-KR" dirty="0"/>
              <a:t> capture</a:t>
            </a:r>
            <a:r>
              <a:rPr lang="ko-KR" altLang="en-US" dirty="0"/>
              <a:t>의 시작</a:t>
            </a:r>
            <a:endParaRPr lang="en-US" altLang="ko-KR" dirty="0"/>
          </a:p>
          <a:p>
            <a:pPr lvl="1"/>
            <a:r>
              <a:rPr lang="en-US" altLang="ko-KR" dirty="0"/>
              <a:t>OrCAD </a:t>
            </a:r>
            <a:r>
              <a:rPr lang="en-US" altLang="ko-KR" dirty="0" err="1"/>
              <a:t>Pspice</a:t>
            </a:r>
            <a:r>
              <a:rPr lang="en-US" altLang="ko-KR" dirty="0"/>
              <a:t> capture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기본</a:t>
            </a:r>
            <a:endParaRPr lang="en-US" altLang="ko-KR" dirty="0"/>
          </a:p>
          <a:p>
            <a:pPr lvl="1"/>
            <a:r>
              <a:rPr lang="en-US" altLang="ko-KR" dirty="0" err="1"/>
              <a:t>OrCAD</a:t>
            </a:r>
            <a:r>
              <a:rPr lang="en-US" altLang="ko-KR" dirty="0"/>
              <a:t> </a:t>
            </a:r>
            <a:r>
              <a:rPr lang="en-US" altLang="ko-KR" dirty="0" err="1"/>
              <a:t>Pspice</a:t>
            </a:r>
            <a:r>
              <a:rPr lang="en-US" altLang="ko-KR" dirty="0"/>
              <a:t> </a:t>
            </a:r>
            <a:r>
              <a:rPr lang="ko-KR" altLang="en-US" dirty="0"/>
              <a:t>설계</a:t>
            </a:r>
            <a:endParaRPr lang="en-US" altLang="ko-KR" dirty="0"/>
          </a:p>
          <a:p>
            <a:pPr lvl="1"/>
            <a:r>
              <a:rPr lang="en-US" altLang="ko-KR" dirty="0" err="1"/>
              <a:t>Pspice</a:t>
            </a:r>
            <a:r>
              <a:rPr lang="en-US" altLang="ko-KR" dirty="0"/>
              <a:t> A/D </a:t>
            </a:r>
            <a:r>
              <a:rPr lang="ko-KR" altLang="en-US" dirty="0"/>
              <a:t>사용법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>
                <a:effectLst/>
              </a:rPr>
              <a:t>OrCAD </a:t>
            </a:r>
            <a:r>
              <a:rPr lang="en-US" altLang="ko-KR" dirty="0" err="1">
                <a:effectLst/>
              </a:rPr>
              <a:t>Pspice</a:t>
            </a:r>
            <a:r>
              <a:rPr lang="en-US" altLang="ko-KR" dirty="0">
                <a:effectLst/>
              </a:rPr>
              <a:t> – </a:t>
            </a:r>
            <a:r>
              <a:rPr lang="en-US" altLang="ko-KR" dirty="0"/>
              <a:t>OrCAD Capture </a:t>
            </a:r>
            <a:r>
              <a:rPr lang="ko-KR" altLang="en-US" dirty="0"/>
              <a:t>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C:\</a:t>
            </a:r>
            <a:r>
              <a:rPr lang="en-US" altLang="ko-KR" sz="2000" dirty="0"/>
              <a:t>OrCAD\OrCAD_16.6_Lite\tools\capture\Capture.exe </a:t>
            </a:r>
            <a:r>
              <a:rPr lang="ko-KR" altLang="en-US" sz="2000" dirty="0"/>
              <a:t>실행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204864"/>
            <a:ext cx="3735973" cy="3084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2843808" y="3400012"/>
            <a:ext cx="2520280" cy="330308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OrCAD </a:t>
            </a:r>
            <a:r>
              <a:rPr lang="en-US" altLang="ko-KR" dirty="0" err="1">
                <a:effectLst/>
              </a:rPr>
              <a:t>Pspice</a:t>
            </a:r>
            <a:r>
              <a:rPr lang="en-US" altLang="ko-KR" dirty="0">
                <a:effectLst/>
              </a:rPr>
              <a:t> – </a:t>
            </a:r>
            <a:r>
              <a:rPr lang="en-US" altLang="ko-KR" dirty="0"/>
              <a:t>Project</a:t>
            </a:r>
            <a:r>
              <a:rPr lang="ko-KR" altLang="en-US" dirty="0"/>
              <a:t> 만들기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Project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lvl="1"/>
            <a:r>
              <a:rPr lang="en-US" altLang="ko-KR" dirty="0"/>
              <a:t>File </a:t>
            </a:r>
            <a:r>
              <a:rPr lang="en-US" altLang="ko-KR" dirty="0">
                <a:sym typeface="Wingdings" pitchFamily="2" charset="2"/>
              </a:rPr>
              <a:t> New  Project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32856"/>
            <a:ext cx="7602810" cy="3925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OrCAD </a:t>
            </a:r>
            <a:r>
              <a:rPr lang="en-US" altLang="ko-KR" dirty="0" err="1">
                <a:effectLst/>
              </a:rPr>
              <a:t>Pspice</a:t>
            </a:r>
            <a:r>
              <a:rPr lang="en-US" altLang="ko-KR" dirty="0">
                <a:effectLst/>
              </a:rPr>
              <a:t> – </a:t>
            </a:r>
            <a:r>
              <a:rPr lang="en-US" altLang="ko-KR" dirty="0"/>
              <a:t>Project</a:t>
            </a:r>
            <a:r>
              <a:rPr lang="ko-KR" altLang="en-US" dirty="0"/>
              <a:t> 만들기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Location</a:t>
            </a:r>
            <a:r>
              <a:rPr lang="ko-KR" altLang="en-US" dirty="0"/>
              <a:t>은 영어로만 이뤄진 </a:t>
            </a:r>
            <a:r>
              <a:rPr lang="en-US" altLang="ko-KR" dirty="0"/>
              <a:t>path</a:t>
            </a:r>
            <a:r>
              <a:rPr lang="ko-KR" altLang="en-US" dirty="0"/>
              <a:t>를 정해준다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1476375"/>
            <a:ext cx="4248150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port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Pspice 설치 및 기초 활용</Template>
  <TotalTime>5235</TotalTime>
  <Words>942</Words>
  <Application>Microsoft Office PowerPoint</Application>
  <PresentationFormat>화면 슬라이드 쇼(4:3)</PresentationFormat>
  <Paragraphs>171</Paragraphs>
  <Slides>41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9" baseType="lpstr">
      <vt:lpstr>HY헤드라인M</vt:lpstr>
      <vt:lpstr>굴림</vt:lpstr>
      <vt:lpstr>맑은 고딕</vt:lpstr>
      <vt:lpstr>Arial</vt:lpstr>
      <vt:lpstr>Cambria Math</vt:lpstr>
      <vt:lpstr>Century Gothic</vt:lpstr>
      <vt:lpstr>Times New Roman</vt:lpstr>
      <vt:lpstr>Report</vt:lpstr>
      <vt:lpstr>A-6. OrCAD Pspice 실습</vt:lpstr>
      <vt:lpstr>OrCAD Pspice – Download(1)</vt:lpstr>
      <vt:lpstr>OrCAD Pspice – Free OrCAD Lite/OrCAD trial</vt:lpstr>
      <vt:lpstr>OrCAD Pspice – PSpice Designer Lite 17.2 / 16.6</vt:lpstr>
      <vt:lpstr>OrCAD Pspice – reference site</vt:lpstr>
      <vt:lpstr>Index</vt:lpstr>
      <vt:lpstr>OrCAD Pspice – OrCAD Capture 실행</vt:lpstr>
      <vt:lpstr>OrCAD Pspice – Project 만들기 (1)</vt:lpstr>
      <vt:lpstr>OrCAD Pspice – Project 만들기 (2)</vt:lpstr>
      <vt:lpstr>OrCAD Pspice – Project 만들기 (3)</vt:lpstr>
      <vt:lpstr>OrCAD Pspice – 환경 설정 (1)</vt:lpstr>
      <vt:lpstr>OrCAD Pspice – 환경 설정 (2)</vt:lpstr>
      <vt:lpstr>OrCAD Pspice – Title Block 작성 (1)</vt:lpstr>
      <vt:lpstr>OrCAD Pspice – Title Block 작성 (2)</vt:lpstr>
      <vt:lpstr>OrCAD Pspice – Title Block 작성 (3)</vt:lpstr>
      <vt:lpstr>OrCAD Pspice – 부품 추가 (1)</vt:lpstr>
      <vt:lpstr>OrCAD Pspice – 부품 추가 (2)</vt:lpstr>
      <vt:lpstr>OrCAD Pspice – 부품 추가 (3)</vt:lpstr>
      <vt:lpstr>OrCAD Pspice – 부품 추가 (4)</vt:lpstr>
      <vt:lpstr>OrCAD Pspice – 부품 추가 (5)</vt:lpstr>
      <vt:lpstr>OrCAD Pspice – 부품 추가 (6)</vt:lpstr>
      <vt:lpstr>OrCAD Pspice – 부품 추가 (7)</vt:lpstr>
      <vt:lpstr>OrCAD Pspice – 부품 수정 (1)</vt:lpstr>
      <vt:lpstr>OrCAD Pspice – 부품 수정 (2)</vt:lpstr>
      <vt:lpstr>OrCAD Pspice – Wiring (1)</vt:lpstr>
      <vt:lpstr>OrCAD Pspice – Wiring (2)</vt:lpstr>
      <vt:lpstr>OrCAD Pspice – 회로 그리기 메뉴(1)</vt:lpstr>
      <vt:lpstr>OrCAD Pspice – 회로 그리기 메뉴(2)</vt:lpstr>
      <vt:lpstr>OrCAD Pspice – 회로 그리기 예제 </vt:lpstr>
      <vt:lpstr>OrCAD Pspice – Simulation (1)</vt:lpstr>
      <vt:lpstr>OrCAD Pspice – Simulation (2)</vt:lpstr>
      <vt:lpstr>OrCAD Pspice – Simulation (3)</vt:lpstr>
      <vt:lpstr>OrCAD Pspice – Simulation (4)</vt:lpstr>
      <vt:lpstr>OrCAD Pspice – Simulation (5)</vt:lpstr>
      <vt:lpstr>OrCAD Pspice – Simulation (6)</vt:lpstr>
      <vt:lpstr>OrCAD Pspice – Simulation (7)</vt:lpstr>
      <vt:lpstr>OrCAD Pspice – Net list보기 ( *.net )</vt:lpstr>
      <vt:lpstr>PowerPoint 프레젠테이션</vt:lpstr>
      <vt:lpstr>PowerPoint 프레젠테이션</vt:lpstr>
      <vt:lpstr>실험 : circuit for Simulation 과제</vt:lpstr>
      <vt:lpstr>PowerPoint 프레젠테이션</vt:lpstr>
    </vt:vector>
  </TitlesOfParts>
  <Company>inha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 spice 사용법</dc:title>
  <dc:creator>wangky1007</dc:creator>
  <cp:lastModifiedBy>윤성호</cp:lastModifiedBy>
  <cp:revision>178</cp:revision>
  <dcterms:created xsi:type="dcterms:W3CDTF">2012-02-16T07:08:07Z</dcterms:created>
  <dcterms:modified xsi:type="dcterms:W3CDTF">2019-04-08T06:25:37Z</dcterms:modified>
</cp:coreProperties>
</file>