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16"/>
  </p:notesMasterIdLst>
  <p:handoutMasterIdLst>
    <p:handoutMasterId r:id="rId17"/>
  </p:handoutMasterIdLst>
  <p:sldIdLst>
    <p:sldId id="256" r:id="rId9"/>
    <p:sldId id="295" r:id="rId10"/>
    <p:sldId id="330" r:id="rId11"/>
    <p:sldId id="360" r:id="rId12"/>
    <p:sldId id="359" r:id="rId13"/>
    <p:sldId id="347" r:id="rId14"/>
    <p:sldId id="358" r:id="rId15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3" autoAdjust="0"/>
    <p:restoredTop sz="84550" autoAdjust="0"/>
  </p:normalViewPr>
  <p:slideViewPr>
    <p:cSldViewPr snapToObjects="1">
      <p:cViewPr varScale="1">
        <p:scale>
          <a:sx n="75" d="100"/>
          <a:sy n="75" d="100"/>
        </p:scale>
        <p:origin x="768" y="43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5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95B64B-0E24-4618-89EB-98E0C32A0FDD}"/>
              </a:ext>
            </a:extLst>
          </p:cNvPr>
          <p:cNvSpPr/>
          <p:nvPr/>
        </p:nvSpPr>
        <p:spPr bwMode="auto">
          <a:xfrm>
            <a:off x="0" y="2924944"/>
            <a:ext cx="9144000" cy="24482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749" y="3141980"/>
            <a:ext cx="9037251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A-7 Thevenin's Theorem</a:t>
            </a:r>
            <a:endParaRPr lang="ko-KR" altLang="en-US" sz="32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79834" y="4149080"/>
            <a:ext cx="525336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2019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학기 정보통신기초설계실습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 ICE2006 - 002/003/004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분반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F07DC8F-1928-4059-8A99-DD3B0385E411}"/>
              </a:ext>
            </a:extLst>
          </p:cNvPr>
          <p:cNvSpPr/>
          <p:nvPr/>
        </p:nvSpPr>
        <p:spPr>
          <a:xfrm>
            <a:off x="198872" y="1124744"/>
            <a:ext cx="5141504" cy="4892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Table</a:t>
            </a:r>
            <a:r>
              <a:rPr lang="ko-KR" altLang="en-US" sz="1600" dirty="0"/>
              <a:t> </a:t>
            </a:r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-US" altLang="ko-KR" sz="1600" dirty="0"/>
              <a:t>6</a:t>
            </a:r>
            <a:r>
              <a:rPr lang="ko-KR" altLang="en-US" sz="1600" dirty="0"/>
              <a:t>개의</a:t>
            </a:r>
            <a:r>
              <a:rPr lang="en-US" altLang="ko-KR" sz="1600" dirty="0"/>
              <a:t> </a:t>
            </a:r>
            <a:r>
              <a:rPr lang="ko-KR" altLang="en-US" sz="1600" dirty="0"/>
              <a:t>저항을 측정하고 기록하라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Original</a:t>
            </a:r>
            <a:r>
              <a:rPr lang="ko-KR" altLang="en-US" b="1" dirty="0"/>
              <a:t> </a:t>
            </a:r>
            <a:r>
              <a:rPr lang="en-US" altLang="ko-KR" b="1" dirty="0"/>
              <a:t>Circuit </a:t>
            </a:r>
            <a:r>
              <a:rPr lang="en-US" altLang="ko-KR" sz="1600" dirty="0"/>
              <a:t>( Figure 2 )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AB </a:t>
            </a:r>
            <a:r>
              <a:rPr lang="ko-KR" altLang="en-US" sz="1600" dirty="0"/>
              <a:t>양단 전압 </a:t>
            </a:r>
            <a:r>
              <a:rPr lang="en-US" altLang="ko-KR" sz="1600" dirty="0"/>
              <a:t>VL1, VL2, VL3</a:t>
            </a:r>
            <a:r>
              <a:rPr lang="ko-KR" altLang="en-US" sz="1600" dirty="0"/>
              <a:t>를 계산</a:t>
            </a:r>
            <a:r>
              <a:rPr lang="en-US" altLang="ko-KR" sz="1600" dirty="0"/>
              <a:t>(</a:t>
            </a:r>
            <a:r>
              <a:rPr lang="ko-KR" altLang="en-US" sz="1600" dirty="0"/>
              <a:t>분배법칙 </a:t>
            </a:r>
            <a:r>
              <a:rPr lang="en-US" altLang="ko-KR" sz="1600" dirty="0"/>
              <a:t>or </a:t>
            </a:r>
            <a:r>
              <a:rPr lang="ko-KR" altLang="en-US" sz="1600" dirty="0" err="1"/>
              <a:t>옴의법칙의</a:t>
            </a:r>
            <a:r>
              <a:rPr lang="ko-KR" altLang="en-US" sz="1600" dirty="0"/>
              <a:t> 계산 과정</a:t>
            </a:r>
            <a:r>
              <a:rPr lang="en-US" altLang="ko-KR" sz="1600" dirty="0"/>
              <a:t>)</a:t>
            </a:r>
            <a:r>
              <a:rPr lang="ko-KR" altLang="en-US" sz="1600" dirty="0"/>
              <a:t>하고 측정하라</a:t>
            </a:r>
            <a:r>
              <a:rPr lang="en-US" altLang="ko-KR" sz="1600" dirty="0"/>
              <a:t>(Table</a:t>
            </a:r>
            <a:r>
              <a:rPr lang="ko-KR" altLang="en-US" sz="1600" dirty="0"/>
              <a:t> </a:t>
            </a:r>
            <a:r>
              <a:rPr lang="en-US" altLang="ko-KR" sz="1600" dirty="0"/>
              <a:t>2-1).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측정값과</a:t>
            </a:r>
            <a:r>
              <a:rPr lang="en-US" altLang="ko-KR" sz="1600" dirty="0"/>
              <a:t> </a:t>
            </a:r>
            <a:r>
              <a:rPr lang="ko-KR" altLang="en-US" sz="1600" dirty="0" err="1"/>
              <a:t>계산값을</a:t>
            </a:r>
            <a:r>
              <a:rPr lang="ko-KR" altLang="en-US" sz="1600" dirty="0"/>
              <a:t> 검증하라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6323DF-A38F-4DFA-A7CF-CC32BBF7C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74" y="1628800"/>
            <a:ext cx="2990850" cy="2543175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AFBF878-726E-495A-8535-4CA127A7E430}"/>
              </a:ext>
            </a:extLst>
          </p:cNvPr>
          <p:cNvGrpSpPr/>
          <p:nvPr/>
        </p:nvGrpSpPr>
        <p:grpSpPr>
          <a:xfrm>
            <a:off x="4569926" y="1340768"/>
            <a:ext cx="4383698" cy="2202520"/>
            <a:chOff x="4847877" y="1488131"/>
            <a:chExt cx="4178440" cy="1633215"/>
          </a:xfrm>
        </p:grpSpPr>
        <p:pic>
          <p:nvPicPr>
            <p:cNvPr id="10" name="그림 9" descr="figure12-2">
              <a:extLst>
                <a:ext uri="{FF2B5EF4-FFF2-40B4-BE49-F238E27FC236}">
                  <a16:creationId xmlns:a16="http://schemas.microsoft.com/office/drawing/2014/main" id="{253DEFC1-E6C9-40AC-9581-6FF9F0E25EF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717" y="1521146"/>
              <a:ext cx="4165600" cy="16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4768E11-A7FF-4E12-A61D-82F4E930D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7877" y="1488131"/>
              <a:ext cx="733425" cy="24765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A8E926F-D3BC-47AD-ADBB-875F911E06F4}"/>
              </a:ext>
            </a:extLst>
          </p:cNvPr>
          <p:cNvGrpSpPr/>
          <p:nvPr/>
        </p:nvGrpSpPr>
        <p:grpSpPr>
          <a:xfrm>
            <a:off x="5436096" y="3643511"/>
            <a:ext cx="3024336" cy="2809825"/>
            <a:chOff x="5436096" y="3643511"/>
            <a:chExt cx="3024336" cy="280982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41346D6-106E-4075-BB73-DBD8D8631526}"/>
                </a:ext>
              </a:extLst>
            </p:cNvPr>
            <p:cNvGrpSpPr/>
            <p:nvPr/>
          </p:nvGrpSpPr>
          <p:grpSpPr>
            <a:xfrm>
              <a:off x="5436096" y="3643511"/>
              <a:ext cx="3024336" cy="2809825"/>
              <a:chOff x="3227277" y="3429000"/>
              <a:chExt cx="2914650" cy="262050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8AE4060-38ED-4CA6-99DB-6D18A5081E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27277" y="3429000"/>
                <a:ext cx="2914650" cy="2620503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0F1F23A-D120-4CDA-ACFE-F415EA173A39}"/>
                  </a:ext>
                </a:extLst>
              </p:cNvPr>
              <p:cNvSpPr/>
              <p:nvPr/>
            </p:nvSpPr>
            <p:spPr bwMode="auto">
              <a:xfrm>
                <a:off x="3347863" y="5275296"/>
                <a:ext cx="2592289" cy="673984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BBEB25A-4CE7-4E38-9F2C-6DBDC068B8D6}"/>
                </a:ext>
              </a:extLst>
            </p:cNvPr>
            <p:cNvSpPr/>
            <p:nvPr/>
          </p:nvSpPr>
          <p:spPr bwMode="auto">
            <a:xfrm>
              <a:off x="7639402" y="4307049"/>
              <a:ext cx="532997" cy="1316146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70842A-750D-48B7-88C5-D117CF0F9E47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D080EBC-EA3B-4DE0-9907-FDDF0D00C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실험 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Thevenin's Theorem (1)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7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1D8F42-2524-43C2-846A-7D43DB526BC9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450E9F-7B2E-41B5-9364-FF5B31591167}"/>
              </a:ext>
            </a:extLst>
          </p:cNvPr>
          <p:cNvSpPr/>
          <p:nvPr/>
        </p:nvSpPr>
        <p:spPr>
          <a:xfrm>
            <a:off x="179512" y="1064365"/>
            <a:ext cx="5034327" cy="5677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b="1" dirty="0"/>
              <a:t>Original</a:t>
            </a:r>
            <a:r>
              <a:rPr lang="ko-KR" altLang="en-US" b="1" dirty="0"/>
              <a:t> </a:t>
            </a:r>
            <a:r>
              <a:rPr lang="en-US" altLang="ko-KR" b="1" dirty="0"/>
              <a:t>Circuit </a:t>
            </a:r>
            <a:r>
              <a:rPr lang="ko-KR" altLang="en-US" b="1" dirty="0"/>
              <a:t>변형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1) RL</a:t>
            </a:r>
            <a:r>
              <a:rPr lang="ko-KR" altLang="en-US" sz="1600" dirty="0"/>
              <a:t> 제거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Open circuit voltage </a:t>
            </a:r>
            <a:r>
              <a:rPr lang="ko-KR" altLang="en-US" sz="1600" dirty="0"/>
              <a:t>계산하고</a:t>
            </a:r>
            <a:r>
              <a:rPr lang="en-US" altLang="ko-KR" sz="1600" dirty="0"/>
              <a:t> </a:t>
            </a:r>
            <a:r>
              <a:rPr lang="ko-KR" altLang="en-US" sz="1600" dirty="0"/>
              <a:t>측정</a:t>
            </a:r>
            <a:r>
              <a:rPr lang="en-US" altLang="ko-KR" sz="1600" dirty="0"/>
              <a:t>(Vth </a:t>
            </a:r>
            <a:r>
              <a:rPr lang="ko-KR" altLang="en-US" sz="1600" dirty="0" err="1"/>
              <a:t>테브냉</a:t>
            </a:r>
            <a:r>
              <a:rPr lang="ko-KR" altLang="en-US" sz="1600" dirty="0"/>
              <a:t> 전압</a:t>
            </a:r>
            <a:r>
              <a:rPr lang="en-US" altLang="ko-KR" sz="1600" dirty="0"/>
              <a:t>), </a:t>
            </a:r>
            <a:r>
              <a:rPr lang="ko-KR" altLang="en-US" sz="1600" dirty="0"/>
              <a:t>기록 하라</a:t>
            </a:r>
            <a:r>
              <a:rPr lang="en-US" altLang="ko-KR" sz="1600" dirty="0"/>
              <a:t>(Table</a:t>
            </a:r>
            <a:r>
              <a:rPr lang="ko-KR" altLang="en-US" sz="1600" dirty="0"/>
              <a:t> </a:t>
            </a:r>
            <a:r>
              <a:rPr lang="en-US" altLang="ko-KR" sz="1600" dirty="0"/>
              <a:t>2-2).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2) </a:t>
            </a:r>
            <a:r>
              <a:rPr lang="ko-KR" altLang="en-US" sz="1600" dirty="0"/>
              <a:t>전원</a:t>
            </a:r>
            <a:r>
              <a:rPr lang="en-US" altLang="ko-KR" sz="1600" dirty="0"/>
              <a:t>Vs</a:t>
            </a:r>
            <a:r>
              <a:rPr lang="ko-KR" altLang="en-US" sz="1600" dirty="0"/>
              <a:t>을 </a:t>
            </a:r>
            <a:r>
              <a:rPr lang="en-US" altLang="ko-KR" sz="1600" dirty="0"/>
              <a:t>0ohm</a:t>
            </a:r>
            <a:r>
              <a:rPr lang="ko-KR" altLang="en-US" sz="1600" dirty="0"/>
              <a:t>으로 </a:t>
            </a:r>
            <a:r>
              <a:rPr lang="en-US" altLang="ko-KR" sz="1600" dirty="0"/>
              <a:t>short -&gt; AB</a:t>
            </a:r>
            <a:r>
              <a:rPr lang="ko-KR" altLang="en-US" sz="1600" dirty="0"/>
              <a:t>양단 저항 계산하고</a:t>
            </a:r>
            <a:r>
              <a:rPr lang="en-US" altLang="ko-KR" sz="1600" dirty="0"/>
              <a:t> AB</a:t>
            </a:r>
            <a:r>
              <a:rPr lang="ko-KR" altLang="en-US" sz="1600" dirty="0"/>
              <a:t>양단 저항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Rth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테브냉</a:t>
            </a:r>
            <a:r>
              <a:rPr lang="ko-KR" altLang="en-US" sz="1600" dirty="0"/>
              <a:t> 저항</a:t>
            </a:r>
            <a:r>
              <a:rPr lang="en-US" altLang="ko-KR" sz="1600" dirty="0"/>
              <a:t>)</a:t>
            </a:r>
            <a:r>
              <a:rPr lang="ko-KR" altLang="en-US" sz="1600" dirty="0"/>
              <a:t>을 측정</a:t>
            </a:r>
            <a:r>
              <a:rPr lang="en-US" altLang="ko-KR" sz="1600" dirty="0"/>
              <a:t>, </a:t>
            </a:r>
            <a:r>
              <a:rPr lang="ko-KR" altLang="en-US" sz="1600" dirty="0"/>
              <a:t>기록하라</a:t>
            </a:r>
            <a:r>
              <a:rPr lang="en-US" altLang="ko-KR" sz="1600" dirty="0"/>
              <a:t>(Table</a:t>
            </a:r>
            <a:r>
              <a:rPr lang="ko-KR" altLang="en-US" sz="1600" dirty="0"/>
              <a:t> </a:t>
            </a:r>
            <a:r>
              <a:rPr lang="en-US" altLang="ko-KR" sz="1600" dirty="0"/>
              <a:t>2-2).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b="1" dirty="0" err="1"/>
              <a:t>테브냉</a:t>
            </a:r>
            <a:r>
              <a:rPr lang="ko-KR" altLang="en-US" b="1" dirty="0"/>
              <a:t> 등가 회로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회로를 그려라</a:t>
            </a:r>
            <a:r>
              <a:rPr lang="en-US" altLang="ko-KR" sz="1600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sz="1600" dirty="0"/>
              <a:t>AB </a:t>
            </a:r>
            <a:r>
              <a:rPr lang="ko-KR" altLang="en-US" sz="1600" dirty="0"/>
              <a:t>양단 전압 </a:t>
            </a:r>
            <a:r>
              <a:rPr lang="en-US" altLang="ko-KR" sz="1600" dirty="0"/>
              <a:t>VL</a:t>
            </a:r>
            <a:r>
              <a:rPr lang="ko-KR" altLang="en-US" sz="1600" dirty="0"/>
              <a:t>을 계산하고 기록하라</a:t>
            </a:r>
            <a:r>
              <a:rPr lang="en-US" altLang="ko-KR" sz="1600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sz="1600" dirty="0"/>
              <a:t>RL</a:t>
            </a:r>
            <a:r>
              <a:rPr lang="ko-KR" altLang="en-US" sz="1600" dirty="0"/>
              <a:t> 제거 </a:t>
            </a:r>
            <a:r>
              <a:rPr lang="en-US" altLang="ko-KR" sz="1600" dirty="0"/>
              <a:t>-&gt; Vth </a:t>
            </a:r>
            <a:r>
              <a:rPr lang="ko-KR" altLang="en-US" sz="1600" dirty="0"/>
              <a:t>계산</a:t>
            </a:r>
            <a:r>
              <a:rPr lang="en-US" altLang="ko-KR" sz="1600" dirty="0"/>
              <a:t>, </a:t>
            </a:r>
            <a:r>
              <a:rPr lang="ko-KR" altLang="en-US" sz="1600" dirty="0"/>
              <a:t>기록하라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sz="1600" dirty="0" err="1"/>
              <a:t>Rth</a:t>
            </a:r>
            <a:r>
              <a:rPr lang="ko-KR" altLang="en-US" sz="1600" dirty="0"/>
              <a:t>로 </a:t>
            </a:r>
            <a:r>
              <a:rPr lang="en-US" altLang="ko-KR" sz="1600" dirty="0"/>
              <a:t>potentiometer, </a:t>
            </a:r>
            <a:r>
              <a:rPr lang="ko-KR" altLang="en-US" sz="1600" dirty="0"/>
              <a:t>전원을 </a:t>
            </a:r>
            <a:r>
              <a:rPr lang="en-US" altLang="ko-KR" sz="1600" dirty="0"/>
              <a:t>Vth </a:t>
            </a:r>
            <a:r>
              <a:rPr lang="ko-KR" altLang="en-US" sz="1600" dirty="0"/>
              <a:t>맞추어 회로 구성하라</a:t>
            </a:r>
            <a:r>
              <a:rPr lang="en-US" altLang="ko-KR" sz="1600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sz="1600" dirty="0"/>
              <a:t>AB </a:t>
            </a:r>
            <a:r>
              <a:rPr lang="ko-KR" altLang="en-US" sz="1600" dirty="0"/>
              <a:t>양단 전압 </a:t>
            </a:r>
            <a:r>
              <a:rPr lang="en-US" altLang="ko-KR" sz="1600" dirty="0"/>
              <a:t>VL</a:t>
            </a:r>
            <a:r>
              <a:rPr lang="ko-KR" altLang="en-US" sz="1600" dirty="0"/>
              <a:t>을 측정하고 기록하라</a:t>
            </a:r>
            <a:r>
              <a:rPr lang="en-US" altLang="ko-KR" sz="1600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sz="1600" dirty="0"/>
              <a:t>RL</a:t>
            </a:r>
            <a:r>
              <a:rPr lang="ko-KR" altLang="en-US" sz="1600" dirty="0"/>
              <a:t> 제거 </a:t>
            </a:r>
            <a:r>
              <a:rPr lang="en-US" altLang="ko-KR" sz="1600" dirty="0"/>
              <a:t>-&gt; Vth </a:t>
            </a:r>
            <a:r>
              <a:rPr lang="ko-KR" altLang="en-US" sz="1600" dirty="0"/>
              <a:t>측정</a:t>
            </a:r>
            <a:r>
              <a:rPr lang="en-US" altLang="ko-KR" sz="1600" dirty="0"/>
              <a:t>, </a:t>
            </a:r>
            <a:r>
              <a:rPr lang="ko-KR" altLang="en-US" sz="1600" dirty="0"/>
              <a:t>기록하라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sz="1600" dirty="0" err="1"/>
              <a:t>Rth</a:t>
            </a:r>
            <a:r>
              <a:rPr lang="en-US" altLang="ko-KR" sz="1600" dirty="0"/>
              <a:t> </a:t>
            </a:r>
            <a:r>
              <a:rPr lang="ko-KR" altLang="en-US" sz="1600" dirty="0"/>
              <a:t>측정</a:t>
            </a:r>
            <a:r>
              <a:rPr lang="en-US" altLang="ko-KR" sz="1600" dirty="0"/>
              <a:t>, </a:t>
            </a:r>
            <a:r>
              <a:rPr lang="ko-KR" altLang="en-US" sz="1600" dirty="0"/>
              <a:t>기록하라</a:t>
            </a:r>
            <a:r>
              <a:rPr lang="en-US" altLang="ko-KR" sz="1600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77806DA-016F-44B5-914E-53D3A49DCF04}"/>
              </a:ext>
            </a:extLst>
          </p:cNvPr>
          <p:cNvGrpSpPr/>
          <p:nvPr/>
        </p:nvGrpSpPr>
        <p:grpSpPr>
          <a:xfrm>
            <a:off x="5493670" y="4028419"/>
            <a:ext cx="3419475" cy="2286000"/>
            <a:chOff x="5493670" y="4028419"/>
            <a:chExt cx="3419475" cy="22860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0488637-9371-458B-8A89-B92DBAFFF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3670" y="4028419"/>
              <a:ext cx="3419475" cy="2286000"/>
            </a:xfrm>
            <a:prstGeom prst="rect">
              <a:avLst/>
            </a:prstGeom>
          </p:spPr>
        </p:pic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B2E73D6-CDD1-48E3-BCA2-AC7D3ED12DA6}"/>
                </a:ext>
              </a:extLst>
            </p:cNvPr>
            <p:cNvSpPr/>
            <p:nvPr/>
          </p:nvSpPr>
          <p:spPr bwMode="auto">
            <a:xfrm>
              <a:off x="8100392" y="4638614"/>
              <a:ext cx="432048" cy="1022634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E7AC36A-DC0F-45F2-8BE1-DCBE86A081C2}"/>
              </a:ext>
            </a:extLst>
          </p:cNvPr>
          <p:cNvGrpSpPr/>
          <p:nvPr/>
        </p:nvGrpSpPr>
        <p:grpSpPr>
          <a:xfrm>
            <a:off x="5514337" y="1316385"/>
            <a:ext cx="3378143" cy="2544663"/>
            <a:chOff x="5543600" y="2896592"/>
            <a:chExt cx="2914650" cy="227647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1EED405-8D48-4878-8C16-1591EBF25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3600" y="2896592"/>
              <a:ext cx="2914650" cy="227647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FDD795-4F5B-4B11-A31B-4022A93F295F}"/>
                </a:ext>
              </a:extLst>
            </p:cNvPr>
            <p:cNvSpPr/>
            <p:nvPr/>
          </p:nvSpPr>
          <p:spPr bwMode="auto">
            <a:xfrm>
              <a:off x="5704780" y="3592860"/>
              <a:ext cx="2592289" cy="86409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9223255A-FE45-473C-943A-8DBA4B6D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B1F486-54B5-4C03-B7CF-F6EEB5B0F689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60B268C-5A4A-4E43-A925-CC4C70A95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실험 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Thevenin's Theorem (1)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6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00A5C1-0F54-44D1-B4EA-E88BC673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4086225" cy="26003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0385-01A7-4206-9480-C39522946614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E5A8BF3-67CB-4C15-A54A-425AD18BD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실험 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Thevenin's Theorem (2)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0FC7D8-5466-4292-8928-31C2828C3EFE}"/>
              </a:ext>
            </a:extLst>
          </p:cNvPr>
          <p:cNvSpPr/>
          <p:nvPr/>
        </p:nvSpPr>
        <p:spPr>
          <a:xfrm>
            <a:off x="611560" y="4293096"/>
            <a:ext cx="7056784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R1, R2, R3, RL</a:t>
            </a:r>
            <a:r>
              <a:rPr lang="ko-KR" altLang="en-US" sz="1600" dirty="0"/>
              <a:t>을 측정하고 회로를 </a:t>
            </a:r>
            <a:r>
              <a:rPr lang="en-US" altLang="ko-KR" sz="1600" dirty="0"/>
              <a:t>B/B</a:t>
            </a:r>
            <a:r>
              <a:rPr lang="ko-KR" altLang="en-US" sz="1600" dirty="0"/>
              <a:t>에 구성하라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VAB</a:t>
            </a:r>
            <a:r>
              <a:rPr lang="ko-KR" altLang="en-US" sz="1600" dirty="0"/>
              <a:t>를 측정하라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Vth, </a:t>
            </a:r>
            <a:r>
              <a:rPr lang="en-US" altLang="ko-KR" sz="1600" dirty="0" err="1"/>
              <a:t>Rth</a:t>
            </a:r>
            <a:r>
              <a:rPr lang="ko-KR" altLang="en-US" sz="1600" dirty="0"/>
              <a:t>를 계산하라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3.</a:t>
            </a:r>
            <a:r>
              <a:rPr lang="ko-KR" altLang="en-US" sz="1600" dirty="0"/>
              <a:t>에</a:t>
            </a:r>
            <a:r>
              <a:rPr lang="en-US" altLang="ko-KR" sz="1600" dirty="0"/>
              <a:t> </a:t>
            </a:r>
            <a:r>
              <a:rPr lang="ko-KR" altLang="en-US" sz="1600" dirty="0"/>
              <a:t>의한 </a:t>
            </a:r>
            <a:r>
              <a:rPr lang="en-US" altLang="ko-KR" sz="1600" dirty="0"/>
              <a:t>Thevenin </a:t>
            </a:r>
            <a:r>
              <a:rPr lang="ko-KR" altLang="en-US" sz="1600" dirty="0"/>
              <a:t>등가를 그리고 구성하라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Thevenin </a:t>
            </a:r>
            <a:r>
              <a:rPr lang="ko-KR" altLang="en-US" sz="1600" dirty="0"/>
              <a:t>등가회로에 의한 </a:t>
            </a:r>
            <a:r>
              <a:rPr lang="en-US" altLang="ko-KR" sz="1600" dirty="0"/>
              <a:t>VAB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측정하고 </a:t>
            </a:r>
            <a:r>
              <a:rPr lang="en-US" altLang="ko-KR" sz="1600" dirty="0"/>
              <a:t>2.</a:t>
            </a:r>
            <a:r>
              <a:rPr lang="ko-KR" altLang="en-US" sz="1600" dirty="0"/>
              <a:t>의 결과와 비교하라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608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275724-D8B9-47F0-9D66-BC6FC80DC76A}"/>
              </a:ext>
            </a:extLst>
          </p:cNvPr>
          <p:cNvSpPr/>
          <p:nvPr/>
        </p:nvSpPr>
        <p:spPr>
          <a:xfrm>
            <a:off x="251520" y="1046861"/>
            <a:ext cx="8614692" cy="5766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FURTHER INVESTIGATION :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 it is useful to compute a Thevenin equivalent circuit when it is not possible to measure the Thevenin resistance directly. 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PROBLEM</a:t>
            </a: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REVIEW QUESTIONS:  #5 </a:t>
            </a:r>
            <a:r>
              <a:rPr lang="ko-KR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번 제외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 descr="Z:\임시 인터넷 파일\Content.Word\figure12-4.jpg">
            <a:extLst>
              <a:ext uri="{FF2B5EF4-FFF2-40B4-BE49-F238E27FC236}">
                <a16:creationId xmlns:a16="http://schemas.microsoft.com/office/drawing/2014/main" id="{52FBBBC6-A246-4883-98F6-66ACB2B4962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18" y="3152363"/>
            <a:ext cx="2011250" cy="1658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Z:\임시 인터넷 파일\Content.Word\figure12-5.jpg">
            <a:extLst>
              <a:ext uri="{FF2B5EF4-FFF2-40B4-BE49-F238E27FC236}">
                <a16:creationId xmlns:a16="http://schemas.microsoft.com/office/drawing/2014/main" id="{973AC8FC-1B00-4160-9CCF-7E14C392BBC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5" y="4810749"/>
            <a:ext cx="2238375" cy="1092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figure12-6">
            <a:extLst>
              <a:ext uri="{FF2B5EF4-FFF2-40B4-BE49-F238E27FC236}">
                <a16:creationId xmlns:a16="http://schemas.microsoft.com/office/drawing/2014/main" id="{46D97FDD-F2D6-496B-9D84-C677683D0C3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468" y="4188652"/>
            <a:ext cx="2343112" cy="157738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139F7BA-73EE-4C99-8034-CB43EB88B98F}"/>
                  </a:ext>
                </a:extLst>
              </p:cNvPr>
              <p:cNvSpPr/>
              <p:nvPr/>
            </p:nvSpPr>
            <p:spPr>
              <a:xfrm>
                <a:off x="4283968" y="2996952"/>
                <a:ext cx="487551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Given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condition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is below</a:t>
                </a:r>
              </a:p>
              <a:p>
                <a:r>
                  <a:rPr lang="en-US" altLang="ko-KR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The required Thevenin resistance is 600 Ω.</a:t>
                </a:r>
              </a:p>
              <a:p>
                <a:r>
                  <a:rPr lang="en-US" altLang="ko-KR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Required current in the LED is 12 mA.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is given as 270 Ω and the supply voltage is +15 V.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139F7BA-73EE-4C99-8034-CB43EB88B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996952"/>
                <a:ext cx="4875515" cy="1077218"/>
              </a:xfrm>
              <a:prstGeom prst="rect">
                <a:avLst/>
              </a:prstGeom>
              <a:blipFill>
                <a:blip r:embed="rId5"/>
                <a:stretch>
                  <a:fillRect l="-750" t="-1705" b="-6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7A0EADDA-7289-4914-9B15-C2FBD2F7578A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97C4B72-9FDA-4769-B997-485D863D1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en-US" altLang="ko-KR" sz="36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&lt;</a:t>
            </a:r>
            <a:r>
              <a:rPr lang="ko-KR" altLang="en-US" sz="36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과제</a:t>
            </a:r>
            <a:r>
              <a:rPr lang="en-US" altLang="ko-KR" sz="36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&gt;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56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z="36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질문  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A-7 Thevenin's Theorem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251520" y="1146340"/>
            <a:ext cx="8892480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Any Question ?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&lt; </a:t>
            </a:r>
            <a:r>
              <a:rPr lang="en-US" altLang="ko-KR" sz="2400" b="1" dirty="0"/>
              <a:t>8</a:t>
            </a:r>
            <a:r>
              <a:rPr lang="ko-KR" altLang="en-US" sz="2400" b="1" dirty="0"/>
              <a:t>주차 수업 공지 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수업 제목 </a:t>
            </a:r>
            <a:r>
              <a:rPr lang="en-US" altLang="ko-KR" dirty="0"/>
              <a:t>: </a:t>
            </a:r>
            <a:r>
              <a:rPr lang="ko-KR" altLang="en-US" dirty="0"/>
              <a:t>중간고사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수업 내용 </a:t>
            </a:r>
            <a:r>
              <a:rPr lang="en-US" altLang="ko-KR" dirty="0"/>
              <a:t>: </a:t>
            </a:r>
            <a:r>
              <a:rPr lang="ko-KR" altLang="en-US" dirty="0"/>
              <a:t>실기평가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과제 : </a:t>
            </a:r>
            <a:r>
              <a:rPr lang="en-US" altLang="ko-KR" dirty="0"/>
              <a:t>X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 강의자료 </a:t>
            </a:r>
            <a:r>
              <a:rPr lang="en-US" altLang="ko-KR" dirty="0"/>
              <a:t>: X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학기 중 강의진단</a:t>
            </a:r>
            <a:r>
              <a:rPr lang="en-US" altLang="ko-KR" dirty="0"/>
              <a:t>(4/1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 ~ 28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일</a:t>
            </a:r>
            <a:r>
              <a:rPr lang="en-US" altLang="ko-KR" dirty="0"/>
              <a:t>)[4</a:t>
            </a:r>
            <a:r>
              <a:rPr lang="ko-KR" altLang="en-US" dirty="0"/>
              <a:t>주간</a:t>
            </a:r>
            <a:r>
              <a:rPr lang="en-US" altLang="ko-KR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6. 1</a:t>
            </a:r>
            <a:r>
              <a:rPr lang="ko-KR" altLang="en-US" dirty="0"/>
              <a:t>학기 중간고사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7. </a:t>
            </a:r>
            <a:r>
              <a:rPr lang="ko-KR" altLang="en-US" dirty="0"/>
              <a:t>지난주 실험 평가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    </a:t>
            </a:r>
            <a:r>
              <a:rPr lang="en-US" altLang="ko-KR" dirty="0"/>
              <a:t>-. </a:t>
            </a:r>
            <a:r>
              <a:rPr lang="ko-KR" altLang="en-US" dirty="0"/>
              <a:t>각 조의 조원 역할을 바꾸어서 실험 진행하세요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251520" y="1146340"/>
            <a:ext cx="8892480" cy="2808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&lt; </a:t>
            </a:r>
            <a:r>
              <a:rPr lang="en-US" altLang="ko-KR" sz="2400" b="1" dirty="0"/>
              <a:t>9</a:t>
            </a:r>
            <a:r>
              <a:rPr lang="ko-KR" altLang="en-US" sz="2400" b="1" dirty="0"/>
              <a:t>주차 수업 공지 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수업 제목 </a:t>
            </a:r>
            <a:r>
              <a:rPr lang="en-US" altLang="ko-KR" dirty="0"/>
              <a:t>: A-8-The_Oscilloscope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수업 내용 </a:t>
            </a:r>
            <a:r>
              <a:rPr lang="en-US" altLang="ko-KR" dirty="0"/>
              <a:t>: Oscilloscope</a:t>
            </a:r>
            <a:r>
              <a:rPr lang="ko-KR" altLang="en-US" dirty="0"/>
              <a:t> </a:t>
            </a:r>
            <a:r>
              <a:rPr lang="en-US" altLang="ko-KR" dirty="0"/>
              <a:t>&amp; Function generator </a:t>
            </a:r>
            <a:r>
              <a:rPr lang="ko-KR" altLang="en-US" dirty="0"/>
              <a:t>사용법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과제 : </a:t>
            </a:r>
            <a:r>
              <a:rPr lang="en-US" altLang="ko-KR" dirty="0"/>
              <a:t>7</a:t>
            </a:r>
            <a:r>
              <a:rPr lang="ko-KR" altLang="en-US" dirty="0"/>
              <a:t>주차 결과 보고서 (</a:t>
            </a:r>
            <a:r>
              <a:rPr lang="en-US" altLang="ko-KR" dirty="0"/>
              <a:t>O</a:t>
            </a:r>
            <a:r>
              <a:rPr lang="ko-KR" altLang="en-US" dirty="0"/>
              <a:t>), </a:t>
            </a:r>
            <a:r>
              <a:rPr lang="en-US" altLang="ko-KR" dirty="0"/>
              <a:t>9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예비 보고서 (</a:t>
            </a:r>
            <a:r>
              <a:rPr lang="en-US" altLang="ko-KR" dirty="0"/>
              <a:t>X</a:t>
            </a:r>
            <a:r>
              <a:rPr lang="ko-KR" altLang="en-US" dirty="0"/>
              <a:t>) </a:t>
            </a:r>
            <a:r>
              <a:rPr lang="en-US" altLang="ko-KR" dirty="0"/>
              <a:t>; </a:t>
            </a:r>
            <a:r>
              <a:rPr lang="ko-KR" altLang="en-US" dirty="0"/>
              <a:t>향후 예비보고서 없음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/>
              <a:t> 주차 강의자료 </a:t>
            </a:r>
            <a:r>
              <a:rPr lang="en-US" altLang="ko-KR" dirty="0"/>
              <a:t>: </a:t>
            </a:r>
            <a:r>
              <a:rPr lang="ko-KR" altLang="en-US" dirty="0"/>
              <a:t>공지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95900E-7BB1-48B4-8CF4-34ABA8134DB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873465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10929</TotalTime>
  <Pages>16</Pages>
  <Words>435</Words>
  <Characters>0</Characters>
  <Application>Microsoft Office PowerPoint</Application>
  <DocSecurity>0</DocSecurity>
  <PresentationFormat>화면 슬라이드 쇼(4:3)</PresentationFormat>
  <Lines>0</Lines>
  <Paragraphs>77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7</vt:i4>
      </vt:variant>
    </vt:vector>
  </HeadingPairs>
  <TitlesOfParts>
    <vt:vector size="22" baseType="lpstr">
      <vt:lpstr>HY헤드라인M</vt:lpstr>
      <vt:lpstr>굴림</vt:lpstr>
      <vt:lpstr>맑은 고딕</vt:lpstr>
      <vt:lpstr>Arial</vt:lpstr>
      <vt:lpstr>Cambria Math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A-7 Thevenin's Theorem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이 상곤</cp:lastModifiedBy>
  <cp:revision>208</cp:revision>
  <cp:lastPrinted>2019-02-28T01:57:48Z</cp:lastPrinted>
  <dcterms:modified xsi:type="dcterms:W3CDTF">2019-04-12T14:00:39Z</dcterms:modified>
</cp:coreProperties>
</file>