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7"/>
  </p:notesMasterIdLst>
  <p:handoutMasterIdLst>
    <p:handoutMasterId r:id="rId18"/>
  </p:handoutMasterIdLst>
  <p:sldIdLst>
    <p:sldId id="256" r:id="rId9"/>
    <p:sldId id="295" r:id="rId10"/>
    <p:sldId id="371" r:id="rId11"/>
    <p:sldId id="372" r:id="rId12"/>
    <p:sldId id="369" r:id="rId13"/>
    <p:sldId id="370" r:id="rId14"/>
    <p:sldId id="368" r:id="rId15"/>
    <p:sldId id="358" r:id="rId1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59" d="100"/>
          <a:sy n="59" d="100"/>
        </p:scale>
        <p:origin x="461" y="38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5214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A-9 </a:t>
            </a:r>
            <a:r>
              <a:rPr lang="en-US" altLang="ko-KR" sz="32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Sine_Pulse</a:t>
            </a: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-Wave _Measurements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A-9(1) </a:t>
            </a:r>
            <a:r>
              <a:rPr lang="en-US" altLang="ko-KR" sz="2800" b="1" dirty="0" err="1">
                <a:latin typeface="맑은 고딕" charset="0"/>
                <a:ea typeface="맑은 고딕" charset="0"/>
              </a:rPr>
              <a:t>Sine_Wave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 _Measurements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ED2DE7-ABDB-42FE-8197-E759317CB524}"/>
                  </a:ext>
                </a:extLst>
              </p:cNvPr>
              <p:cNvSpPr txBox="1"/>
              <p:nvPr/>
            </p:nvSpPr>
            <p:spPr>
              <a:xfrm>
                <a:off x="279866" y="1344804"/>
                <a:ext cx="8612614" cy="122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b="1" dirty="0"/>
                  <a:t>&lt;</a:t>
                </a:r>
                <a:r>
                  <a:rPr lang="ko-KR" altLang="en-US" sz="2400" b="1" dirty="0"/>
                  <a:t>용어의 이해</a:t>
                </a:r>
                <a:r>
                  <a:rPr lang="en-US" altLang="ko-KR" sz="2400" b="1" dirty="0"/>
                  <a:t>&gt;</a:t>
                </a:r>
                <a:endParaRPr lang="en-US" altLang="ko-KR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/>
                  <a:t>주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파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주기</a:t>
                </a:r>
                <a:r>
                  <a:rPr lang="en-US" altLang="ko-KR" dirty="0"/>
                  <a:t>(T)=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 err="1"/>
                  <a:t>첨두값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ED2DE7-ABDB-42FE-8197-E759317C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6" y="1344804"/>
                <a:ext cx="8612614" cy="1229247"/>
              </a:xfrm>
              <a:prstGeom prst="rect">
                <a:avLst/>
              </a:prstGeom>
              <a:blipFill>
                <a:blip r:embed="rId3"/>
                <a:stretch>
                  <a:fillRect b="-2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ne Vpeakì ëí ì´ë¯¸ì§ ê²ìê²°ê³¼">
            <a:extLst>
              <a:ext uri="{FF2B5EF4-FFF2-40B4-BE49-F238E27FC236}">
                <a16:creationId xmlns:a16="http://schemas.microsoft.com/office/drawing/2014/main" id="{65483D30-B1DB-4CE7-81D7-FDFEE684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81719" cy="349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9F43-4A23-4450-9C0D-EB7C7620B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A-9(1) </a:t>
            </a:r>
            <a:r>
              <a:rPr lang="en-US" altLang="ko-KR" sz="2800" b="1" dirty="0" err="1">
                <a:latin typeface="맑은 고딕" charset="0"/>
                <a:ea typeface="맑은 고딕" charset="0"/>
              </a:rPr>
              <a:t>Sine_Wave</a:t>
            </a:r>
            <a:r>
              <a:rPr lang="en-US" altLang="ko-KR" sz="2800" b="1" dirty="0">
                <a:latin typeface="맑은 고딕" charset="0"/>
                <a:ea typeface="맑은 고딕" charset="0"/>
              </a:rPr>
              <a:t> _Measurements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9D5418-EABD-42F1-B694-A8140111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36540"/>
            <a:ext cx="5126335" cy="1761764"/>
          </a:xfrm>
          <a:prstGeom prst="rect">
            <a:avLst/>
          </a:prstGeom>
        </p:spPr>
      </p:pic>
      <p:pic>
        <p:nvPicPr>
          <p:cNvPr id="7" name="그림 6" descr="figure18-3">
            <a:extLst>
              <a:ext uri="{FF2B5EF4-FFF2-40B4-BE49-F238E27FC236}">
                <a16:creationId xmlns:a16="http://schemas.microsoft.com/office/drawing/2014/main" id="{2A6D6A51-875D-4C37-AF5A-8B4ED541163F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11546"/>
            <a:ext cx="5803900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4EB99F-7AD5-4338-8ED3-51A79AB88E5D}"/>
              </a:ext>
            </a:extLst>
          </p:cNvPr>
          <p:cNvSpPr/>
          <p:nvPr/>
        </p:nvSpPr>
        <p:spPr>
          <a:xfrm>
            <a:off x="6732240" y="2310397"/>
            <a:ext cx="1728192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R1</a:t>
            </a:r>
            <a:r>
              <a:rPr lang="ko-KR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R2 :</a:t>
            </a:r>
            <a:endParaRPr lang="ko-KR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A839F1-823B-42FE-B2BE-36D60799FABB}"/>
              </a:ext>
            </a:extLst>
          </p:cNvPr>
          <p:cNvGrpSpPr/>
          <p:nvPr/>
        </p:nvGrpSpPr>
        <p:grpSpPr>
          <a:xfrm>
            <a:off x="323528" y="5221498"/>
            <a:ext cx="5146205" cy="1053084"/>
            <a:chOff x="323528" y="5221498"/>
            <a:chExt cx="5146205" cy="10530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354BBC-C89C-46F3-A697-7E6C482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3528" y="5221498"/>
              <a:ext cx="5146205" cy="1053084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A44923A-AF57-4516-A29D-1BEF91B4E4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5856" y="5805264"/>
              <a:ext cx="504056" cy="4693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9FE04FD-44E6-468B-B296-42F92D456D2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75856" y="5805264"/>
              <a:ext cx="576064" cy="4693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2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BC6476-7950-436A-A4E8-8683888F8947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35BF4E-3E7F-4CD7-90A4-62D1732C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A-9(2) Pulse Measurements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29BAF-549C-4B4E-8CD4-4EB982CB4469}"/>
                  </a:ext>
                </a:extLst>
              </p:cNvPr>
              <p:cNvSpPr txBox="1"/>
              <p:nvPr/>
            </p:nvSpPr>
            <p:spPr>
              <a:xfrm>
                <a:off x="177960" y="1163956"/>
                <a:ext cx="8976773" cy="2265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400" b="1" dirty="0"/>
                  <a:t>&lt;</a:t>
                </a:r>
                <a:r>
                  <a:rPr lang="ko-KR" altLang="en-US" sz="2400" b="1" dirty="0"/>
                  <a:t>용어의 이해</a:t>
                </a:r>
                <a:r>
                  <a:rPr lang="en-US" altLang="ko-KR" sz="2400" b="1" dirty="0"/>
                  <a:t>&gt;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/>
                  <a:t>주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파수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주기</a:t>
                </a:r>
                <a:r>
                  <a:rPr lang="en-US" altLang="ko-KR" dirty="0"/>
                  <a:t>(T)=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𝑃𝑢𝑙𝑠𝑒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펄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b="0" i="1">
                            <a:latin typeface="Cambria Math" panose="02040503050406030204" pitchFamily="18" charset="0"/>
                          </a:rPr>
                          <m:t>폭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𝑅𝑖𝑠𝑒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𝑟𝑖𝑠𝑒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𝐹𝑎𝑙𝑙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𝑓𝑎𝑙𝑙</m:t>
                        </m:r>
                      </m:sub>
                    </m:sSub>
                  </m:oMath>
                </a14:m>
                <a:r>
                  <a:rPr lang="en-US" altLang="ko-KR" dirty="0"/>
                  <a:t>),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Overshot, Undershoot, Duty </a:t>
                </a:r>
                <a:r>
                  <a:rPr lang="ko-KR" altLang="en-US" dirty="0"/>
                  <a:t>비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b="0" i="1">
                        <a:latin typeface="Cambria Math" panose="02040503050406030204" pitchFamily="18" charset="0"/>
                      </a:rPr>
                      <m:t> × 100%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829BAF-549C-4B4E-8CD4-4EB982CB4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0" y="1163956"/>
                <a:ext cx="8976773" cy="2265044"/>
              </a:xfrm>
              <a:prstGeom prst="rect">
                <a:avLst/>
              </a:prstGeom>
              <a:blipFill>
                <a:blip r:embed="rId2"/>
                <a:stretch>
                  <a:fillRect b="-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9BE71375-73F8-463E-9582-F33BE255F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5" y="3611611"/>
            <a:ext cx="4033487" cy="2603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D9A470-78CC-4028-8E94-95B329F5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612228"/>
            <a:ext cx="40334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7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8D954-DAD2-46DF-BE9D-B83D6C34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113" y="3212976"/>
            <a:ext cx="3799678" cy="33029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BC6476-7950-436A-A4E8-8683888F8947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35BF4E-3E7F-4CD7-90A4-62D1732C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A-9(2) Pulse Measurements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2FE50B-7524-406F-9003-B170C423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4" y="1863190"/>
            <a:ext cx="1876825" cy="6408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3D2A1-3D1B-4572-B81F-C40BCCC50CF9}"/>
              </a:ext>
            </a:extLst>
          </p:cNvPr>
          <p:cNvSpPr txBox="1"/>
          <p:nvPr/>
        </p:nvSpPr>
        <p:spPr>
          <a:xfrm>
            <a:off x="-6906" y="1441925"/>
            <a:ext cx="15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Scope</a:t>
            </a:r>
            <a:r>
              <a:rPr lang="ko-KR" altLang="en-US" b="1" dirty="0"/>
              <a:t>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467C0-3287-4268-AEFD-D1FBE167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713" y="1340768"/>
            <a:ext cx="3975078" cy="1842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E54731-EEF9-45BB-9516-03EAA51A5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1" y="2653979"/>
            <a:ext cx="3429693" cy="61116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111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113223-3B6B-4F59-A8C2-950C9817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24744"/>
            <a:ext cx="3949043" cy="2039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DE37A6-B24D-461A-8EFB-5856A9686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3532565"/>
            <a:ext cx="3681781" cy="29760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BC6476-7950-436A-A4E8-8683888F8947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35BF4E-3E7F-4CD7-90A4-62D1732C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0" y="228753"/>
            <a:ext cx="89792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latin typeface="맑은 고딕" charset="0"/>
                <a:ea typeface="맑은 고딕" charset="0"/>
              </a:rPr>
              <a:t>A-9(2) Pulse Measurements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31334-F8EF-4239-9925-0522DF739B2E}"/>
              </a:ext>
            </a:extLst>
          </p:cNvPr>
          <p:cNvSpPr txBox="1"/>
          <p:nvPr/>
        </p:nvSpPr>
        <p:spPr>
          <a:xfrm>
            <a:off x="170140" y="1202610"/>
            <a:ext cx="5121939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X10 probe </a:t>
            </a:r>
            <a:r>
              <a:rPr lang="ko-KR" altLang="en-US" sz="2000" dirty="0"/>
              <a:t>사용하라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내부 특성 조정용 </a:t>
            </a:r>
            <a:r>
              <a:rPr lang="en-US" altLang="ko-KR" sz="2000" dirty="0"/>
              <a:t>square wave</a:t>
            </a:r>
            <a:r>
              <a:rPr lang="ko-KR" altLang="en-US" sz="2000" dirty="0"/>
              <a:t>사용하여 파형 조정</a:t>
            </a:r>
            <a:r>
              <a:rPr lang="en-US" altLang="ko-KR" sz="2000" dirty="0"/>
              <a:t>(X)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square wave at a frequency of 100 kHz and an amplitude of 4.0 V.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place a 1000pF capacitor across the generator output. Measure the new rise and fall times. ( Table 3.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/>
              <a:t>If you have a separate pulse output from your signal generator, measure the pulse characteristics listed in Table 4.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89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701235-EBB1-4A99-BEE8-988B92F3769A}"/>
              </a:ext>
            </a:extLst>
          </p:cNvPr>
          <p:cNvSpPr/>
          <p:nvPr/>
        </p:nvSpPr>
        <p:spPr bwMode="auto">
          <a:xfrm>
            <a:off x="0" y="30018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C32539-B11A-4BF5-9F2E-CE317C69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effectLst/>
              </a:rPr>
              <a:t>결과 보고서 첨부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31570D-AB53-4A50-A237-21B0EE99824D}"/>
              </a:ext>
            </a:extLst>
          </p:cNvPr>
          <p:cNvSpPr/>
          <p:nvPr/>
        </p:nvSpPr>
        <p:spPr>
          <a:xfrm>
            <a:off x="217534" y="1030292"/>
            <a:ext cx="8926466" cy="580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PSPICE</a:t>
            </a:r>
            <a:r>
              <a: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과제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1) Square wave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응답                                                          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2) Sine wave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응답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3) Differential probe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활용하여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 R2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양단 전압을 측정하고 위 두 경우에도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성립하는지 증명하세요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2. A-9(1) EVALUATION AND REVIEW QUESTIONS: #2 #3 #4 and #5</a:t>
            </a:r>
          </a:p>
          <a:p>
            <a:pPr algn="just">
              <a:lnSpc>
                <a:spcPct val="115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3. A-9(2) EVALUATION AND REVIEW QUESTIONS: #1 #2 and #4</a:t>
            </a: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3AB9F0-8C29-4C6E-B850-88486596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31" y="1886769"/>
            <a:ext cx="2382350" cy="146917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B873E2-E79A-4474-B2FF-67775B14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7" y="3608492"/>
            <a:ext cx="3960440" cy="15511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7A1F6E-A4EB-43B2-9F9D-DB12362F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32" y="4005064"/>
            <a:ext cx="2207347" cy="143774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줄무늬가 있는 오른쪽 11">
            <a:extLst>
              <a:ext uri="{FF2B5EF4-FFF2-40B4-BE49-F238E27FC236}">
                <a16:creationId xmlns:a16="http://schemas.microsoft.com/office/drawing/2014/main" id="{F47B3BF5-41E2-4A45-B8A9-E2FEA145A8BF}"/>
              </a:ext>
            </a:extLst>
          </p:cNvPr>
          <p:cNvSpPr/>
          <p:nvPr/>
        </p:nvSpPr>
        <p:spPr bwMode="auto">
          <a:xfrm>
            <a:off x="3707904" y="2306965"/>
            <a:ext cx="720080" cy="307293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28058B-9C8D-4404-B2C9-D3F535A42D4A}"/>
              </a:ext>
            </a:extLst>
          </p:cNvPr>
          <p:cNvGrpSpPr/>
          <p:nvPr/>
        </p:nvGrpSpPr>
        <p:grpSpPr>
          <a:xfrm>
            <a:off x="4580925" y="1698374"/>
            <a:ext cx="4217970" cy="1938001"/>
            <a:chOff x="4580925" y="1698374"/>
            <a:chExt cx="4217970" cy="193800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E4733E-E105-4AE7-9CE4-22369698E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925" y="1700808"/>
              <a:ext cx="4217970" cy="1935567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13D428-C58A-4FE6-8D23-3ABFCAC99C0B}"/>
                </a:ext>
              </a:extLst>
            </p:cNvPr>
            <p:cNvSpPr/>
            <p:nvPr/>
          </p:nvSpPr>
          <p:spPr bwMode="auto">
            <a:xfrm>
              <a:off x="7092280" y="1698374"/>
              <a:ext cx="576064" cy="60859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3" name="화살표: 줄무늬가 있는 오른쪽 12">
            <a:extLst>
              <a:ext uri="{FF2B5EF4-FFF2-40B4-BE49-F238E27FC236}">
                <a16:creationId xmlns:a16="http://schemas.microsoft.com/office/drawing/2014/main" id="{A0135F9A-DB33-46D5-8CBB-5C986CA650C9}"/>
              </a:ext>
            </a:extLst>
          </p:cNvPr>
          <p:cNvSpPr/>
          <p:nvPr/>
        </p:nvSpPr>
        <p:spPr bwMode="auto">
          <a:xfrm rot="3956254">
            <a:off x="5380931" y="3631454"/>
            <a:ext cx="576064" cy="307293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10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10064" y="980728"/>
            <a:ext cx="8892480" cy="336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11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A-10 Capacitors_A-14 Capacitive Reactance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Capacitor/Inductor</a:t>
            </a:r>
            <a:r>
              <a:rPr lang="ko-KR" altLang="en-US" dirty="0"/>
              <a:t>의 특성과 임피던스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9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주차 강의자료 </a:t>
            </a:r>
            <a:r>
              <a:rPr lang="en-US" altLang="ko-KR" dirty="0"/>
              <a:t>: </a:t>
            </a:r>
            <a:r>
              <a:rPr lang="ko-KR" altLang="en-US" dirty="0"/>
              <a:t>공지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95900E-7BB1-48B4-8CF4-34ABA8134DB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87D978-B813-4F3E-94D0-BE0F3C1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4" y="46147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A-9 </a:t>
            </a:r>
            <a:r>
              <a:rPr lang="en-US" altLang="ko-KR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Sine_Pulse</a:t>
            </a:r>
            <a:r>
              <a:rPr lang="en-US" altLang="ko-KR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-Wave _Measurements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73465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Pages>16</Pages>
  <Words>324</Words>
  <Characters>0</Characters>
  <Application>Microsoft Office PowerPoint</Application>
  <DocSecurity>0</DocSecurity>
  <PresentationFormat>화면 슬라이드 쇼(4:3)</PresentationFormat>
  <Lines>0</Lines>
  <Paragraphs>60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24" baseType="lpstr">
      <vt:lpstr>HY헤드라인M</vt:lpstr>
      <vt:lpstr>굴림</vt:lpstr>
      <vt:lpstr>맑은 고딕</vt:lpstr>
      <vt:lpstr>함초롬바탕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A-9 Sine_Pulse-Wave _Measurements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결과 보고서 첨부</vt:lpstr>
      <vt:lpstr>A-9 Sine_Pulse-Wave _Measurements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 상곤</cp:lastModifiedBy>
  <cp:revision>227</cp:revision>
  <cp:lastPrinted>2019-02-28T01:57:48Z</cp:lastPrinted>
  <dcterms:modified xsi:type="dcterms:W3CDTF">2019-05-03T04:45:26Z</dcterms:modified>
</cp:coreProperties>
</file>