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4" r:id="rId1"/>
    <p:sldMasterId id="2147484965" r:id="rId2"/>
    <p:sldMasterId id="2147484966" r:id="rId3"/>
    <p:sldMasterId id="2147484967" r:id="rId4"/>
    <p:sldMasterId id="2147484968" r:id="rId5"/>
    <p:sldMasterId id="2147484969" r:id="rId6"/>
    <p:sldMasterId id="2147484970" r:id="rId7"/>
    <p:sldMasterId id="2147484971" r:id="rId8"/>
    <p:sldMasterId id="2147484972" r:id="rId9"/>
    <p:sldMasterId id="2147484973" r:id="rId10"/>
    <p:sldMasterId id="2147484974" r:id="rId11"/>
  </p:sldMasterIdLst>
  <p:notesMasterIdLst>
    <p:notesMasterId r:id="rId21"/>
  </p:notesMasterIdLst>
  <p:handoutMasterIdLst>
    <p:handoutMasterId r:id="rId22"/>
  </p:handoutMasterIdLst>
  <p:sldIdLst>
    <p:sldId id="256" r:id="rId12"/>
    <p:sldId id="295" r:id="rId13"/>
    <p:sldId id="371" r:id="rId14"/>
    <p:sldId id="379" r:id="rId15"/>
    <p:sldId id="380" r:id="rId16"/>
    <p:sldId id="382" r:id="rId17"/>
    <p:sldId id="383" r:id="rId18"/>
    <p:sldId id="381" r:id="rId19"/>
    <p:sldId id="358" r:id="rId20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90929" autoAdjust="0"/>
  </p:normalViewPr>
  <p:slideViewPr>
    <p:cSldViewPr snapToObjects="1">
      <p:cViewPr varScale="1">
        <p:scale>
          <a:sx n="71" d="100"/>
          <a:sy n="71" d="100"/>
        </p:scale>
        <p:origin x="12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76275" y="4722495"/>
            <a:ext cx="5409565" cy="44748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-</a:t>
            </a: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  <a:r>
              <a:rPr lang="en-US" altLang="ko-KR" sz="1200">
                <a:latin typeface="맑은 고딕" charset="0"/>
                <a:ea typeface="맑은 고딕" charset="0"/>
              </a:rPr>
              <a:t>-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29685" y="9443720"/>
            <a:ext cx="2930525" cy="4978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  <a:endParaRPr lang="en-US" altLang="ko-KR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3186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0" y="3141980"/>
            <a:ext cx="9144635" cy="223266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255" y="6496685"/>
            <a:ext cx="1756410" cy="3390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Italic" charset="0"/>
                <a:ea typeface="Italic" charset="0"/>
              </a:rPr>
              <a:t>정보통신공학과</a:t>
            </a:r>
            <a:endParaRPr lang="ko-KR" altLang="en-US" sz="1600" b="1" i="1">
              <a:solidFill>
                <a:srgbClr val="FF0000"/>
              </a:solidFill>
              <a:latin typeface="Italic" charset="0"/>
              <a:ea typeface="Italic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19380" y="161925"/>
            <a:ext cx="135953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07-3D-COM-ISB-02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gygs2/AppData/Roaming/PolarisOffice/ETemp/8168_4606128/fImage1135525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496685"/>
            <a:ext cx="936625" cy="3289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0483" name="부제목 20482"/>
          <p:cNvSpPr txBox="1">
            <a:spLocks noGrp="1"/>
          </p:cNvSpPr>
          <p:nvPr>
            <p:ph type="subTitle"/>
          </p:nvPr>
        </p:nvSpPr>
        <p:spPr>
          <a:xfrm>
            <a:off x="318135" y="4078605"/>
            <a:ext cx="8641715" cy="1273810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부제목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편집</a:t>
            </a: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318135" y="3141980"/>
            <a:ext cx="8641715" cy="937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제목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gygs2/AppData/Roaming/PolarisOffice/ETemp/8168_4606128/fImage1135526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02780" y="6501130"/>
            <a:ext cx="792480" cy="2781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gygs2/AppData/Roaming/PolarisOffice/ETemp/8168_4606128/fImage30780263633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9555" y="6501130"/>
            <a:ext cx="1148080" cy="2546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870" cy="4914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17500" y="1125855"/>
            <a:ext cx="8643620" cy="51130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2485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0505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0505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685" y="273050"/>
            <a:ext cx="5111750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1970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1970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1970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3186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0" y="3141980"/>
            <a:ext cx="9144635" cy="223266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255" y="6496685"/>
            <a:ext cx="1756410" cy="3390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Italic" charset="0"/>
                <a:ea typeface="Italic" charset="0"/>
              </a:rPr>
              <a:t>정보통신공학과</a:t>
            </a:r>
            <a:endParaRPr lang="ko-KR" altLang="en-US" sz="1600" b="1" i="1">
              <a:solidFill>
                <a:srgbClr val="FF0000"/>
              </a:solidFill>
              <a:latin typeface="Italic" charset="0"/>
              <a:ea typeface="Italic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19380" y="161925"/>
            <a:ext cx="135953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07-3D-COM-ISB-02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gygs2/AppData/Roaming/PolarisOffice/ETemp/8168_4606128/fImage1135533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496685"/>
            <a:ext cx="936625" cy="3289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0483" name="부제목 20482"/>
          <p:cNvSpPr txBox="1">
            <a:spLocks noGrp="1"/>
          </p:cNvSpPr>
          <p:nvPr>
            <p:ph type="subTitle"/>
          </p:nvPr>
        </p:nvSpPr>
        <p:spPr>
          <a:xfrm>
            <a:off x="318135" y="4078605"/>
            <a:ext cx="8641715" cy="1273810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부제목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편집</a:t>
            </a: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318135" y="3141980"/>
            <a:ext cx="8641715" cy="937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제목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gygs2/AppData/Roaming/PolarisOffice/ETemp/8168_4606128/fImage11355339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02780" y="6501130"/>
            <a:ext cx="792480" cy="2781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gygs2/AppData/Roaming/PolarisOffice/ETemp/8168_4606128/fImage30780340572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9555" y="6501130"/>
            <a:ext cx="1148080" cy="2546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870" cy="4914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17500" y="1125855"/>
            <a:ext cx="8643620" cy="51130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2485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0505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0505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685" y="273050"/>
            <a:ext cx="5111750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1970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1970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1970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31865" cy="5963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0" y="3141980"/>
            <a:ext cx="9144635" cy="223266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255" y="6496685"/>
            <a:ext cx="1756410" cy="3390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Italic" charset="0"/>
                <a:ea typeface="Italic" charset="0"/>
              </a:rPr>
              <a:t>정보통신공학과</a:t>
            </a:r>
            <a:endParaRPr lang="ko-KR" altLang="en-US" sz="1600" b="1" i="1">
              <a:solidFill>
                <a:srgbClr val="FF0000"/>
              </a:solidFill>
              <a:latin typeface="Italic" charset="0"/>
              <a:ea typeface="Italic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19380" y="161925"/>
            <a:ext cx="135953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07-3D-COM-ISB-02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gygs2/AppData/Roaming/PolarisOffice/ETemp/34992_681456/fImage1135523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496685"/>
            <a:ext cx="936625" cy="3289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0483" name="부제목 20482"/>
          <p:cNvSpPr txBox="1">
            <a:spLocks noGrp="1"/>
          </p:cNvSpPr>
          <p:nvPr>
            <p:ph type="subTitle"/>
          </p:nvPr>
        </p:nvSpPr>
        <p:spPr>
          <a:xfrm>
            <a:off x="318135" y="4078605"/>
            <a:ext cx="8641715" cy="1273810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부제목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2800">
                <a:latin typeface="Century Gothic" charset="0"/>
                <a:ea typeface="Century Gothic" charset="0"/>
              </a:rPr>
              <a:t> </a:t>
            </a:r>
            <a:r>
              <a:rPr lang="en-US" altLang="ko-KR" sz="2800">
                <a:latin typeface="휴먼엑스포" charset="0"/>
                <a:ea typeface="휴먼엑스포" charset="0"/>
              </a:rPr>
              <a:t>편집</a:t>
            </a: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318135" y="3141980"/>
            <a:ext cx="8641715" cy="937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휴먼엑스포" charset="0"/>
                <a:ea typeface="휴먼엑스포" charset="0"/>
              </a:rPr>
              <a:t>마스터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제목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스타일</a:t>
            </a:r>
            <a:r>
              <a:rPr lang="en-US" altLang="ko-KR" sz="4400">
                <a:latin typeface="Century Gothic" charset="0"/>
                <a:ea typeface="Century Gothic" charset="0"/>
              </a:rPr>
              <a:t> </a:t>
            </a:r>
            <a:r>
              <a:rPr lang="en-US" altLang="ko-KR" sz="4400">
                <a:latin typeface="휴먼엑스포" charset="0"/>
                <a:ea typeface="휴먼엑스포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gygs2/AppData/Roaming/PolarisOffice/ETemp/34992_681456/fImage11355240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02780" y="6501130"/>
            <a:ext cx="792480" cy="2781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gygs2/AppData/Roaming/PolarisOffice/ETemp/34992_681456/fImage30780241633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9555" y="6501130"/>
            <a:ext cx="1148080" cy="2546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870" cy="4914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17500" y="1125855"/>
            <a:ext cx="8643620" cy="51130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2485" y="1052830"/>
            <a:ext cx="4044950" cy="5185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0505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0505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685" y="273050"/>
            <a:ext cx="5111750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1970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1970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1970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도형 2051"/>
          <p:cNvSpPr>
            <a:spLocks/>
          </p:cNvSpPr>
          <p:nvPr/>
        </p:nvSpPr>
        <p:spPr>
          <a:xfrm>
            <a:off x="0" y="0"/>
            <a:ext cx="9144635" cy="98171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8196" name="텍스트 개체 틀 8195"/>
          <p:cNvSpPr txBox="1">
            <a:spLocks noGrp="1"/>
          </p:cNvSpPr>
          <p:nvPr>
            <p:ph type="body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30" name="슬라이드 번호 개체 틀 1029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1034" name="바닥글 개체 틀 103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pic>
        <p:nvPicPr>
          <p:cNvPr id="8202" name="그림 8201" descr="C:/Users/gygs2/AppData/Roaming/PolarisOffice/ETemp/8168_4606128/fImage1135525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501130"/>
            <a:ext cx="793115" cy="2781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776" r:id="rId2"/>
    <p:sldLayoutId id="2147484777" r:id="rId3"/>
    <p:sldLayoutId id="2147484778" r:id="rId4"/>
    <p:sldLayoutId id="2147484779" r:id="rId5"/>
    <p:sldLayoutId id="2147484780" r:id="rId6"/>
    <p:sldLayoutId id="2147484781" r:id="rId7"/>
    <p:sldLayoutId id="2147484782" r:id="rId8"/>
    <p:sldLayoutId id="2147484783" r:id="rId9"/>
    <p:sldLayoutId id="2147484784" r:id="rId10"/>
    <p:sldLayoutId id="2147484785" r:id="rId11"/>
    <p:sldLayoutId id="2147484786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도형 2051"/>
          <p:cNvSpPr>
            <a:spLocks/>
          </p:cNvSpPr>
          <p:nvPr/>
        </p:nvSpPr>
        <p:spPr>
          <a:xfrm>
            <a:off x="0" y="0"/>
            <a:ext cx="9144635" cy="98171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8196" name="텍스트 개체 틀 8195"/>
          <p:cNvSpPr txBox="1">
            <a:spLocks noGrp="1"/>
          </p:cNvSpPr>
          <p:nvPr>
            <p:ph type="body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30" name="슬라이드 번호 개체 틀 1029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1034" name="바닥글 개체 틀 103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pic>
        <p:nvPicPr>
          <p:cNvPr id="8202" name="그림 8201" descr="C:/Users/gygs2/AppData/Roaming/PolarisOffice/ETemp/8168_4606128/fImage11355331935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501130"/>
            <a:ext cx="793115" cy="2781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  <p:sldLayoutId id="2147484795" r:id="rId9"/>
    <p:sldLayoutId id="2147484796" r:id="rId10"/>
    <p:sldLayoutId id="2147484797" r:id="rId11"/>
    <p:sldLayoutId id="2147484798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도형 2051"/>
          <p:cNvSpPr>
            <a:spLocks/>
          </p:cNvSpPr>
          <p:nvPr/>
        </p:nvSpPr>
        <p:spPr>
          <a:xfrm>
            <a:off x="0" y="0"/>
            <a:ext cx="9144635" cy="981710"/>
          </a:xfrm>
          <a:prstGeom prst="rect">
            <a:avLst/>
          </a:prstGeom>
          <a:gradFill rotWithShape="1">
            <a:gsLst>
              <a:gs pos="0">
                <a:srgbClr val="004386">
                  <a:shade val="86275"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8196" name="텍스트 개체 틀 8195"/>
          <p:cNvSpPr txBox="1">
            <a:spLocks noGrp="1"/>
          </p:cNvSpPr>
          <p:nvPr>
            <p:ph type="body"/>
          </p:nvPr>
        </p:nvSpPr>
        <p:spPr>
          <a:xfrm>
            <a:off x="317500" y="1125855"/>
            <a:ext cx="8642985" cy="5112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5430" indent="-26543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28650" indent="-1841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982980" indent="-174625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339850" indent="-1778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1700530" indent="-17653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30" name="슬라이드 번호 개체 틀 1029"/>
          <p:cNvSpPr txBox="1">
            <a:spLocks noGrp="1"/>
          </p:cNvSpPr>
          <p:nvPr>
            <p:ph type="sldNum"/>
          </p:nvPr>
        </p:nvSpPr>
        <p:spPr>
          <a:xfrm>
            <a:off x="3502025" y="6453505"/>
            <a:ext cx="2134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>
                <a:latin typeface="맑은 고딕" charset="0"/>
                <a:ea typeface="맑은 고딕" charset="0"/>
              </a:rPr>
              <a:t>‹#›</a:t>
            </a:fld>
            <a:endParaRPr lang="en-US" altLang="ko-KR" sz="1400">
              <a:latin typeface="맑은 고딕" charset="0"/>
              <a:ea typeface="맑은 고딕" charset="0"/>
            </a:endParaRPr>
          </a:p>
        </p:txBody>
      </p:sp>
      <p:sp>
        <p:nvSpPr>
          <p:cNvPr id="1034" name="바닥글 개체 틀 1033"/>
          <p:cNvSpPr txBox="1">
            <a:spLocks noGrp="1"/>
          </p:cNvSpPr>
          <p:nvPr>
            <p:ph type="ftr"/>
          </p:nvPr>
        </p:nvSpPr>
        <p:spPr>
          <a:xfrm>
            <a:off x="6248400" y="0"/>
            <a:ext cx="2896235" cy="260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pic>
        <p:nvPicPr>
          <p:cNvPr id="8202" name="그림 8201" descr="C:/Users/gygs2/AppData/Roaming/PolarisOffice/ETemp/34992_681456/fImage113552326500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00695" y="6501130"/>
            <a:ext cx="793115" cy="2781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  <p:sldLayoutId id="2147484668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810"/>
            <a:ext cx="9144000" cy="24485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" y="3152140"/>
            <a:ext cx="9038590" cy="93853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A-11 Inductors, A-14 Capacitive Reactance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520" y="4149090"/>
            <a:ext cx="525335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BE531A7-FAEC-4681-9444-EA1328ED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60" y="2690495"/>
            <a:ext cx="1911985" cy="20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85" y="0"/>
            <a:ext cx="9144000" cy="9804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" y="228600"/>
            <a:ext cx="8978900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A-11 Inductors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D2DE7-ABDB-42FE-8197-E759317CB524}"/>
              </a:ext>
            </a:extLst>
          </p:cNvPr>
          <p:cNvSpPr txBox="1"/>
          <p:nvPr/>
        </p:nvSpPr>
        <p:spPr>
          <a:xfrm>
            <a:off x="149860" y="980440"/>
            <a:ext cx="8612505" cy="166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Inductor ?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 (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인덕터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코일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Inductance L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은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도선에 전류가 흐를 때 그 전류의 변화를 막으려는 성질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또는 그 정도를 말합니다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. </a:t>
            </a:r>
            <a:r>
              <a:rPr lang="ko-KR" altLang="en-US" sz="1400" dirty="0"/>
              <a:t>자체유도</a:t>
            </a:r>
            <a:r>
              <a:rPr lang="en-US" altLang="ko-KR" sz="1400" dirty="0"/>
              <a:t>(</a:t>
            </a:r>
            <a:r>
              <a:rPr lang="ko-KR" altLang="en-US" sz="1400" dirty="0"/>
              <a:t>자기유도</a:t>
            </a:r>
            <a:r>
              <a:rPr lang="en-US" altLang="ko-KR" sz="1400" dirty="0"/>
              <a:t>)</a:t>
            </a:r>
            <a:r>
              <a:rPr lang="ko-KR" altLang="en-US" sz="1400" dirty="0"/>
              <a:t>란</a:t>
            </a:r>
            <a:r>
              <a:rPr lang="en-US" altLang="ko-KR" sz="1400" dirty="0"/>
              <a:t> </a:t>
            </a:r>
            <a:r>
              <a:rPr lang="ko-KR" altLang="en-US" sz="1400" dirty="0"/>
              <a:t>어떤 도선에 흐르는 전류 때문에 자체 폐회로에 유도 현상이 발생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페러데이의</a:t>
            </a:r>
            <a:r>
              <a:rPr lang="ko-KR" altLang="en-US" sz="1400" dirty="0"/>
              <a:t> 법칙</a:t>
            </a:r>
            <a:r>
              <a:rPr lang="en-US" altLang="ko-KR" sz="1400" dirty="0"/>
              <a:t>)</a:t>
            </a:r>
            <a:r>
              <a:rPr lang="ko-KR" altLang="en-US" sz="1400" dirty="0"/>
              <a:t>하는데 기전력을 방해하는 방향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렌츠의</a:t>
            </a:r>
            <a:r>
              <a:rPr lang="ko-KR" altLang="en-US" sz="1400" dirty="0"/>
              <a:t> 법칙</a:t>
            </a:r>
            <a:r>
              <a:rPr lang="en-US" altLang="ko-KR" sz="1400" dirty="0"/>
              <a:t>)</a:t>
            </a:r>
            <a:r>
              <a:rPr lang="ko-KR" altLang="en-US" sz="1400" dirty="0"/>
              <a:t>으로 생긴다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34670" y="4580890"/>
            <a:ext cx="8286115" cy="1476375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※</a:t>
            </a:r>
            <a:r>
              <a:rPr lang="en-US" altLang="ko-KR" sz="24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Inductor</a:t>
            </a:r>
            <a:r>
              <a:rPr lang="en-US" altLang="ko-KR" sz="24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24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2400">
                <a:solidFill>
                  <a:srgbClr val="212121"/>
                </a:solidFill>
                <a:latin typeface="inherit" charset="0"/>
                <a:ea typeface="inherit" charset="0"/>
              </a:rPr>
              <a:t>특성</a:t>
            </a:r>
            <a:endParaRPr lang="ko-KR" altLang="en-US" sz="2400">
              <a:solidFill>
                <a:srgbClr val="212121"/>
              </a:solidFill>
              <a:latin typeface="inherit" charset="0"/>
              <a:ea typeface="inherit" charset="0"/>
            </a:endParaRPr>
          </a:p>
          <a:p>
            <a:pPr marL="8001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전압이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인가되는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순간에는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전류는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흐르지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않는다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800">
              <a:solidFill>
                <a:srgbClr val="FF0000"/>
              </a:solidFill>
              <a:latin typeface="Arial Unicode MS" charset="0"/>
              <a:ea typeface="Arial Unicode MS" charset="0"/>
            </a:endParaRPr>
          </a:p>
          <a:p>
            <a:pPr marL="8001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전류가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변하지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않으면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양단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전압은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inherit" charset="0"/>
                <a:ea typeface="inherit" charset="0"/>
              </a:rPr>
              <a:t>없다</a:t>
            </a:r>
            <a:r>
              <a:rPr lang="en-US" altLang="ko-KR" sz="1800">
                <a:solidFill>
                  <a:srgbClr val="FF0000"/>
                </a:solidFill>
                <a:latin typeface="Arial Unicode MS" charset="0"/>
                <a:ea typeface="Arial Unicode MS" charset="0"/>
              </a:rPr>
              <a:t>. ( zero volt, short circuit )</a:t>
            </a:r>
            <a:endParaRPr lang="ko-KR" altLang="en-US" sz="1800">
              <a:solidFill>
                <a:srgbClr val="FF0000"/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0F62F-F4D1-448A-87C7-1B6AA131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95" y="3106420"/>
            <a:ext cx="2747010" cy="12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6701B5-CE1A-47A9-8E01-AA3886CDF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" y="2933065"/>
            <a:ext cx="2891155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85" y="0"/>
            <a:ext cx="9144000" cy="9804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" y="228600"/>
            <a:ext cx="897953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A-11 Inductors</a:t>
            </a:r>
            <a:r>
              <a:rPr lang="en-US" altLang="ko-KR" sz="2800" b="1">
                <a:latin typeface="맑은 고딕" charset="0"/>
                <a:ea typeface="맑은 고딕" charset="0"/>
              </a:rPr>
              <a:t>_</a:t>
            </a:r>
            <a:r>
              <a:rPr lang="en-US" altLang="ko-KR" sz="28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RL </a:t>
            </a:r>
            <a:r>
              <a:rPr lang="en-US" altLang="ko-KR" sz="2800">
                <a:solidFill>
                  <a:srgbClr val="212121"/>
                </a:solidFill>
                <a:latin typeface="inherit" charset="0"/>
                <a:ea typeface="inherit" charset="0"/>
              </a:rPr>
              <a:t>직렬회로의</a:t>
            </a:r>
            <a:r>
              <a:rPr lang="en-US" altLang="ko-KR" sz="28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2800">
                <a:solidFill>
                  <a:srgbClr val="212121"/>
                </a:solidFill>
                <a:latin typeface="inherit" charset="0"/>
                <a:ea typeface="inherit" charset="0"/>
              </a:rPr>
              <a:t>과도응답</a:t>
            </a:r>
            <a:endParaRPr lang="ko-KR" altLang="en-US" sz="2800">
              <a:solidFill>
                <a:srgbClr val="212121"/>
              </a:solidFill>
              <a:latin typeface="inherit" charset="0"/>
              <a:ea typeface="inherit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62" y="3717032"/>
            <a:ext cx="5317134" cy="3038603"/>
          </a:xfrm>
          <a:prstGeom prst="rect">
            <a:avLst/>
          </a:prstGeom>
          <a:noFill/>
        </p:spPr>
      </p:pic>
      <p:pic>
        <p:nvPicPr>
          <p:cNvPr id="22" name="그림 21" descr="C:/Users/gygs2/AppData/Roaming/PolarisOffice/ETemp/35952_8342384/fImage196843079358.emf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3323" y="1124744"/>
            <a:ext cx="4210685" cy="2623820"/>
          </a:xfrm>
          <a:prstGeom prst="rect">
            <a:avLst/>
          </a:prstGeom>
          <a:noFill/>
        </p:spPr>
      </p:pic>
      <p:sp>
        <p:nvSpPr>
          <p:cNvPr id="23" name="텍스트 상자 22"/>
          <p:cNvSpPr txBox="1">
            <a:spLocks/>
          </p:cNvSpPr>
          <p:nvPr/>
        </p:nvSpPr>
        <p:spPr>
          <a:xfrm>
            <a:off x="436622" y="1226855"/>
            <a:ext cx="1131570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Fig. 1 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4D5561-AEDD-4369-AB0F-71E36C0FD416}"/>
                  </a:ext>
                </a:extLst>
              </p:cNvPr>
              <p:cNvSpPr/>
              <p:nvPr/>
            </p:nvSpPr>
            <p:spPr>
              <a:xfrm>
                <a:off x="4860540" y="1420384"/>
                <a:ext cx="4088427" cy="896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ko-KR" altLang="en-US" sz="28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8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ko-KR" altLang="en-US" sz="28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ko-KR" altLang="en-US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num>
                            <m:den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4D5561-AEDD-4369-AB0F-71E36C0FD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40" y="1420384"/>
                <a:ext cx="4088427" cy="896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D06CE92-3F72-4144-B9D0-FD48DAF53FD4}"/>
                  </a:ext>
                </a:extLst>
              </p:cNvPr>
              <p:cNvSpPr/>
              <p:nvPr/>
            </p:nvSpPr>
            <p:spPr>
              <a:xfrm>
                <a:off x="4932040" y="2518284"/>
                <a:ext cx="3096937" cy="726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ko-KR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ko-KR" altLang="en-US" sz="28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num>
                            <m:den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D06CE92-3F72-4144-B9D0-FD48DAF53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518284"/>
                <a:ext cx="3096937" cy="726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85D795-0D61-4700-BDD6-DA8349CDA5CA}"/>
                  </a:ext>
                </a:extLst>
              </p:cNvPr>
              <p:cNvSpPr/>
              <p:nvPr/>
            </p:nvSpPr>
            <p:spPr>
              <a:xfrm>
                <a:off x="5220072" y="4606081"/>
                <a:ext cx="3815916" cy="1249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( </a:t>
                </a:r>
                <a:r>
                  <a:rPr lang="ko-KR" altLang="en-US" b="1" dirty="0" err="1"/>
                  <a:t>시정수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), be charged to about</a:t>
                </a:r>
                <a:r>
                  <a:rPr lang="ko-KR" altLang="en-US" b="1" dirty="0"/>
                  <a:t> 63%</a:t>
                </a:r>
                <a:r>
                  <a:rPr lang="en-US" altLang="ko-KR" b="1" dirty="0"/>
                  <a:t> or 37%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after</a:t>
                </a:r>
                <a:r>
                  <a:rPr lang="ko-KR" altLang="en-US" b="1" dirty="0"/>
                  <a:t> </a:t>
                </a:r>
                <a:r>
                  <a:rPr lang="ko-KR" altLang="en-US" b="1" dirty="0" err="1"/>
                  <a:t>τ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85D795-0D61-4700-BDD6-DA8349CD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606081"/>
                <a:ext cx="3815916" cy="1249253"/>
              </a:xfrm>
              <a:prstGeom prst="rect">
                <a:avLst/>
              </a:prstGeom>
              <a:blipFill>
                <a:blip r:embed="rId7"/>
                <a:stretch>
                  <a:fillRect l="-1278" r="-1118" b="-68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8929B-2D82-4B60-844E-283B943B0012}"/>
                  </a:ext>
                </a:extLst>
              </p:cNvPr>
              <p:cNvSpPr/>
              <p:nvPr/>
            </p:nvSpPr>
            <p:spPr>
              <a:xfrm>
                <a:off x="6108394" y="3573016"/>
                <a:ext cx="2539478" cy="887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6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600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ko-KR" altLang="en-US" sz="3600" b="1" dirty="0"/>
                  <a:t> </a:t>
                </a:r>
                <a:r>
                  <a:rPr lang="en-US" altLang="ko-KR" sz="3600" b="1" dirty="0"/>
                  <a:t>[sec]</a:t>
                </a:r>
                <a:endParaRPr lang="ko-KR" altLang="en-US" sz="3600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8929B-2D82-4B60-844E-283B943B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94" y="3573016"/>
                <a:ext cx="2539478" cy="8872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-6985" y="0"/>
            <a:ext cx="9144635" cy="9810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58115" y="228600"/>
            <a:ext cx="897953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실험1 Step Response (1)</a:t>
            </a:r>
            <a:endParaRPr lang="ko-KR" altLang="en-US" sz="2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45085" y="980440"/>
            <a:ext cx="5114290" cy="5257165"/>
          </a:xfrm>
          <a:prstGeom prst="rect">
            <a:avLst/>
          </a:prstGeom>
          <a:noFill/>
          <a:ln w="9525" cap="flat" cmpd="sng">
            <a:solidFill>
              <a:schemeClr val="bg2">
                <a:alpha val="10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장비 초기화 및 세팅합니다.</a:t>
            </a:r>
            <a:endParaRPr lang="ko-KR" altLang="en-US" sz="16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Fig. 1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회로를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구성한다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 (R = 1k[Ω], L = 33mH, Vs = 1 kHz(Pulse), 3[V])</a:t>
            </a:r>
            <a:endParaRPr lang="ko-KR" altLang="en-US" sz="16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F.G.,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회로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와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Scope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probe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연결합니다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회로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입력단에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CH1 probe, Inductor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출력단에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CH2 probe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연결합니다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 GND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연결에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주의합니다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6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F.G. ‘CH1 OUTPUT ‘ button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눌러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신호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인가하고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scope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CH1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에서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적당한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신호가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표시되도록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수평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/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수직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조정합니다.</a:t>
            </a:r>
            <a:endParaRPr lang="ko-KR" altLang="en-US" sz="1600">
              <a:solidFill>
                <a:srgbClr val="212121"/>
              </a:solidFill>
              <a:latin typeface="inherit" charset="0"/>
              <a:ea typeface="inherit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CH1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에서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Vs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파형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사진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촬영후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Vs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반파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그래프를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그리고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Vs-max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측정하여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기록합니다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6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scope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CH2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에서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</a:t>
            </a:r>
            <a:r>
              <a:rPr lang="en-US" altLang="ko-KR" sz="1600" baseline="-250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(t)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파형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사진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촬영후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</a:t>
            </a:r>
            <a:r>
              <a:rPr lang="en-US" altLang="ko-KR" sz="1600" baseline="-250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(t)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반파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그래프를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그리고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V</a:t>
            </a:r>
            <a:r>
              <a:rPr lang="en-US" altLang="ko-KR" sz="1600" baseline="-250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-max,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시정수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τ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)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를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측정하여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>
                <a:solidFill>
                  <a:srgbClr val="212121"/>
                </a:solidFill>
                <a:latin typeface="inherit" charset="0"/>
                <a:ea typeface="inherit" charset="0"/>
              </a:rPr>
              <a:t>기록합니다</a:t>
            </a:r>
            <a:r>
              <a:rPr lang="en-US" altLang="ko-KR" sz="16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6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21935" y="1412875"/>
          <a:ext cx="3696335" cy="33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측정/계산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Vs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Vmax, 시정수 측정, 손 그래프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1" kern="1200">
                          <a:solidFill>
                            <a:srgbClr val="212121"/>
                          </a:solidFill>
                          <a:latin typeface="Arial Unicode MS" charset="0"/>
                          <a:ea typeface="Arial Unicode MS" charset="0"/>
                        </a:rPr>
                        <a:t>v</a:t>
                      </a:r>
                      <a:r>
                        <a:rPr lang="en-US" altLang="ko-KR" sz="2400" b="1" kern="1200" baseline="-25000">
                          <a:solidFill>
                            <a:srgbClr val="212121"/>
                          </a:solidFill>
                          <a:latin typeface="Arial Unicode MS" charset="0"/>
                          <a:ea typeface="Arial Unicode MS" charset="0"/>
                        </a:rPr>
                        <a:t>L</a:t>
                      </a:r>
                      <a:r>
                        <a:rPr lang="en-US" altLang="ko-KR" sz="2400" b="1" kern="1200">
                          <a:solidFill>
                            <a:srgbClr val="212121"/>
                          </a:solidFill>
                          <a:latin typeface="Arial Unicode MS" charset="0"/>
                          <a:ea typeface="Arial Unicode MS" charset="0"/>
                        </a:rPr>
                        <a:t>(t)</a:t>
                      </a:r>
                      <a:endParaRPr lang="ko-KR" altLang="en-US" sz="24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Vmax, 시정수 측정, 손 그래프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baseline="-250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도형 9"/>
          <p:cNvSpPr>
            <a:spLocks/>
          </p:cNvSpPr>
          <p:nvPr/>
        </p:nvSpPr>
        <p:spPr>
          <a:xfrm>
            <a:off x="5167630" y="984885"/>
            <a:ext cx="1188085" cy="5073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Table 1.</a:t>
            </a:r>
            <a:endParaRPr lang="ko-KR" altLang="en-US" sz="18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 flipH="1">
            <a:off x="5887720" y="3357245"/>
            <a:ext cx="2665095" cy="936625"/>
          </a:xfrm>
          <a:prstGeom prst="line">
            <a:avLst/>
          </a:prstGeom>
          <a:solidFill>
            <a:schemeClr val="accent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-6985" y="0"/>
            <a:ext cx="9144635" cy="9810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58115" y="228600"/>
            <a:ext cx="897953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실험1 Step Response (2)</a:t>
            </a:r>
            <a:endParaRPr lang="ko-KR" altLang="en-US" sz="2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58105" y="1456055"/>
          <a:ext cx="3876675" cy="402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측정/계산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1" kern="12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v</a:t>
                      </a:r>
                      <a:r>
                        <a:rPr lang="en-US" altLang="ko-KR" sz="2400" b="1" kern="1200" baseline="-250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R</a:t>
                      </a:r>
                      <a:r>
                        <a:rPr lang="en-US" altLang="ko-KR" sz="2400" b="1" kern="12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(t)</a:t>
                      </a:r>
                      <a:endParaRPr lang="ko-KR" altLang="en-US" sz="24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lang="en-US" altLang="ko-KR" sz="1600" b="1" kern="1200" baseline="-250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L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-max,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시정, 수 측정, 손그래프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800" b="1" kern="1200" baseline="-250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=I</a:t>
                      </a:r>
                      <a:r>
                        <a:rPr lang="en-US" altLang="ko-KR" sz="1800" b="1" kern="1200" baseline="-250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=I</a:t>
                      </a:r>
                      <a:r>
                        <a:rPr lang="en-US" altLang="ko-KR" sz="1800" b="1" kern="1200" baseline="-250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b="1" kern="1200" baseline="-250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600" b="1" kern="1200" baseline="-250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L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-max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시정수 계산, 손 그래프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lang="en-US" altLang="ko-KR" sz="1600" b="1" kern="1200" baseline="-25000">
                          <a:solidFill>
                            <a:schemeClr val="tx1"/>
                          </a:solidFill>
                          <a:latin typeface="Arial Unicode MS" charset="0"/>
                          <a:ea typeface="Arial Unicode MS" charset="0"/>
                        </a:rPr>
                        <a:t>L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-max</a:t>
                      </a:r>
                      <a:r>
                        <a:rPr lang="en-US" altLang="ko-KR" sz="1800" b="1" kern="1200">
                          <a:solidFill>
                            <a:srgbClr val="212121"/>
                          </a:solidFill>
                          <a:latin typeface="Arial Unicode MS" charset="0"/>
                          <a:ea typeface="Arial Unicode MS" charset="0"/>
                        </a:rPr>
                        <a:t>, Ic-max, </a:t>
                      </a: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시정수(τ)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계산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텍스트 상자 8"/>
          <p:cNvSpPr txBox="1">
            <a:spLocks/>
          </p:cNvSpPr>
          <p:nvPr/>
        </p:nvSpPr>
        <p:spPr>
          <a:xfrm>
            <a:off x="45085" y="980440"/>
            <a:ext cx="4936490" cy="3412490"/>
          </a:xfrm>
          <a:prstGeom prst="rect">
            <a:avLst/>
          </a:prstGeom>
          <a:noFill/>
          <a:ln w="9525" cap="flat" cmpd="sng">
            <a:solidFill>
              <a:schemeClr val="bg2">
                <a:alpha val="10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scope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‘math’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가능을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활용하여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R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양단의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파형을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측정하고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사진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촬영후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v</a:t>
            </a:r>
            <a:r>
              <a:rPr lang="en-US" altLang="ko-KR" sz="1600" b="0" baseline="-2500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R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(t)</a:t>
            </a:r>
            <a:r>
              <a:rPr lang="en-US" altLang="ko-KR" sz="1600" b="0" dirty="0">
                <a:solidFill>
                  <a:schemeClr val="tx1"/>
                </a:solidFill>
                <a:latin typeface="inherit" charset="0"/>
                <a:ea typeface="inherit" charset="0"/>
              </a:rPr>
              <a:t>의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반파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그래프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그리고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V</a:t>
            </a:r>
            <a:r>
              <a:rPr lang="en-US" altLang="ko-KR" sz="1600" b="0" baseline="-2500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R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-max,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시정수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(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)</a:t>
            </a:r>
            <a:r>
              <a:rPr lang="en-US" altLang="ko-KR" sz="1600" b="0" dirty="0">
                <a:solidFill>
                  <a:schemeClr val="tx1"/>
                </a:solidFill>
                <a:latin typeface="inherit" charset="0"/>
                <a:ea typeface="inherit" charset="0"/>
              </a:rPr>
              <a:t>를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측정하여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기록합니다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7.</a:t>
            </a:r>
            <a:r>
              <a:rPr lang="en-US" altLang="ko-KR" sz="1600" b="0" dirty="0">
                <a:solidFill>
                  <a:schemeClr val="tx1"/>
                </a:solidFill>
                <a:latin typeface="inherit" charset="0"/>
                <a:ea typeface="inherit" charset="0"/>
              </a:rPr>
              <a:t>을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기반으로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i</a:t>
            </a:r>
            <a:r>
              <a:rPr lang="en-US" altLang="ko-KR" sz="1600" b="0" baseline="-2500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 b="0" dirty="0">
                <a:solidFill>
                  <a:schemeClr val="tx1"/>
                </a:solidFill>
                <a:latin typeface="inherit" charset="0"/>
                <a:ea typeface="inherit" charset="0"/>
              </a:rPr>
              <a:t>(t)의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그래프를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그리고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시정수를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inherit" charset="0"/>
                <a:ea typeface="inherit" charset="0"/>
              </a:rPr>
              <a:t>기록합니다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v</a:t>
            </a:r>
            <a:r>
              <a:rPr lang="en-US" altLang="ko-KR" sz="1600" b="0" baseline="-2500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 b="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(t)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600" b="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i</a:t>
            </a:r>
            <a:r>
              <a:rPr lang="en-US" altLang="ko-KR" sz="1600" b="0" baseline="-25000" dirty="0" err="1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 b="0" dirty="0">
                <a:solidFill>
                  <a:schemeClr val="tx1"/>
                </a:solidFill>
                <a:latin typeface="inherit" charset="0"/>
                <a:ea typeface="inherit" charset="0"/>
              </a:rPr>
              <a:t>(t)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활용하여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V</a:t>
            </a:r>
            <a:r>
              <a:rPr lang="en-US" altLang="ko-KR" sz="1600" b="0" baseline="-2500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-max, I</a:t>
            </a:r>
            <a:r>
              <a:rPr lang="en-US" altLang="ko-KR" sz="1600" b="0" baseline="-25000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L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-max,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시정수를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계산하고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기록합니다</a:t>
            </a:r>
            <a:r>
              <a:rPr lang="en-US" altLang="ko-KR" sz="16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ko-KR" altLang="en-US" sz="1600" b="0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003800" y="984885"/>
            <a:ext cx="1256030" cy="5073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Arial Unicode MS" charset="0"/>
                <a:ea typeface="Arial Unicode MS" charset="0"/>
              </a:rPr>
              <a:t>Table 1.</a:t>
            </a:r>
            <a:endParaRPr lang="ko-KR" altLang="en-US" sz="1800">
              <a:solidFill>
                <a:srgbClr val="212121"/>
              </a:solidFill>
              <a:latin typeface="Arial Unicode MS" charset="0"/>
              <a:ea typeface="Arial Unicode MS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 flipV="1">
            <a:off x="5583237" y="2326957"/>
            <a:ext cx="2952750" cy="648970"/>
          </a:xfrm>
          <a:prstGeom prst="line">
            <a:avLst/>
          </a:prstGeom>
          <a:solidFill>
            <a:schemeClr val="accent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>
            <a:off x="-6985" y="0"/>
            <a:ext cx="9144635" cy="9810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58115" y="228600"/>
            <a:ext cx="8980805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A-14 Capacitive Reactance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54940" y="1214120"/>
            <a:ext cx="8821420" cy="22174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Reactance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In electric and electronic systems, reactance is </a:t>
            </a:r>
            <a:r>
              <a:rPr lang="en-US" altLang="ko-KR" sz="2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the opposition</a:t>
            </a: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of a circuit element </a:t>
            </a:r>
            <a:r>
              <a:rPr lang="en-US" altLang="ko-KR" sz="2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to a change</a:t>
            </a: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in current or voltage, due to that element's inductance or capacitance. The notion of reactance is </a:t>
            </a:r>
            <a:r>
              <a:rPr lang="en-US" altLang="ko-KR" sz="2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similar</a:t>
            </a: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to electric resistance, </a:t>
            </a:r>
            <a:r>
              <a:rPr lang="en-US" altLang="ko-KR" sz="2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but it differs </a:t>
            </a: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in several respects.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         ,                       ,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Ohm’s law for the voltage across a impedance is written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                  ,</a:t>
            </a: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gygs2/AppData/Roaming/PolarisOffice/ETemp/35952_8342384/fImage21322316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845" y="3927475"/>
            <a:ext cx="2076450" cy="626745"/>
          </a:xfrm>
          <a:prstGeom prst="rect">
            <a:avLst/>
          </a:prstGeom>
          <a:noFill/>
        </p:spPr>
      </p:pic>
      <p:pic>
        <p:nvPicPr>
          <p:cNvPr id="15" name="그림 14" descr="C:/Users/gygs2/AppData/Roaming/PolarisOffice/ETemp/35952_8342384/fImage7706317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94990" y="4203700"/>
            <a:ext cx="2075815" cy="349250"/>
          </a:xfrm>
          <a:prstGeom prst="rect">
            <a:avLst/>
          </a:prstGeom>
          <a:noFill/>
        </p:spPr>
      </p:pic>
      <p:pic>
        <p:nvPicPr>
          <p:cNvPr id="16" name="그림 15" descr="C:/Users/gygs2/AppData/Roaming/PolarisOffice/ETemp/35952_8342384/fImage5232318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42790" y="5918835"/>
            <a:ext cx="2233295" cy="478155"/>
          </a:xfrm>
          <a:prstGeom prst="rect">
            <a:avLst/>
          </a:prstGeom>
          <a:noFill/>
        </p:spPr>
      </p:pic>
      <p:pic>
        <p:nvPicPr>
          <p:cNvPr id="17" name="그림 16" descr="C:/Users/gygs2/AppData/Roaming/PolarisOffice/ETemp/35952_8342384/fImage2105319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11935" y="5902325"/>
            <a:ext cx="2057400" cy="492760"/>
          </a:xfrm>
          <a:prstGeom prst="rect">
            <a:avLst/>
          </a:prstGeom>
          <a:noFill/>
        </p:spPr>
      </p:pic>
      <p:pic>
        <p:nvPicPr>
          <p:cNvPr id="18" name="그림 17" descr="C:/Users/gygs2/AppData/Roaming/PolarisOffice/ETemp/35952_8342384/fImage96353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22925" y="4016375"/>
            <a:ext cx="3196590" cy="71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-6985" y="0"/>
            <a:ext cx="9144635" cy="9810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58115" y="228600"/>
            <a:ext cx="898017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실험2 </a:t>
            </a:r>
            <a:r>
              <a:rPr lang="en-US" altLang="ko-KR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Capacitive Reactance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0805" y="961390"/>
            <a:ext cx="8952230" cy="34124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212121"/>
                </a:solidFill>
                <a:latin typeface="맑은 고딕" charset="0"/>
                <a:ea typeface="맑은 고딕" charset="0"/>
              </a:rPr>
              <a:t>Fig. 1 회로를 구성한다. (R1 = </a:t>
            </a:r>
            <a:r>
              <a:rPr lang="en-US" altLang="ko-KR" sz="160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220</a:t>
            </a:r>
            <a:r>
              <a:rPr lang="en-US" altLang="ko-KR" sz="1600" b="0">
                <a:solidFill>
                  <a:srgbClr val="212121"/>
                </a:solidFill>
                <a:latin typeface="맑은 고딕" charset="0"/>
                <a:ea typeface="맑은 고딕" charset="0"/>
              </a:rPr>
              <a:t>[Ω], L = 33mH, Vs = 250Hz(</a:t>
            </a:r>
            <a:r>
              <a:rPr lang="en-US" altLang="ko-KR" sz="160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Sine Wave</a:t>
            </a:r>
            <a:r>
              <a:rPr lang="en-US" altLang="ko-KR" sz="1600" b="0">
                <a:solidFill>
                  <a:srgbClr val="212121"/>
                </a:solidFill>
                <a:latin typeface="맑은 고딕" charset="0"/>
                <a:ea typeface="맑은 고딕" charset="0"/>
              </a:rPr>
              <a:t>), 3[Vp-p])</a:t>
            </a:r>
            <a:endParaRPr lang="ko-KR" altLang="en-US" sz="1600" b="0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VL 측정하여 Table 5에 기록하시오.                     </a:t>
            </a:r>
            <a:r>
              <a:rPr lang="en-US" altLang="ko-KR" sz="12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* 실험의 연속성을 위해 Inductor를 그대로 사용합니다.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VR 측정(Differential Probe 기법)하여 Table 5에 기록하시오.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전류(IL)를 계산(옴의 법칙)하고 Table 5에 기록(IL = VR / R) 하시오.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측정값 VL,IL로 XL를 계산(XL=VL/IL, 옴의 법칙)하고 Table 5에 기록하시오. 계신값(XL=ωL)과 비교하시오.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전압(Vs)과 전류(I)를 사용하여 회로의 총 임피던스(Z)를 계산(옴의 법칙)하고 Table 5에 기록합니다. 계신값(Z=R+XL)과 비교하시오.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주파수를 500Hz로 변경하고 10~14단계를 반복합니다. 결과를 Table 6에 기록합니다.</a:t>
            </a:r>
            <a:endParaRPr lang="ko-KR" altLang="en-US" sz="16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87350" y="4496435"/>
          <a:ext cx="7625715" cy="226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전압/전류는 Vp-p, Ip-p로 측정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250Hz ( Table 5.)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500Hz (Table 6.)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계산 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측정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계산 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측정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VL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VR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IL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XL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Z</a:t>
                      </a: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>
            <a:off x="0" y="29845"/>
            <a:ext cx="9144635" cy="9810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870" cy="4914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결과 보고서 첨부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28905" y="3158490"/>
            <a:ext cx="9020175" cy="3647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14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1) Table 1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실험절차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6.과 8.의 </a:t>
            </a:r>
            <a:r>
              <a:rPr lang="en-US" altLang="ko-KR" sz="1400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결과가</a:t>
            </a:r>
            <a:r>
              <a:rPr lang="en-US" altLang="ko-KR" sz="1400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계산치와</a:t>
            </a:r>
            <a:r>
              <a:rPr lang="en-US" altLang="ko-KR" sz="1400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일치하는지</a:t>
            </a:r>
            <a:r>
              <a:rPr lang="en-US" altLang="ko-KR" sz="1400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비교하세요</a:t>
            </a:r>
            <a:r>
              <a:rPr lang="en-US" altLang="ko-KR" sz="1400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400" b="0" baseline="-25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(t),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400" b="0" baseline="-25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(t)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시정수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일치하지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않는다면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이유를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예상해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보세요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2) Table 2 ~ Table 4.에서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결과를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분석하세요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400" b="0" baseline="-25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(t),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400" b="0" baseline="-25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(t)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관계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시정수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관점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).</a:t>
            </a: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3) Table 5 ~ Table 6.에서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결과를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분석하세요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주파수와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XL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관계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).</a:t>
            </a: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SPICE 과제2</a:t>
            </a: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1) R1 = 220</a:t>
            </a:r>
            <a:r>
              <a:rPr lang="el-GR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Ω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C = 100uF, f = 10Hz 로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조건을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바꾸어</a:t>
            </a:r>
            <a:endParaRPr lang="ko-KR" altLang="en-US" sz="14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 Table 7. 를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작성하세요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2) R1 = 220</a:t>
            </a:r>
            <a:r>
              <a:rPr lang="el-GR" altLang="ko-KR" sz="1400" dirty="0">
                <a:latin typeface="맑은 고딕" charset="0"/>
                <a:ea typeface="맑은 고딕" charset="0"/>
              </a:rPr>
              <a:t> Ω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C = 100uF, f = 20H 로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조건을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바꾸어</a:t>
            </a:r>
            <a:endParaRPr lang="ko-KR" altLang="en-US" sz="14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Table 8. 를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작성하세요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3) 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Table 7 ~ Table 8.에서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결과를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분석하세요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주파수와</a:t>
            </a:r>
            <a:r>
              <a:rPr lang="en-US" altLang="ko-KR" sz="14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XC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관계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).</a:t>
            </a: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gygs2/AppData/Roaming/PolarisOffice/ETemp/35952_8342384/fImage196843079358.em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71820" y="1273175"/>
            <a:ext cx="3475990" cy="2152015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113665" y="1170305"/>
            <a:ext cx="5265420" cy="2263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SPICE 과제1</a:t>
            </a:r>
            <a:endParaRPr lang="ko-KR" altLang="en-US" sz="14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1) R1 = 1k, L = 33mH, f = 1kHz 로 조건을 바꾸어 Table 2. 를 작성하세요.</a:t>
            </a:r>
            <a:endParaRPr lang="ko-KR" altLang="en-US" sz="14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2) R1 = 500, L = 33mH, f = 1kHz 로 조건을 바꾸어 Table 3. 를 작성하세요.</a:t>
            </a:r>
            <a:endParaRPr lang="ko-KR" altLang="en-US" sz="14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3) R1 = 500, L = 66mH, f = 1 kHz로 조건을 바꾸어 Table 4. 를 작성하세요.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gygs2/AppData/Roaming/PolarisOffice/ETemp/35952_8342384/fImage1585621241.em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4518660"/>
            <a:ext cx="3728085" cy="2339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109855" y="980440"/>
            <a:ext cx="9036685" cy="56830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맑은 고딕" charset="0"/>
                <a:ea typeface="맑은 고딕" charset="0"/>
              </a:rPr>
              <a:t>Any Question ?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맑은 고딕" charset="0"/>
                <a:ea typeface="맑은 고딕" charset="0"/>
              </a:rPr>
              <a:t>&lt; 14주차/15주차 </a:t>
            </a:r>
            <a:r>
              <a:rPr lang="en-US" altLang="ko-KR" sz="2400" b="1" dirty="0" err="1">
                <a:latin typeface="맑은 고딕" charset="0"/>
                <a:ea typeface="맑은 고딕" charset="0"/>
              </a:rPr>
              <a:t>수업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 err="1">
                <a:latin typeface="맑은 고딕" charset="0"/>
                <a:ea typeface="맑은 고딕" charset="0"/>
              </a:rPr>
              <a:t>공지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 &gt;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>
                <a:latin typeface="맑은 고딕" charset="0"/>
                <a:ea typeface="맑은 고딕" charset="0"/>
              </a:rPr>
              <a:t>1.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수업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제목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기말고사</a:t>
            </a:r>
            <a:endParaRPr lang="ko-KR" altLang="en-US" sz="1400" b="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latin typeface="맑은 고딕" charset="0"/>
                <a:ea typeface="맑은 고딕" charset="0"/>
              </a:rPr>
              <a:t>2.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수업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내용</a:t>
            </a:r>
            <a:endParaRPr lang="ko-KR" altLang="en-US" sz="1400" b="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1)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실기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시험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 Signal/Step response/Reactance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2)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필기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시험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강의자료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(ppt)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전범위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latin typeface="맑은 고딕" charset="0"/>
                <a:ea typeface="맑은 고딕" charset="0"/>
              </a:rPr>
              <a:t>3.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과제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: 13주차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결과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latin typeface="맑은 고딕" charset="0"/>
                <a:ea typeface="맑은 고딕" charset="0"/>
              </a:rPr>
              <a:t>보고서</a:t>
            </a:r>
            <a:r>
              <a:rPr lang="en-US" altLang="ko-KR" sz="1400" b="0" dirty="0">
                <a:latin typeface="맑은 고딕" charset="0"/>
                <a:ea typeface="맑은 고딕" charset="0"/>
              </a:rPr>
              <a:t> (O)</a:t>
            </a:r>
            <a:endParaRPr lang="ko-KR" altLang="en-US" sz="1400" b="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4. 1학기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기말고사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1) 14주차 :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실기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시험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중간고사와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동일방법으로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시행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Sine wave, Pulse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wave의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측정하기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[20점]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RC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회로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Step Response [50점]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RL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회로에서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Reactance [30점] 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2) 15주차 :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필기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시험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002~004분반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동시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시행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강의실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추후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공지</a:t>
            </a:r>
            <a:r>
              <a:rPr lang="en-US" altLang="ko-KR" sz="14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).</a:t>
            </a: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</a:t>
            </a:r>
            <a:r>
              <a:rPr lang="ko-KR" altLang="en-US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저항읽기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KVL/KCL, </a:t>
            </a:r>
            <a:r>
              <a:rPr lang="ko-KR" altLang="en-US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회로해석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테브냉</a:t>
            </a:r>
            <a:r>
              <a:rPr lang="en-US" altLang="ko-KR" sz="14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200" dirty="0"/>
              <a:t>RL /RC </a:t>
            </a:r>
            <a:r>
              <a:rPr lang="ko-KR" altLang="en-US" sz="1200" dirty="0"/>
              <a:t>회로 </a:t>
            </a:r>
            <a:r>
              <a:rPr lang="ko-KR" altLang="en-US" sz="1200" dirty="0" err="1"/>
              <a:t>시정시</a:t>
            </a:r>
            <a:r>
              <a:rPr lang="en-US" altLang="ko-KR" sz="1200" dirty="0"/>
              <a:t>, RL /RC Reactance </a:t>
            </a:r>
            <a:r>
              <a:rPr lang="ko-KR" altLang="en-US" sz="1200" dirty="0"/>
              <a:t>및 </a:t>
            </a:r>
            <a:r>
              <a:rPr lang="en-US" altLang="ko-KR" sz="1200" dirty="0"/>
              <a:t>impedance, </a:t>
            </a:r>
            <a:r>
              <a:rPr lang="en-US" altLang="ko-KR" sz="1200" dirty="0" err="1"/>
              <a:t>Review&amp;Q</a:t>
            </a:r>
            <a:r>
              <a:rPr lang="en-US" altLang="ko-KR" sz="1200" dirty="0"/>
              <a:t>.</a:t>
            </a:r>
            <a:endParaRPr lang="ko-KR" altLang="en-US" sz="14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CD635-237C-4003-9A22-C362BCB80C5F}"/>
              </a:ext>
            </a:extLst>
          </p:cNvPr>
          <p:cNvSpPr/>
          <p:nvPr/>
        </p:nvSpPr>
        <p:spPr bwMode="auto">
          <a:xfrm>
            <a:off x="-6985" y="0"/>
            <a:ext cx="9144000" cy="9804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CE46E4-C3CA-4D49-B4B8-2741FEF2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" y="228600"/>
            <a:ext cx="8979535" cy="52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latin typeface="맑은 고딕" charset="0"/>
                <a:ea typeface="맑은 고딕" charset="0"/>
              </a:rPr>
              <a:t>A-11 Inductors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Pages>9</Pages>
  <Words>962</Words>
  <Characters>0</Characters>
  <Application>Microsoft Office PowerPoint</Application>
  <DocSecurity>0</DocSecurity>
  <PresentationFormat>화면 슬라이드 쇼(4:3)</PresentationFormat>
  <Lines>0</Lines>
  <Paragraphs>126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9</vt:i4>
      </vt:variant>
    </vt:vector>
  </HeadingPairs>
  <TitlesOfParts>
    <vt:vector size="31" baseType="lpstr">
      <vt:lpstr>Arial Unicode MS</vt:lpstr>
      <vt:lpstr>HY헤드라인M</vt:lpstr>
      <vt:lpstr>inherit</vt:lpstr>
      <vt:lpstr>Italic</vt:lpstr>
      <vt:lpstr>굴림</vt:lpstr>
      <vt:lpstr>맑은 고딕</vt:lpstr>
      <vt:lpstr>휴먼엑스포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A-11 Inductors, A-14 Capacitive Reactance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보고서 첨부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12</cp:revision>
  <dcterms:modified xsi:type="dcterms:W3CDTF">2019-05-26T12:28:15Z</dcterms:modified>
</cp:coreProperties>
</file>