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3"/>
  </p:notesMasterIdLst>
  <p:handoutMasterIdLst>
    <p:handoutMasterId r:id="rId14"/>
  </p:handoutMasterIdLst>
  <p:sldIdLst>
    <p:sldId id="256" r:id="rId9"/>
    <p:sldId id="356" r:id="rId10"/>
    <p:sldId id="370" r:id="rId11"/>
    <p:sldId id="369" r:id="rId12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3" autoAdjust="0"/>
    <p:restoredTop sz="83424" autoAdjust="0"/>
  </p:normalViewPr>
  <p:slideViewPr>
    <p:cSldViewPr snapToObjects="1">
      <p:cViewPr varScale="1">
        <p:scale>
          <a:sx n="72" d="100"/>
          <a:sy n="72" d="100"/>
        </p:scale>
        <p:origin x="1709" y="53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2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1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B-2. AND, OR,NOT 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 자료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1CEC4-053E-4CDB-8643-33FF41393B62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191A4F-52FB-4CE1-9AB5-DAC9567B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i="1" dirty="0">
                <a:latin typeface="Times New Roman" panose="02020603050405020304" pitchFamily="18" charset="0"/>
              </a:rPr>
              <a:t>TTL Devices Electrical Characteristics</a:t>
            </a:r>
            <a:endParaRPr lang="ko-KR" altLang="ko-KR" sz="2800" b="1" i="1" dirty="0">
              <a:latin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0026E-6011-4BB9-89FB-CE870D15B1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4104456" cy="2664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01D920-59DB-4BA0-9943-16D5602AF72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0032" y="1268760"/>
            <a:ext cx="3740522" cy="2736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TTL levelì ëí ì´ë¯¸ì§ ê²ìê²°ê³¼">
            <a:extLst>
              <a:ext uri="{FF2B5EF4-FFF2-40B4-BE49-F238E27FC236}">
                <a16:creationId xmlns:a16="http://schemas.microsoft.com/office/drawing/2014/main" id="{98A2451C-F9CF-4948-B073-4306A823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24965"/>
            <a:ext cx="4198014" cy="18273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49423C-9732-4C05-BADF-E09570A98818}"/>
              </a:ext>
            </a:extLst>
          </p:cNvPr>
          <p:cNvSpPr/>
          <p:nvPr/>
        </p:nvSpPr>
        <p:spPr>
          <a:xfrm>
            <a:off x="551925" y="3962736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 Voltage Regions for 0 and 1 states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CA654-E821-4E33-926A-88C1ED6D2A81}"/>
              </a:ext>
            </a:extLst>
          </p:cNvPr>
          <p:cNvSpPr/>
          <p:nvPr/>
        </p:nvSpPr>
        <p:spPr>
          <a:xfrm>
            <a:off x="5320842" y="4806401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Noise Margin Calculation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B4FA2-CF3D-4550-9275-2AE0DF812306}"/>
              </a:ext>
            </a:extLst>
          </p:cNvPr>
          <p:cNvSpPr/>
          <p:nvPr/>
        </p:nvSpPr>
        <p:spPr>
          <a:xfrm>
            <a:off x="5752890" y="5157192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NM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E07B6-580A-4D44-B4D4-8D5FE0DEB95C}"/>
              </a:ext>
            </a:extLst>
          </p:cNvPr>
          <p:cNvSpPr/>
          <p:nvPr/>
        </p:nvSpPr>
        <p:spPr>
          <a:xfrm>
            <a:off x="5733562" y="5547404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NM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OH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IH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AA7945-A078-4DD5-8561-423CFE86825B}"/>
              </a:ext>
            </a:extLst>
          </p:cNvPr>
          <p:cNvSpPr/>
          <p:nvPr/>
        </p:nvSpPr>
        <p:spPr>
          <a:xfrm>
            <a:off x="5580112" y="3979742"/>
            <a:ext cx="1588897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Noise Margins</a:t>
            </a:r>
            <a:endParaRPr lang="ko-KR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0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944912-B213-4FA5-848F-FAAE3414B1F7}"/>
                  </a:ext>
                </a:extLst>
              </p:cNvPr>
              <p:cNvSpPr/>
              <p:nvPr/>
            </p:nvSpPr>
            <p:spPr>
              <a:xfrm>
                <a:off x="294990" y="1052736"/>
                <a:ext cx="8741506" cy="213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600" dirty="0"/>
                  <a:t>실험 결과에 따른 각 논리 </a:t>
                </a:r>
                <a:r>
                  <a:rPr lang="en-US" altLang="ko-KR" sz="1600" dirty="0"/>
                  <a:t>gate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noise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margin</a:t>
                </a:r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산출하시오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   </a:t>
                </a:r>
                <a:r>
                  <a:rPr lang="en-US" altLang="ko-KR" sz="1200" dirty="0"/>
                  <a:t>&lt;</a:t>
                </a:r>
                <a:r>
                  <a:rPr lang="ko-KR" altLang="en-US" sz="1200" dirty="0"/>
                  <a:t>답변</a:t>
                </a:r>
                <a:r>
                  <a:rPr lang="en-US" altLang="ko-KR" sz="1200" dirty="0"/>
                  <a:t>&gt; </a:t>
                </a:r>
                <a:r>
                  <a:rPr lang="ko-KR" altLang="en-US" sz="1200" dirty="0"/>
                  <a:t>실험을 통해 얻은 데이터 중에서 </a:t>
                </a:r>
                <a:r>
                  <a:rPr lang="en-US" altLang="ko-KR" sz="1200" dirty="0"/>
                  <a:t>NOT gate</a:t>
                </a:r>
                <a:r>
                  <a:rPr lang="ko-KR" altLang="en-US" sz="1200" dirty="0"/>
                  <a:t>의 출력을 측정한 데이터가 있습니다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 데이터는 아래 </a:t>
                </a:r>
                <a:r>
                  <a:rPr lang="en-US" altLang="ko-KR" sz="1200" dirty="0"/>
                  <a:t>7404</a:t>
                </a:r>
                <a:r>
                  <a:rPr lang="ko-KR" altLang="en-US" sz="1200" dirty="0"/>
                  <a:t>의  </a:t>
                </a:r>
                <a:r>
                  <a:rPr lang="en-US" altLang="ko-KR" sz="1200" dirty="0"/>
                  <a:t>datasheet</a:t>
                </a:r>
                <a:r>
                  <a:rPr lang="ko-KR" altLang="en-US" sz="1200" dirty="0"/>
                  <a:t>중에서 </a:t>
                </a:r>
                <a:r>
                  <a:rPr lang="en-US" altLang="ko-KR" sz="1200" dirty="0"/>
                  <a:t>6.4 </a:t>
                </a:r>
                <a:r>
                  <a:rPr lang="ko-KR" altLang="en-US" sz="1200" dirty="0"/>
                  <a:t>항목에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해당합니다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그러니까 </a:t>
                </a:r>
                <a:r>
                  <a:rPr lang="en-US" altLang="ko-KR" sz="1200" dirty="0"/>
                  <a:t>High level</a:t>
                </a:r>
                <a:r>
                  <a:rPr lang="ko-KR" altLang="en-US" sz="1200" dirty="0"/>
                  <a:t> 또는 </a:t>
                </a:r>
                <a:r>
                  <a:rPr lang="en-US" altLang="ko-KR" sz="1200" dirty="0"/>
                  <a:t>Low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level</a:t>
                </a:r>
                <a:r>
                  <a:rPr lang="ko-KR" altLang="en-US" sz="1200" dirty="0"/>
                  <a:t>을 유지하는 출력 전압은 아래 표의 범위안에 있어야 합니다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범위 안의 전압이 맞다고 한다면 여러분이 얻은 </a:t>
                </a:r>
                <a:r>
                  <a:rPr lang="en-US" altLang="ko-KR" sz="1200" dirty="0"/>
                  <a:t>Data</a:t>
                </a:r>
                <a:r>
                  <a:rPr lang="ko-KR" altLang="en-US" sz="1200" dirty="0"/>
                  <a:t>로 </a:t>
                </a:r>
                <a:r>
                  <a:rPr lang="en-US" altLang="ko-KR" sz="1200" dirty="0"/>
                  <a:t>noise margin</a:t>
                </a:r>
                <a:r>
                  <a:rPr lang="ko-KR" altLang="en-US" sz="1200" dirty="0"/>
                  <a:t>을 구할 수 있습니다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예로 </a:t>
                </a:r>
                <a:r>
                  <a:rPr lang="en-US" altLang="ko-KR" sz="1200" dirty="0"/>
                  <a:t>High level</a:t>
                </a:r>
                <a:r>
                  <a:rPr lang="ko-KR" altLang="en-US" sz="1200" dirty="0"/>
                  <a:t>의 출력 신호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측정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값이 </a:t>
                </a:r>
                <a:r>
                  <a:rPr lang="en-US" altLang="ko-KR" sz="1200" dirty="0"/>
                  <a:t>4.98V(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𝑂𝐻</m:t>
                        </m:r>
                      </m:sub>
                    </m:sSub>
                  </m:oMath>
                </a14:m>
                <a:r>
                  <a:rPr lang="en-US" altLang="ko-KR" sz="1200" dirty="0"/>
                  <a:t>)</a:t>
                </a:r>
                <a:r>
                  <a:rPr lang="ko-KR" altLang="en-US" sz="1200" dirty="0"/>
                  <a:t>였고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입력 </a:t>
                </a:r>
                <a:r>
                  <a:rPr lang="en-US" altLang="ko-KR" sz="1200" dirty="0"/>
                  <a:t>Hight level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threshold </a:t>
                </a:r>
                <a:r>
                  <a:rPr lang="ko-KR" altLang="en-US" sz="1200" dirty="0"/>
                  <a:t>전압 측정값이 </a:t>
                </a:r>
                <a:r>
                  <a:rPr lang="en-US" altLang="ko-KR" sz="1200" dirty="0"/>
                  <a:t>2.5V(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ko-KR" sz="1200" dirty="0"/>
                  <a:t>)</a:t>
                </a:r>
                <a:r>
                  <a:rPr lang="ko-KR" altLang="en-US" sz="1200" dirty="0"/>
                  <a:t>였다면 </a:t>
                </a:r>
                <a:r>
                  <a:rPr lang="en-US" altLang="ko-KR" sz="1200" dirty="0"/>
                  <a:t>noise margin</a:t>
                </a:r>
                <a:r>
                  <a:rPr lang="ko-KR" altLang="en-US" sz="1200" dirty="0"/>
                  <a:t>은 </a:t>
                </a:r>
                <a:r>
                  <a:rPr lang="en-US" altLang="ko-KR" sz="1200" dirty="0"/>
                  <a:t>4.98V – 2.5V = 2.48V</a:t>
                </a:r>
                <a:r>
                  <a:rPr lang="ko-KR" altLang="en-US" sz="1200" dirty="0"/>
                  <a:t>인 것입니다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즉 </a:t>
                </a:r>
                <a:r>
                  <a:rPr lang="en-US" altLang="ko-KR" sz="1200" dirty="0"/>
                  <a:t>noise</a:t>
                </a:r>
                <a:r>
                  <a:rPr lang="ko-KR" altLang="en-US" sz="1200" dirty="0"/>
                  <a:t>가 </a:t>
                </a:r>
                <a:r>
                  <a:rPr lang="en-US" altLang="ko-KR" sz="1200" dirty="0"/>
                  <a:t>2.48V</a:t>
                </a:r>
                <a:r>
                  <a:rPr lang="ko-KR" altLang="en-US" sz="1200" dirty="0"/>
                  <a:t>이내라면 신호에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노이즈가 인가되더라도 </a:t>
                </a:r>
                <a:r>
                  <a:rPr lang="en-US" altLang="ko-KR" sz="1200" dirty="0"/>
                  <a:t>2.48V</a:t>
                </a:r>
                <a:r>
                  <a:rPr lang="ko-KR" altLang="en-US" sz="1200" dirty="0"/>
                  <a:t>의 신호를 </a:t>
                </a:r>
                <a:r>
                  <a:rPr lang="en-US" altLang="ko-KR" sz="1200" dirty="0"/>
                  <a:t>High</a:t>
                </a:r>
                <a:r>
                  <a:rPr lang="ko-KR" altLang="en-US" sz="1200" dirty="0"/>
                  <a:t>로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인식하는데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문제 없음을 의미합니다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7944912-B213-4FA5-848F-FAAE3414B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90" y="1052736"/>
                <a:ext cx="8741506" cy="2134110"/>
              </a:xfrm>
              <a:prstGeom prst="rect">
                <a:avLst/>
              </a:prstGeom>
              <a:blipFill>
                <a:blip r:embed="rId3"/>
                <a:stretch>
                  <a:fillRect l="-488" r="-349" b="-1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>
            <a:extLst>
              <a:ext uri="{FF2B5EF4-FFF2-40B4-BE49-F238E27FC236}">
                <a16:creationId xmlns:a16="http://schemas.microsoft.com/office/drawing/2014/main" id="{3EEB851F-203D-45D4-9B48-4178C213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" y="4119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과제</a:t>
            </a:r>
            <a:endParaRPr lang="en-US" altLang="ko-KR" sz="5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81EA89-8956-48EA-9653-C410425463D5}"/>
              </a:ext>
            </a:extLst>
          </p:cNvPr>
          <p:cNvGrpSpPr/>
          <p:nvPr/>
        </p:nvGrpSpPr>
        <p:grpSpPr>
          <a:xfrm>
            <a:off x="1749245" y="3050583"/>
            <a:ext cx="6783195" cy="3186729"/>
            <a:chOff x="1259632" y="4085823"/>
            <a:chExt cx="6188405" cy="27735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D3B4CEA-B792-4AB2-8E63-1E3DEF31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250" y="4085823"/>
              <a:ext cx="6148787" cy="2773515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69F4A46-DDCC-4EC9-8F50-618B25D14716}"/>
                </a:ext>
              </a:extLst>
            </p:cNvPr>
            <p:cNvSpPr/>
            <p:nvPr/>
          </p:nvSpPr>
          <p:spPr bwMode="auto">
            <a:xfrm>
              <a:off x="4355976" y="4914810"/>
              <a:ext cx="499585" cy="14401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AB5E59-C127-471F-96BF-F394C4806CE6}"/>
                </a:ext>
              </a:extLst>
            </p:cNvPr>
            <p:cNvSpPr/>
            <p:nvPr/>
          </p:nvSpPr>
          <p:spPr bwMode="auto">
            <a:xfrm>
              <a:off x="6732240" y="5672852"/>
              <a:ext cx="257896" cy="238848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D25938-F4AA-4B39-9C38-43A70BD7E4E7}"/>
                </a:ext>
              </a:extLst>
            </p:cNvPr>
            <p:cNvSpPr/>
            <p:nvPr/>
          </p:nvSpPr>
          <p:spPr bwMode="auto">
            <a:xfrm>
              <a:off x="1299250" y="4986818"/>
              <a:ext cx="360040" cy="321960"/>
            </a:xfrm>
            <a:prstGeom prst="ellips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3DB6188-BBC3-4D4E-AE9D-1FBAEA6C939C}"/>
                </a:ext>
              </a:extLst>
            </p:cNvPr>
            <p:cNvSpPr/>
            <p:nvPr/>
          </p:nvSpPr>
          <p:spPr bwMode="auto">
            <a:xfrm>
              <a:off x="1259632" y="5843344"/>
              <a:ext cx="360040" cy="321960"/>
            </a:xfrm>
            <a:prstGeom prst="ellips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B7FC9E-A253-4138-8B73-B0515411B276}"/>
                  </a:ext>
                </a:extLst>
              </p:cNvPr>
              <p:cNvSpPr txBox="1"/>
              <p:nvPr/>
            </p:nvSpPr>
            <p:spPr>
              <a:xfrm>
                <a:off x="467545" y="6093296"/>
                <a:ext cx="7560840" cy="774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dirty="0"/>
                  <a:t>* Datasheet</a:t>
                </a:r>
                <a:r>
                  <a:rPr lang="ko-KR" altLang="en-US" sz="1200" dirty="0"/>
                  <a:t>에는 아쉽게 </a:t>
                </a:r>
                <a:r>
                  <a:rPr lang="en-US" altLang="ko-KR" sz="1200" dirty="0" err="1"/>
                  <a:t>Vcc</a:t>
                </a:r>
                <a:r>
                  <a:rPr lang="en-US" altLang="ko-KR" sz="1200" dirty="0"/>
                  <a:t>=4.5V</a:t>
                </a:r>
                <a:r>
                  <a:rPr lang="ko-KR" altLang="en-US" sz="1200" dirty="0"/>
                  <a:t>만 표기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되어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있으니 </a:t>
                </a:r>
                <a:r>
                  <a:rPr lang="en-US" altLang="ko-KR" sz="1200" dirty="0" err="1"/>
                  <a:t>Vcc</a:t>
                </a:r>
                <a:r>
                  <a:rPr lang="en-US" altLang="ko-KR" sz="1200" dirty="0"/>
                  <a:t> 5V</a:t>
                </a:r>
                <a:r>
                  <a:rPr lang="ko-KR" altLang="en-US" sz="1200" dirty="0"/>
                  <a:t>기준으로는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𝑂𝐻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는</a:t>
                </a:r>
                <a:r>
                  <a:rPr lang="en-US" altLang="ko-KR" sz="1200" dirty="0"/>
                  <a:t> 4.9V</a:t>
                </a:r>
                <a:r>
                  <a:rPr lang="ko-KR" altLang="en-US" sz="1200" dirty="0"/>
                  <a:t>로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0.1V </a:t>
                </a:r>
                <a:r>
                  <a:rPr lang="ko-KR" altLang="en-US" sz="1200" dirty="0"/>
                  <a:t>그대로 적용해도 될 것입니다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B7FC9E-A253-4138-8B73-B0515411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6093296"/>
                <a:ext cx="7560840" cy="774379"/>
              </a:xfrm>
              <a:prstGeom prst="rect">
                <a:avLst/>
              </a:prstGeom>
              <a:blipFill>
                <a:blip r:embed="rId5"/>
                <a:stretch>
                  <a:fillRect l="-81" b="-4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36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EEB851F-203D-45D4-9B48-4178C213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" y="4119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과제</a:t>
            </a:r>
            <a:endParaRPr lang="en-US" altLang="ko-KR" sz="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03A6B7-F9FA-4166-971F-54A3864D06B1}"/>
              </a:ext>
            </a:extLst>
          </p:cNvPr>
          <p:cNvGrpSpPr/>
          <p:nvPr/>
        </p:nvGrpSpPr>
        <p:grpSpPr>
          <a:xfrm>
            <a:off x="1298269" y="3429000"/>
            <a:ext cx="5004048" cy="3240360"/>
            <a:chOff x="-17380" y="2488194"/>
            <a:chExt cx="6300192" cy="399331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BDDD9CD-7329-4D1B-BE63-FDB8979BF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380" y="2488194"/>
              <a:ext cx="6300192" cy="3993318"/>
            </a:xfrm>
            <a:prstGeom prst="rect">
              <a:avLst/>
            </a:prstGeom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9E18994-24F6-4D16-824A-668321315178}"/>
                </a:ext>
              </a:extLst>
            </p:cNvPr>
            <p:cNvSpPr/>
            <p:nvPr/>
          </p:nvSpPr>
          <p:spPr bwMode="auto">
            <a:xfrm>
              <a:off x="3954683" y="3843874"/>
              <a:ext cx="360040" cy="34918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70FC5-0D50-4970-AB1C-72B6DDB43265}"/>
                </a:ext>
              </a:extLst>
            </p:cNvPr>
            <p:cNvSpPr/>
            <p:nvPr/>
          </p:nvSpPr>
          <p:spPr bwMode="auto">
            <a:xfrm>
              <a:off x="5220072" y="4550608"/>
              <a:ext cx="360040" cy="32196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BBDBB72-9EE6-4530-AC55-47E8B4AA3514}"/>
                </a:ext>
              </a:extLst>
            </p:cNvPr>
            <p:cNvSpPr/>
            <p:nvPr/>
          </p:nvSpPr>
          <p:spPr bwMode="auto">
            <a:xfrm>
              <a:off x="22238" y="3840486"/>
              <a:ext cx="360040" cy="321960"/>
            </a:xfrm>
            <a:prstGeom prst="ellips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25683C-496B-4D3D-BD20-99873147B374}"/>
                </a:ext>
              </a:extLst>
            </p:cNvPr>
            <p:cNvSpPr/>
            <p:nvPr/>
          </p:nvSpPr>
          <p:spPr bwMode="auto">
            <a:xfrm>
              <a:off x="-17380" y="4575388"/>
              <a:ext cx="360040" cy="321960"/>
            </a:xfrm>
            <a:prstGeom prst="ellips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2BA5FD1-5E55-4A31-B635-B2034931EB81}"/>
                  </a:ext>
                </a:extLst>
              </p:cNvPr>
              <p:cNvSpPr/>
              <p:nvPr/>
            </p:nvSpPr>
            <p:spPr>
              <a:xfrm>
                <a:off x="274028" y="1049249"/>
                <a:ext cx="8618452" cy="2228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sz="1600" dirty="0"/>
                  <a:t>Datasheet</a:t>
                </a:r>
                <a:r>
                  <a:rPr lang="ko-KR" altLang="en-US" sz="1600" dirty="0"/>
                  <a:t>을 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𝑂𝐻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𝐼𝐻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𝐼𝐿</m:t>
                        </m:r>
                      </m:sub>
                    </m:sSub>
                  </m:oMath>
                </a14:m>
                <a:r>
                  <a:rPr lang="ko-KR" altLang="en-US" sz="1600" dirty="0"/>
                  <a:t>이 실험 결과와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차이가 나는지 확인하고 차이가 나면 무엇일까 생각해 보자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   </a:t>
                </a:r>
                <a:r>
                  <a:rPr lang="en-US" altLang="ko-KR" sz="1200" dirty="0"/>
                  <a:t>&lt;</a:t>
                </a:r>
                <a:r>
                  <a:rPr lang="ko-KR" altLang="en-US" sz="1200" dirty="0"/>
                  <a:t>답변</a:t>
                </a:r>
                <a:r>
                  <a:rPr lang="en-US" altLang="ko-KR" sz="1200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𝐼𝐻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𝐼𝐿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은 실험에서 얻은 값으로 찾을 수 있습니다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아래 </a:t>
                </a:r>
                <a:r>
                  <a:rPr lang="en-US" altLang="ko-KR" sz="1200" dirty="0"/>
                  <a:t>datasheet</a:t>
                </a:r>
                <a:r>
                  <a:rPr lang="ko-KR" altLang="en-US" sz="1200" dirty="0"/>
                  <a:t>의</a:t>
                </a:r>
                <a:r>
                  <a:rPr lang="en-US" altLang="ko-KR" sz="1200" dirty="0"/>
                  <a:t> 6.3</a:t>
                </a:r>
                <a:r>
                  <a:rPr lang="ko-KR" altLang="en-US" sz="1200" dirty="0"/>
                  <a:t>절을 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               </a:t>
                </a:r>
                <a:r>
                  <a:rPr lang="ko-KR" altLang="en-US" sz="1200" dirty="0"/>
                  <a:t>참조해서 여러분이 얻은 </a:t>
                </a:r>
                <a:r>
                  <a:rPr lang="en-US" altLang="ko-KR" sz="1200" dirty="0"/>
                  <a:t>data</a:t>
                </a:r>
                <a:r>
                  <a:rPr lang="ko-KR" altLang="en-US" sz="1200" dirty="0"/>
                  <a:t>의 적절성 여부를 판단하면 됩니다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                </a:t>
                </a:r>
                <a:r>
                  <a:rPr lang="ko-KR" altLang="en-US" sz="1200" dirty="0"/>
                  <a:t>다만</a:t>
                </a:r>
                <a:r>
                  <a:rPr lang="en-US" altLang="ko-KR" sz="1200" dirty="0"/>
                  <a:t>, datasheet</a:t>
                </a:r>
                <a:r>
                  <a:rPr lang="ko-KR" altLang="en-US" sz="1200" dirty="0"/>
                  <a:t>에는 </a:t>
                </a:r>
                <a:r>
                  <a:rPr lang="en-US" altLang="ko-KR" sz="1200" dirty="0" err="1"/>
                  <a:t>Vcc</a:t>
                </a:r>
                <a:r>
                  <a:rPr lang="en-US" altLang="ko-KR" sz="1200" dirty="0"/>
                  <a:t> 4.5V</a:t>
                </a:r>
                <a:r>
                  <a:rPr lang="ko-KR" altLang="en-US" sz="1200" dirty="0"/>
                  <a:t>로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작성이 되어 있으니</a:t>
                </a:r>
                <a:r>
                  <a:rPr lang="en-US" altLang="ko-KR" sz="1200" dirty="0"/>
                  <a:t>, </a:t>
                </a:r>
                <a:r>
                  <a:rPr lang="en-US" altLang="ko-KR" sz="1200" dirty="0" err="1"/>
                  <a:t>Vcc</a:t>
                </a:r>
                <a:r>
                  <a:rPr lang="en-US" altLang="ko-KR" sz="1200" dirty="0"/>
                  <a:t>=5.0V </a:t>
                </a:r>
                <a:r>
                  <a:rPr lang="ko-KR" altLang="en-US" sz="1200" dirty="0"/>
                  <a:t>기준으로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하면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𝐼𝐻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은 </a:t>
                </a:r>
                <a:r>
                  <a:rPr lang="en-US" altLang="ko-KR" sz="1200" dirty="0"/>
                  <a:t>3.5V,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𝐼𝐿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은</a:t>
                </a:r>
                <a:r>
                  <a:rPr lang="en-US" altLang="ko-KR" sz="1200" dirty="0"/>
                  <a:t> 1.5V</a:t>
                </a:r>
                <a:r>
                  <a:rPr lang="ko-KR" altLang="en-US" sz="1200" dirty="0"/>
                  <a:t>로 정해도 무리 없을 듯합니다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𝑂𝐻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1200" dirty="0"/>
                  <a:t> 앞 장을 참조하세요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2BA5FD1-5E55-4A31-B635-B2034931E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28" y="1049249"/>
                <a:ext cx="8618452" cy="2228239"/>
              </a:xfrm>
              <a:prstGeom prst="rect">
                <a:avLst/>
              </a:prstGeom>
              <a:blipFill>
                <a:blip r:embed="rId4"/>
                <a:stretch>
                  <a:fillRect l="-566" b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75502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13240</TotalTime>
  <Pages>16</Pages>
  <Words>304</Words>
  <Characters>0</Characters>
  <Application>Microsoft Office PowerPoint</Application>
  <DocSecurity>0</DocSecurity>
  <PresentationFormat>화면 슬라이드 쇼(4:3)</PresentationFormat>
  <Lines>0</Lines>
  <Paragraphs>25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4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B-2. AND, OR,NOT 추가 자료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292</cp:revision>
  <cp:lastPrinted>2019-02-28T01:57:48Z</cp:lastPrinted>
  <dcterms:modified xsi:type="dcterms:W3CDTF">2019-09-14T02:25:38Z</dcterms:modified>
</cp:coreProperties>
</file>