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46"/>
  </p:notesMasterIdLst>
  <p:handoutMasterIdLst>
    <p:handoutMasterId r:id="rId47"/>
  </p:handoutMasterIdLst>
  <p:sldIdLst>
    <p:sldId id="256" r:id="rId9"/>
    <p:sldId id="257" r:id="rId10"/>
    <p:sldId id="442" r:id="rId11"/>
    <p:sldId id="384" r:id="rId12"/>
    <p:sldId id="446" r:id="rId13"/>
    <p:sldId id="454" r:id="rId14"/>
    <p:sldId id="455" r:id="rId15"/>
    <p:sldId id="443" r:id="rId16"/>
    <p:sldId id="459" r:id="rId17"/>
    <p:sldId id="447" r:id="rId18"/>
    <p:sldId id="429" r:id="rId19"/>
    <p:sldId id="451" r:id="rId20"/>
    <p:sldId id="460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79" r:id="rId32"/>
    <p:sldId id="281" r:id="rId33"/>
    <p:sldId id="282" r:id="rId34"/>
    <p:sldId id="283" r:id="rId35"/>
    <p:sldId id="284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369" r:id="rId44"/>
    <p:sldId id="347" r:id="rId45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83424" autoAdjust="0"/>
  </p:normalViewPr>
  <p:slideViewPr>
    <p:cSldViewPr snapToObjects="1">
      <p:cViewPr varScale="1">
        <p:scale>
          <a:sx n="69" d="100"/>
          <a:sy n="69" d="100"/>
        </p:scale>
        <p:origin x="96" y="115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7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35535"/>
            <a:ext cx="8072119" cy="97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58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63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jp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B-16 </a:t>
            </a:r>
            <a:r>
              <a:rPr lang="en-US" altLang="ko-KR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Verilog_practice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504E98-20B2-4CB6-9327-EADAB249BB40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chemeClr val="tx1"/>
                </a:solidFill>
                <a:latin typeface="Bookman Old Style" pitchFamily="18" charset="0"/>
                <a:ea typeface="標楷體" pitchFamily="65" charset="-120"/>
              </a:rPr>
              <a:t>Structural modeling Example </a:t>
            </a:r>
            <a:br>
              <a:rPr lang="en-US" altLang="zh-TW" b="1" dirty="0">
                <a:solidFill>
                  <a:schemeClr val="tx1"/>
                </a:solidFill>
                <a:latin typeface="Bookman Old Style" pitchFamily="18" charset="0"/>
                <a:ea typeface="標楷體" pitchFamily="65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Bookman Old Style" pitchFamily="18" charset="0"/>
                <a:ea typeface="標楷體" pitchFamily="65" charset="-120"/>
              </a:rPr>
              <a:t>: 4-to-1 MUX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4:1 </a:t>
            </a:r>
            <a:r>
              <a:rPr lang="ko-KR" altLang="en-US" sz="2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멀티플렉서</a:t>
            </a:r>
          </a:p>
          <a:p>
            <a:pPr lvl="1" eaLnBrk="1" hangingPunct="1"/>
            <a:r>
              <a:rPr lang="ko-KR" altLang="en-US" sz="21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입력포트 </a:t>
            </a:r>
            <a:r>
              <a:rPr lang="en-US" altLang="ko-KR" sz="21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: (1-bit) i0, i1, i2, i3, s0, s1</a:t>
            </a:r>
          </a:p>
          <a:p>
            <a:pPr lvl="1" eaLnBrk="1" hangingPunct="1"/>
            <a:r>
              <a:rPr lang="ko-KR" altLang="en-US" sz="21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출력포트 </a:t>
            </a:r>
            <a:r>
              <a:rPr lang="en-US" altLang="ko-KR" sz="21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: (1-bit) out</a:t>
            </a:r>
          </a:p>
          <a:p>
            <a:pPr eaLnBrk="1" hangingPunct="1"/>
            <a:endParaRPr lang="en-US" altLang="ko-KR" sz="2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928938"/>
            <a:ext cx="67532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D658AF-4164-4864-9EFA-2091BD114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06C42E-5E2F-4022-818F-03EE2B753FE4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>
                <a:solidFill>
                  <a:schemeClr val="tx1"/>
                </a:solidFill>
              </a:rPr>
              <a:t>Structural modeling </a:t>
            </a:r>
            <a:r>
              <a:rPr lang="ko-KR" altLang="en-US" b="1" dirty="0">
                <a:solidFill>
                  <a:schemeClr val="tx1"/>
                </a:solidFill>
              </a:rPr>
              <a:t>실습 </a:t>
            </a:r>
            <a:r>
              <a:rPr lang="en-US" altLang="ko-KR" b="1" dirty="0">
                <a:solidFill>
                  <a:schemeClr val="tx1"/>
                </a:solidFill>
              </a:rPr>
              <a:t>#1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>: 4-to-1 MUX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3" name="Picture 2" descr="C:\Users\yunharam\Desktop\강의노느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28775"/>
            <a:ext cx="51911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3" descr="C:\Users\yunharam\Desktop\rkddmlsh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60575"/>
            <a:ext cx="28194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500063" y="5313363"/>
            <a:ext cx="714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s1</a:t>
            </a:r>
            <a:endParaRPr lang="ko-KR" altLang="en-US" sz="1200" b="1"/>
          </a:p>
        </p:txBody>
      </p:sp>
      <p:sp>
        <p:nvSpPr>
          <p:cNvPr id="40966" name="TextBox 8"/>
          <p:cNvSpPr txBox="1">
            <a:spLocks noChangeArrowheads="1"/>
          </p:cNvSpPr>
          <p:nvPr/>
        </p:nvSpPr>
        <p:spPr bwMode="auto">
          <a:xfrm>
            <a:off x="490538" y="5519738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s0</a:t>
            </a:r>
            <a:endParaRPr lang="ko-KR" altLang="en-US" sz="1200" b="1"/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7072313" y="4510088"/>
            <a:ext cx="714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57BFC6-F5AD-483D-B319-5272B71CED4F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3FC62F-D5D2-4100-A33E-8908BDF80594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80" y="274955"/>
            <a:ext cx="8535655" cy="490855"/>
          </a:xfrm>
        </p:spPr>
        <p:txBody>
          <a:bodyPr/>
          <a:lstStyle/>
          <a:p>
            <a:pPr eaLnBrk="1" hangingPunct="1"/>
            <a:r>
              <a:rPr lang="en-US" altLang="zh-TW" b="1" dirty="0">
                <a:solidFill>
                  <a:schemeClr val="tx1"/>
                </a:solidFill>
              </a:rPr>
              <a:t>Structural modeling &amp; simulation process</a:t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>: 4-to-1 MUX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4139952" y="1614279"/>
            <a:ext cx="3672408" cy="2246769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TW" sz="1000" dirty="0"/>
              <a:t>module mux4_to_1_structural (i0, i1, i2, i3, s1, s0, out);</a:t>
            </a:r>
          </a:p>
          <a:p>
            <a:r>
              <a:rPr lang="en-US" altLang="zh-TW" sz="1000" dirty="0"/>
              <a:t>input    i0, i1, i2, i3, s1, s0; </a:t>
            </a:r>
          </a:p>
          <a:p>
            <a:r>
              <a:rPr lang="en-US" altLang="zh-TW" sz="1000" dirty="0"/>
              <a:t>output  out;</a:t>
            </a:r>
          </a:p>
          <a:p>
            <a:r>
              <a:rPr lang="en-US" altLang="zh-TW" sz="1000" dirty="0"/>
              <a:t>wire     s1n, s0n;      // Internal wire declarations</a:t>
            </a:r>
          </a:p>
          <a:p>
            <a:r>
              <a:rPr lang="en-US" altLang="zh-TW" sz="1000" dirty="0"/>
              <a:t>wire     y0, y1, y2, y3;</a:t>
            </a:r>
          </a:p>
          <a:p>
            <a:r>
              <a:rPr lang="en-US" altLang="zh-TW" sz="1000" dirty="0"/>
              <a:t>// Gate instantiations</a:t>
            </a:r>
          </a:p>
          <a:p>
            <a:r>
              <a:rPr lang="en-US" altLang="zh-TW" sz="1000" dirty="0"/>
              <a:t>    not (s1n, s1);      // Create s1n and s0n signals.</a:t>
            </a:r>
          </a:p>
          <a:p>
            <a:r>
              <a:rPr lang="en-US" altLang="zh-TW" sz="1000" dirty="0"/>
              <a:t>    not (s0n, s0);</a:t>
            </a:r>
          </a:p>
          <a:p>
            <a:r>
              <a:rPr lang="en-US" altLang="zh-TW" sz="1000" dirty="0"/>
              <a:t>    and (y0, i0, s1n, s0n);    // 3-input and gates instantiated</a:t>
            </a:r>
          </a:p>
          <a:p>
            <a:r>
              <a:rPr lang="en-US" altLang="zh-TW" sz="1000" dirty="0"/>
              <a:t>    and (y1, i1, s1n, s0);</a:t>
            </a:r>
          </a:p>
          <a:p>
            <a:r>
              <a:rPr lang="en-US" altLang="zh-TW" sz="1000" dirty="0"/>
              <a:t>    and (y2, i2, s1, s0n);</a:t>
            </a:r>
          </a:p>
          <a:p>
            <a:r>
              <a:rPr lang="en-US" altLang="zh-TW" sz="1000" dirty="0"/>
              <a:t>    and (y3, i3, s1, s0);</a:t>
            </a:r>
          </a:p>
          <a:p>
            <a:r>
              <a:rPr lang="en-US" altLang="zh-TW" sz="1000" dirty="0"/>
              <a:t>    or (out, y0, y1, y2, y3);  // 4-input or gate instantiated</a:t>
            </a:r>
          </a:p>
          <a:p>
            <a:r>
              <a:rPr lang="en-US" altLang="zh-TW" sz="1000" dirty="0" err="1"/>
              <a:t>endmodule</a:t>
            </a:r>
            <a:endParaRPr lang="en-US" altLang="zh-TW" sz="1000" dirty="0"/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45418"/>
              </p:ext>
            </p:extLst>
          </p:nvPr>
        </p:nvGraphicFramePr>
        <p:xfrm>
          <a:off x="739691" y="1494111"/>
          <a:ext cx="3184237" cy="246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3" imgW="3481110" imgH="2685384" progId="Visio.Drawing.11">
                  <p:embed/>
                </p:oleObj>
              </mc:Choice>
              <mc:Fallback>
                <p:oleObj name="VISIO" r:id="rId3" imgW="3481110" imgH="2685384" progId="Visio.Drawing.11">
                  <p:embed/>
                  <p:pic>
                    <p:nvPicPr>
                      <p:cNvPr id="348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91" y="1494111"/>
                        <a:ext cx="3184237" cy="2468548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90173A-01F1-4426-AF4E-81CFAD2DF290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97227"/>
              </p:ext>
            </p:extLst>
          </p:nvPr>
        </p:nvGraphicFramePr>
        <p:xfrm>
          <a:off x="3003068" y="4508971"/>
          <a:ext cx="1603976" cy="15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s1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s0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i0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i1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i2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i3</a:t>
                      </a:r>
                      <a:endParaRPr lang="ko-KR" altLang="en-US" sz="1400" dirty="0"/>
                    </a:p>
                  </a:txBody>
                  <a:tcPr marL="91462" marR="91462" marT="45724" marB="4572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209408F-6FCE-4502-98ED-16738AB96F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3947592"/>
            <a:ext cx="8381380" cy="481013"/>
          </a:xfrm>
        </p:spPr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Testbench file,‘tb_mux4_to_1’ copy to the example dir.</a:t>
            </a:r>
            <a:endParaRPr lang="en-US" altLang="ko-KR" sz="20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19ABBA-E0AE-4A39-B13D-55F485A606E5}"/>
              </a:ext>
            </a:extLst>
          </p:cNvPr>
          <p:cNvSpPr txBox="1">
            <a:spLocks/>
          </p:cNvSpPr>
          <p:nvPr/>
        </p:nvSpPr>
        <p:spPr bwMode="auto">
          <a:xfrm>
            <a:off x="0" y="1081276"/>
            <a:ext cx="925252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en-US" altLang="ko-KR" sz="2000" kern="0" dirty="0">
                <a:latin typeface="휴먼모음T" pitchFamily="18" charset="-127"/>
                <a:ea typeface="휴먼모음T" pitchFamily="18" charset="-127"/>
              </a:rPr>
              <a:t>4-to-1 MUX module file,‘mux4_to_1.v’copy to the example dir.</a:t>
            </a:r>
            <a:endParaRPr lang="en-US" altLang="ko-KR" sz="2000" kern="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C5595B4-D787-43F7-AC95-DCE35429C4F1}"/>
              </a:ext>
            </a:extLst>
          </p:cNvPr>
          <p:cNvSpPr/>
          <p:nvPr/>
        </p:nvSpPr>
        <p:spPr>
          <a:xfrm>
            <a:off x="739691" y="4375494"/>
            <a:ext cx="2032109" cy="178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DA2E7CB-69C8-43C1-A925-B339095C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365104"/>
            <a:ext cx="4180831" cy="2246769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ko-KR" sz="1000" dirty="0"/>
              <a:t>module tb_mux4_to_1;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입력으로 연결되는 변수들을 정의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reg IN0, IN1, IN2, IN3;</a:t>
            </a:r>
          </a:p>
          <a:p>
            <a:r>
              <a:rPr lang="en-US" altLang="ko-KR" sz="1000" dirty="0"/>
              <a:t>reg S1, S0;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출력 와이어 선언</a:t>
            </a:r>
          </a:p>
          <a:p>
            <a:r>
              <a:rPr lang="en-US" altLang="ko-KR" sz="1000" dirty="0"/>
              <a:t>wire OUTPUT;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</a:t>
            </a:r>
            <a:r>
              <a:rPr lang="ko-KR" altLang="en-US" sz="1000" dirty="0" err="1"/>
              <a:t>멀티플렉서피생</a:t>
            </a:r>
            <a:endParaRPr lang="ko-KR" altLang="en-US" sz="1000" dirty="0"/>
          </a:p>
          <a:p>
            <a:r>
              <a:rPr lang="en-US" altLang="ko-KR" sz="1000" dirty="0"/>
              <a:t>mux4_to_1 </a:t>
            </a:r>
            <a:r>
              <a:rPr lang="en-US" altLang="ko-KR" sz="1000" dirty="0" err="1"/>
              <a:t>mymux</a:t>
            </a:r>
            <a:r>
              <a:rPr lang="en-US" altLang="ko-KR" sz="1000" dirty="0"/>
              <a:t>(OUTPUT, IN0, IN1, IN2, IN3, S1, S0);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입력 </a:t>
            </a:r>
            <a:r>
              <a:rPr lang="ko-KR" altLang="en-US" sz="1000" dirty="0" err="1"/>
              <a:t>스티뮬러스</a:t>
            </a:r>
            <a:r>
              <a:rPr lang="ko-KR" altLang="en-US" sz="1000" dirty="0"/>
              <a:t> 생성</a:t>
            </a:r>
          </a:p>
          <a:p>
            <a:r>
              <a:rPr lang="en-US" altLang="ko-KR" sz="1000" dirty="0"/>
              <a:t>initial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3FC62F-D5D2-4100-A33E-8908BDF80594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80" y="274955"/>
            <a:ext cx="8535655" cy="490855"/>
          </a:xfrm>
        </p:spPr>
        <p:txBody>
          <a:bodyPr/>
          <a:lstStyle/>
          <a:p>
            <a:pPr eaLnBrk="1" hangingPunct="1"/>
            <a:r>
              <a:rPr lang="en-US" altLang="zh-TW" b="1" dirty="0">
                <a:solidFill>
                  <a:schemeClr val="tx1"/>
                </a:solidFill>
              </a:rPr>
              <a:t>Structural modeling &amp; simulation process</a:t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en-US" altLang="zh-TW" b="1" dirty="0">
                <a:solidFill>
                  <a:schemeClr val="tx1"/>
                </a:solidFill>
              </a:rPr>
              <a:t>: 4-to-1 MUX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90173A-01F1-4426-AF4E-81CFAD2DF29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DF3A4F1-C320-4277-8A62-E06FB5132DBB}"/>
              </a:ext>
            </a:extLst>
          </p:cNvPr>
          <p:cNvSpPr txBox="1">
            <a:spLocks/>
          </p:cNvSpPr>
          <p:nvPr/>
        </p:nvSpPr>
        <p:spPr bwMode="auto">
          <a:xfrm>
            <a:off x="0" y="1052736"/>
            <a:ext cx="838138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8650" indent="-1841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82663" indent="-1746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39850" indent="-1778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700213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+mj-lt"/>
              <a:buAutoNum type="arabicParenR" startAt="3"/>
            </a:pPr>
            <a:r>
              <a:rPr lang="en-US" altLang="ko-KR" sz="2000" kern="0" dirty="0">
                <a:latin typeface="휴먼모음T" pitchFamily="18" charset="-127"/>
                <a:ea typeface="휴먼모음T" pitchFamily="18" charset="-127"/>
              </a:rPr>
              <a:t>Compile</a:t>
            </a:r>
            <a:r>
              <a:rPr lang="ko-KR" altLang="en-US" sz="2000" kern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kern="0" dirty="0">
                <a:latin typeface="휴먼모음T" pitchFamily="18" charset="-127"/>
                <a:ea typeface="휴먼모음T" pitchFamily="18" charset="-127"/>
              </a:rPr>
              <a:t>&amp; Waveform of simulation</a:t>
            </a:r>
            <a:endParaRPr lang="en-US" altLang="ko-KR" sz="2000" kern="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19DED-0A8A-4602-B92C-34511196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0" y="1644934"/>
            <a:ext cx="8884716" cy="37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14B6EBA-86D8-4DB5-B3D3-A281D1A70180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13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72" y="1537716"/>
            <a:ext cx="8982456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" y="1904238"/>
            <a:ext cx="6128385" cy="393700"/>
          </a:xfrm>
          <a:custGeom>
            <a:avLst/>
            <a:gdLst/>
            <a:ahLst/>
            <a:cxnLst/>
            <a:rect l="l" t="t" r="r" b="b"/>
            <a:pathLst>
              <a:path w="6128385" h="393700">
                <a:moveTo>
                  <a:pt x="0" y="65532"/>
                </a:moveTo>
                <a:lnTo>
                  <a:pt x="5149" y="40022"/>
                </a:lnTo>
                <a:lnTo>
                  <a:pt x="19194" y="19192"/>
                </a:lnTo>
                <a:lnTo>
                  <a:pt x="40024" y="5149"/>
                </a:lnTo>
                <a:lnTo>
                  <a:pt x="65532" y="0"/>
                </a:lnTo>
                <a:lnTo>
                  <a:pt x="6062471" y="0"/>
                </a:lnTo>
                <a:lnTo>
                  <a:pt x="6087981" y="5149"/>
                </a:lnTo>
                <a:lnTo>
                  <a:pt x="6108811" y="19192"/>
                </a:lnTo>
                <a:lnTo>
                  <a:pt x="6122854" y="40022"/>
                </a:lnTo>
                <a:lnTo>
                  <a:pt x="6128004" y="65532"/>
                </a:lnTo>
                <a:lnTo>
                  <a:pt x="6128004" y="327660"/>
                </a:lnTo>
                <a:lnTo>
                  <a:pt x="6122854" y="353169"/>
                </a:lnTo>
                <a:lnTo>
                  <a:pt x="6108811" y="373999"/>
                </a:lnTo>
                <a:lnTo>
                  <a:pt x="6087981" y="388042"/>
                </a:lnTo>
                <a:lnTo>
                  <a:pt x="6062471" y="393191"/>
                </a:lnTo>
                <a:lnTo>
                  <a:pt x="65532" y="393191"/>
                </a:lnTo>
                <a:lnTo>
                  <a:pt x="40024" y="388042"/>
                </a:lnTo>
                <a:lnTo>
                  <a:pt x="19194" y="373999"/>
                </a:lnTo>
                <a:lnTo>
                  <a:pt x="5149" y="353169"/>
                </a:lnTo>
                <a:lnTo>
                  <a:pt x="0" y="327660"/>
                </a:lnTo>
                <a:lnTo>
                  <a:pt x="0" y="6553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27727" y="2247230"/>
            <a:ext cx="276227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56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Module 시작!  필요한 in/out </a:t>
            </a:r>
            <a:r>
              <a:rPr sz="1600" spc="-5" dirty="0" err="1">
                <a:solidFill>
                  <a:srgbClr val="292929"/>
                </a:solidFill>
                <a:latin typeface="맑은 고딕"/>
                <a:cs typeface="맑은 고딕"/>
              </a:rPr>
              <a:t>포트</a:t>
            </a:r>
            <a:r>
              <a:rPr sz="1600" spc="-4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 err="1">
                <a:solidFill>
                  <a:srgbClr val="292929"/>
                </a:solidFill>
                <a:latin typeface="맑은 고딕"/>
                <a:cs typeface="맑은 고딕"/>
              </a:rPr>
              <a:t>이름</a:t>
            </a:r>
            <a:r>
              <a:rPr lang="en-US" altLang="ko-KR" sz="1600" spc="-5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 err="1">
                <a:solidFill>
                  <a:srgbClr val="292929"/>
                </a:solidFill>
                <a:latin typeface="맑은 고딕"/>
                <a:cs typeface="맑은 고딕"/>
              </a:rPr>
              <a:t>모두</a:t>
            </a:r>
            <a:r>
              <a:rPr sz="160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적기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246" y="13209"/>
            <a:ext cx="823211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spc="-10" dirty="0">
                <a:solidFill>
                  <a:schemeClr val="tx1"/>
                </a:solidFill>
              </a:rPr>
              <a:t>Gate </a:t>
            </a:r>
            <a:r>
              <a:rPr sz="3400" spc="-5" dirty="0">
                <a:solidFill>
                  <a:schemeClr val="tx1"/>
                </a:solidFill>
              </a:rPr>
              <a:t>수준의 4:1 Multiplexer</a:t>
            </a:r>
            <a:r>
              <a:rPr sz="3400" spc="50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Verilog</a:t>
            </a:r>
            <a:endParaRPr sz="34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5" dirty="0">
                <a:solidFill>
                  <a:schemeClr val="tx1"/>
                </a:solidFill>
              </a:rPr>
              <a:t> MUX4_1.v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3AE6E-0137-46CF-ADE8-7767A7728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CD7204-9ED0-4CD2-BA8D-B8E603B53BD1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14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72" y="1537716"/>
            <a:ext cx="8982456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" y="2538222"/>
            <a:ext cx="3916679" cy="1385570"/>
          </a:xfrm>
          <a:custGeom>
            <a:avLst/>
            <a:gdLst/>
            <a:ahLst/>
            <a:cxnLst/>
            <a:rect l="l" t="t" r="r" b="b"/>
            <a:pathLst>
              <a:path w="3916679" h="1385570">
                <a:moveTo>
                  <a:pt x="0" y="230886"/>
                </a:moveTo>
                <a:lnTo>
                  <a:pt x="4691" y="184356"/>
                </a:lnTo>
                <a:lnTo>
                  <a:pt x="18145" y="141017"/>
                </a:lnTo>
                <a:lnTo>
                  <a:pt x="39433" y="101798"/>
                </a:lnTo>
                <a:lnTo>
                  <a:pt x="67627" y="67627"/>
                </a:lnTo>
                <a:lnTo>
                  <a:pt x="101798" y="39433"/>
                </a:lnTo>
                <a:lnTo>
                  <a:pt x="141017" y="18145"/>
                </a:lnTo>
                <a:lnTo>
                  <a:pt x="184356" y="4691"/>
                </a:lnTo>
                <a:lnTo>
                  <a:pt x="230886" y="0"/>
                </a:lnTo>
                <a:lnTo>
                  <a:pt x="3685793" y="0"/>
                </a:lnTo>
                <a:lnTo>
                  <a:pt x="3732323" y="4691"/>
                </a:lnTo>
                <a:lnTo>
                  <a:pt x="3775662" y="18145"/>
                </a:lnTo>
                <a:lnTo>
                  <a:pt x="3814881" y="39433"/>
                </a:lnTo>
                <a:lnTo>
                  <a:pt x="3849052" y="67627"/>
                </a:lnTo>
                <a:lnTo>
                  <a:pt x="3877246" y="101798"/>
                </a:lnTo>
                <a:lnTo>
                  <a:pt x="3898534" y="141017"/>
                </a:lnTo>
                <a:lnTo>
                  <a:pt x="3911988" y="184356"/>
                </a:lnTo>
                <a:lnTo>
                  <a:pt x="3916679" y="230886"/>
                </a:lnTo>
                <a:lnTo>
                  <a:pt x="3916679" y="1154429"/>
                </a:lnTo>
                <a:lnTo>
                  <a:pt x="3911988" y="1200959"/>
                </a:lnTo>
                <a:lnTo>
                  <a:pt x="3898534" y="1244298"/>
                </a:lnTo>
                <a:lnTo>
                  <a:pt x="3877246" y="1283517"/>
                </a:lnTo>
                <a:lnTo>
                  <a:pt x="3849052" y="1317688"/>
                </a:lnTo>
                <a:lnTo>
                  <a:pt x="3814881" y="1345882"/>
                </a:lnTo>
                <a:lnTo>
                  <a:pt x="3775662" y="1367170"/>
                </a:lnTo>
                <a:lnTo>
                  <a:pt x="3732323" y="1380624"/>
                </a:lnTo>
                <a:lnTo>
                  <a:pt x="3685793" y="1385315"/>
                </a:lnTo>
                <a:lnTo>
                  <a:pt x="230886" y="1385315"/>
                </a:lnTo>
                <a:lnTo>
                  <a:pt x="184356" y="1380624"/>
                </a:lnTo>
                <a:lnTo>
                  <a:pt x="141017" y="1367170"/>
                </a:lnTo>
                <a:lnTo>
                  <a:pt x="101798" y="1345882"/>
                </a:lnTo>
                <a:lnTo>
                  <a:pt x="67627" y="1317688"/>
                </a:lnTo>
                <a:lnTo>
                  <a:pt x="39433" y="1283517"/>
                </a:lnTo>
                <a:lnTo>
                  <a:pt x="18145" y="1244298"/>
                </a:lnTo>
                <a:lnTo>
                  <a:pt x="4691" y="1200959"/>
                </a:lnTo>
                <a:lnTo>
                  <a:pt x="0" y="1154429"/>
                </a:lnTo>
                <a:lnTo>
                  <a:pt x="0" y="230886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0584" y="3303178"/>
            <a:ext cx="20104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Input인지</a:t>
            </a:r>
            <a:r>
              <a:rPr sz="1600" spc="-5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output인지</a:t>
            </a:r>
            <a:endParaRPr sz="16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구별해</a:t>
            </a:r>
            <a:r>
              <a:rPr sz="160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주기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898" y="0"/>
            <a:ext cx="734504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spc="-10" dirty="0">
                <a:solidFill>
                  <a:schemeClr val="tx1"/>
                </a:solidFill>
              </a:rPr>
              <a:t>Gate </a:t>
            </a:r>
            <a:r>
              <a:rPr sz="3400" spc="-5" dirty="0">
                <a:solidFill>
                  <a:schemeClr val="tx1"/>
                </a:solidFill>
              </a:rPr>
              <a:t>수준의 4:1 Multiplexer</a:t>
            </a:r>
            <a:r>
              <a:rPr sz="3400" spc="50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Verilog</a:t>
            </a:r>
            <a:endParaRPr sz="34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5" dirty="0">
                <a:solidFill>
                  <a:schemeClr val="tx1"/>
                </a:solidFill>
              </a:rPr>
              <a:t> MUX4_1.v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E3C33-9FD6-4329-825A-1852FD8B3D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CDBC92-6585-4454-AC76-B29BA25CF2C3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15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72" y="1537716"/>
            <a:ext cx="8982456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" y="4115561"/>
            <a:ext cx="2865120" cy="1138555"/>
          </a:xfrm>
          <a:custGeom>
            <a:avLst/>
            <a:gdLst/>
            <a:ahLst/>
            <a:cxnLst/>
            <a:rect l="l" t="t" r="r" b="b"/>
            <a:pathLst>
              <a:path w="2865120" h="1138554">
                <a:moveTo>
                  <a:pt x="0" y="189737"/>
                </a:moveTo>
                <a:lnTo>
                  <a:pt x="6777" y="139303"/>
                </a:lnTo>
                <a:lnTo>
                  <a:pt x="25905" y="93980"/>
                </a:lnTo>
                <a:lnTo>
                  <a:pt x="55573" y="55578"/>
                </a:lnTo>
                <a:lnTo>
                  <a:pt x="93974" y="25907"/>
                </a:lnTo>
                <a:lnTo>
                  <a:pt x="139298" y="6778"/>
                </a:lnTo>
                <a:lnTo>
                  <a:pt x="189738" y="0"/>
                </a:lnTo>
                <a:lnTo>
                  <a:pt x="2675382" y="0"/>
                </a:lnTo>
                <a:lnTo>
                  <a:pt x="2725816" y="6778"/>
                </a:lnTo>
                <a:lnTo>
                  <a:pt x="2771140" y="25907"/>
                </a:lnTo>
                <a:lnTo>
                  <a:pt x="2809541" y="55578"/>
                </a:lnTo>
                <a:lnTo>
                  <a:pt x="2839212" y="93980"/>
                </a:lnTo>
                <a:lnTo>
                  <a:pt x="2858341" y="139303"/>
                </a:lnTo>
                <a:lnTo>
                  <a:pt x="2865120" y="189737"/>
                </a:lnTo>
                <a:lnTo>
                  <a:pt x="2865120" y="948689"/>
                </a:lnTo>
                <a:lnTo>
                  <a:pt x="2858341" y="999124"/>
                </a:lnTo>
                <a:lnTo>
                  <a:pt x="2839212" y="1044447"/>
                </a:lnTo>
                <a:lnTo>
                  <a:pt x="2809541" y="1082849"/>
                </a:lnTo>
                <a:lnTo>
                  <a:pt x="2771140" y="1112520"/>
                </a:lnTo>
                <a:lnTo>
                  <a:pt x="2725816" y="1131649"/>
                </a:lnTo>
                <a:lnTo>
                  <a:pt x="2675382" y="1138428"/>
                </a:lnTo>
                <a:lnTo>
                  <a:pt x="189738" y="1138428"/>
                </a:lnTo>
                <a:lnTo>
                  <a:pt x="139298" y="1131649"/>
                </a:lnTo>
                <a:lnTo>
                  <a:pt x="93974" y="1112520"/>
                </a:lnTo>
                <a:lnTo>
                  <a:pt x="55573" y="1082849"/>
                </a:lnTo>
                <a:lnTo>
                  <a:pt x="25905" y="1044447"/>
                </a:lnTo>
                <a:lnTo>
                  <a:pt x="6777" y="999124"/>
                </a:lnTo>
                <a:lnTo>
                  <a:pt x="0" y="948689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46654" y="3792854"/>
            <a:ext cx="18154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중간 연결에</a:t>
            </a:r>
            <a:r>
              <a:rPr sz="1600" spc="-8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필요한</a:t>
            </a:r>
            <a:endParaRPr sz="1600" dirty="0">
              <a:latin typeface="맑은 고딕"/>
              <a:cs typeface="맑은 고딕"/>
            </a:endParaRPr>
          </a:p>
          <a:p>
            <a:pPr marL="62865">
              <a:lnSpc>
                <a:spcPct val="100000"/>
              </a:lnSpc>
            </a:pP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wire들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마련해</a:t>
            </a:r>
            <a:r>
              <a:rPr sz="1600" spc="-6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두기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898" y="2828"/>
            <a:ext cx="734504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spc="-10" dirty="0">
                <a:solidFill>
                  <a:schemeClr val="tx1"/>
                </a:solidFill>
              </a:rPr>
              <a:t>Gate </a:t>
            </a:r>
            <a:r>
              <a:rPr sz="3400" spc="-5" dirty="0">
                <a:solidFill>
                  <a:schemeClr val="tx1"/>
                </a:solidFill>
              </a:rPr>
              <a:t>수준의 4:1 Multiplexer</a:t>
            </a:r>
            <a:r>
              <a:rPr sz="3400" spc="50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Verilog</a:t>
            </a:r>
            <a:endParaRPr sz="34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5" dirty="0">
                <a:solidFill>
                  <a:schemeClr val="tx1"/>
                </a:solidFill>
              </a:rPr>
              <a:t> MUX4_1.v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FEC0F1-2FD7-4843-9BE5-470140162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DA7C25-ABA0-4849-A95C-0DA678745A4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056" y="1551432"/>
            <a:ext cx="9009888" cy="456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16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" y="1552194"/>
            <a:ext cx="3726179" cy="1138555"/>
          </a:xfrm>
          <a:custGeom>
            <a:avLst/>
            <a:gdLst/>
            <a:ahLst/>
            <a:cxnLst/>
            <a:rect l="l" t="t" r="r" b="b"/>
            <a:pathLst>
              <a:path w="3726179" h="1138555">
                <a:moveTo>
                  <a:pt x="0" y="189737"/>
                </a:moveTo>
                <a:lnTo>
                  <a:pt x="6777" y="139303"/>
                </a:lnTo>
                <a:lnTo>
                  <a:pt x="25905" y="93979"/>
                </a:lnTo>
                <a:lnTo>
                  <a:pt x="55573" y="55578"/>
                </a:lnTo>
                <a:lnTo>
                  <a:pt x="93974" y="25907"/>
                </a:lnTo>
                <a:lnTo>
                  <a:pt x="139298" y="6778"/>
                </a:lnTo>
                <a:lnTo>
                  <a:pt x="189738" y="0"/>
                </a:lnTo>
                <a:lnTo>
                  <a:pt x="3536441" y="0"/>
                </a:lnTo>
                <a:lnTo>
                  <a:pt x="3586876" y="6778"/>
                </a:lnTo>
                <a:lnTo>
                  <a:pt x="3632200" y="25908"/>
                </a:lnTo>
                <a:lnTo>
                  <a:pt x="3670601" y="55578"/>
                </a:lnTo>
                <a:lnTo>
                  <a:pt x="3700272" y="93980"/>
                </a:lnTo>
                <a:lnTo>
                  <a:pt x="3719401" y="139303"/>
                </a:lnTo>
                <a:lnTo>
                  <a:pt x="3726179" y="189737"/>
                </a:lnTo>
                <a:lnTo>
                  <a:pt x="3726179" y="948689"/>
                </a:lnTo>
                <a:lnTo>
                  <a:pt x="3719401" y="999124"/>
                </a:lnTo>
                <a:lnTo>
                  <a:pt x="3700271" y="1044448"/>
                </a:lnTo>
                <a:lnTo>
                  <a:pt x="3670601" y="1082849"/>
                </a:lnTo>
                <a:lnTo>
                  <a:pt x="3632199" y="1112520"/>
                </a:lnTo>
                <a:lnTo>
                  <a:pt x="3586876" y="1131649"/>
                </a:lnTo>
                <a:lnTo>
                  <a:pt x="3536441" y="1138427"/>
                </a:lnTo>
                <a:lnTo>
                  <a:pt x="189738" y="1138427"/>
                </a:lnTo>
                <a:lnTo>
                  <a:pt x="139298" y="1131649"/>
                </a:lnTo>
                <a:lnTo>
                  <a:pt x="93974" y="1112519"/>
                </a:lnTo>
                <a:lnTo>
                  <a:pt x="55573" y="1082849"/>
                </a:lnTo>
                <a:lnTo>
                  <a:pt x="25905" y="1044447"/>
                </a:lnTo>
                <a:lnTo>
                  <a:pt x="6777" y="999124"/>
                </a:lnTo>
                <a:lnTo>
                  <a:pt x="0" y="948689"/>
                </a:lnTo>
                <a:lnTo>
                  <a:pt x="0" y="189737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7713" y="1317117"/>
            <a:ext cx="1122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not (out,</a:t>
            </a:r>
            <a:r>
              <a:rPr sz="1600" spc="-7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in)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898" y="0"/>
            <a:ext cx="734504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b="1" spc="-10" dirty="0">
                <a:latin typeface="맑은 고딕"/>
                <a:cs typeface="맑은 고딕"/>
              </a:rPr>
              <a:t>Gate </a:t>
            </a:r>
            <a:r>
              <a:rPr sz="3400" b="1" spc="-5" dirty="0">
                <a:latin typeface="맑은 고딕"/>
                <a:cs typeface="맑은 고딕"/>
              </a:rPr>
              <a:t>수준의 4:1 Multiplexer</a:t>
            </a:r>
            <a:r>
              <a:rPr sz="3400" b="1" spc="50" dirty="0">
                <a:latin typeface="맑은 고딕"/>
                <a:cs typeface="맑은 고딕"/>
              </a:rPr>
              <a:t> </a:t>
            </a:r>
            <a:r>
              <a:rPr sz="3400" b="1" spc="-5" dirty="0">
                <a:latin typeface="맑은 고딕"/>
                <a:cs typeface="맑은 고딕"/>
              </a:rPr>
              <a:t>Verilog</a:t>
            </a:r>
            <a:endParaRPr sz="34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b="1" dirty="0">
                <a:latin typeface="맑은 고딕"/>
                <a:cs typeface="맑은 고딕"/>
              </a:rPr>
              <a:t>:</a:t>
            </a:r>
            <a:r>
              <a:rPr sz="2400" b="1" spc="-5" dirty="0">
                <a:latin typeface="맑은 고딕"/>
                <a:cs typeface="맑은 고딕"/>
              </a:rPr>
              <a:t> MUX4_1.v</a:t>
            </a:r>
            <a:endParaRPr sz="2400" dirty="0">
              <a:latin typeface="맑은 고딕"/>
              <a:cs typeface="맑은 고딕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C923E-4843-41B9-9A75-3FC26AD606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9CB18A-6163-4AB1-8532-525ACD580CA9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056" y="1551432"/>
            <a:ext cx="9009888" cy="456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17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" y="2905505"/>
            <a:ext cx="3726179" cy="1617345"/>
          </a:xfrm>
          <a:custGeom>
            <a:avLst/>
            <a:gdLst/>
            <a:ahLst/>
            <a:cxnLst/>
            <a:rect l="l" t="t" r="r" b="b"/>
            <a:pathLst>
              <a:path w="3726179" h="1617345">
                <a:moveTo>
                  <a:pt x="0" y="269494"/>
                </a:moveTo>
                <a:lnTo>
                  <a:pt x="4342" y="221050"/>
                </a:lnTo>
                <a:lnTo>
                  <a:pt x="16860" y="175456"/>
                </a:lnTo>
                <a:lnTo>
                  <a:pt x="36795" y="133472"/>
                </a:lnTo>
                <a:lnTo>
                  <a:pt x="63383" y="95859"/>
                </a:lnTo>
                <a:lnTo>
                  <a:pt x="95864" y="63379"/>
                </a:lnTo>
                <a:lnTo>
                  <a:pt x="133477" y="36792"/>
                </a:lnTo>
                <a:lnTo>
                  <a:pt x="175461" y="16859"/>
                </a:lnTo>
                <a:lnTo>
                  <a:pt x="221053" y="4341"/>
                </a:lnTo>
                <a:lnTo>
                  <a:pt x="269494" y="0"/>
                </a:lnTo>
                <a:lnTo>
                  <a:pt x="3456686" y="0"/>
                </a:lnTo>
                <a:lnTo>
                  <a:pt x="3505129" y="4341"/>
                </a:lnTo>
                <a:lnTo>
                  <a:pt x="3550723" y="16859"/>
                </a:lnTo>
                <a:lnTo>
                  <a:pt x="3592707" y="36792"/>
                </a:lnTo>
                <a:lnTo>
                  <a:pt x="3630320" y="63379"/>
                </a:lnTo>
                <a:lnTo>
                  <a:pt x="3662800" y="95859"/>
                </a:lnTo>
                <a:lnTo>
                  <a:pt x="3689387" y="133472"/>
                </a:lnTo>
                <a:lnTo>
                  <a:pt x="3709320" y="175456"/>
                </a:lnTo>
                <a:lnTo>
                  <a:pt x="3721838" y="221050"/>
                </a:lnTo>
                <a:lnTo>
                  <a:pt x="3726179" y="269494"/>
                </a:lnTo>
                <a:lnTo>
                  <a:pt x="3726179" y="1347470"/>
                </a:lnTo>
                <a:lnTo>
                  <a:pt x="3721838" y="1395913"/>
                </a:lnTo>
                <a:lnTo>
                  <a:pt x="3709320" y="1441507"/>
                </a:lnTo>
                <a:lnTo>
                  <a:pt x="3689387" y="1483491"/>
                </a:lnTo>
                <a:lnTo>
                  <a:pt x="3662800" y="1521104"/>
                </a:lnTo>
                <a:lnTo>
                  <a:pt x="3630320" y="1553584"/>
                </a:lnTo>
                <a:lnTo>
                  <a:pt x="3592707" y="1580171"/>
                </a:lnTo>
                <a:lnTo>
                  <a:pt x="3550723" y="1600104"/>
                </a:lnTo>
                <a:lnTo>
                  <a:pt x="3505129" y="1612622"/>
                </a:lnTo>
                <a:lnTo>
                  <a:pt x="3456686" y="1616964"/>
                </a:lnTo>
                <a:lnTo>
                  <a:pt x="269494" y="1616964"/>
                </a:lnTo>
                <a:lnTo>
                  <a:pt x="221053" y="1612622"/>
                </a:lnTo>
                <a:lnTo>
                  <a:pt x="175461" y="1600104"/>
                </a:lnTo>
                <a:lnTo>
                  <a:pt x="133477" y="1580171"/>
                </a:lnTo>
                <a:lnTo>
                  <a:pt x="95864" y="1553584"/>
                </a:lnTo>
                <a:lnTo>
                  <a:pt x="63383" y="1521104"/>
                </a:lnTo>
                <a:lnTo>
                  <a:pt x="36795" y="1483491"/>
                </a:lnTo>
                <a:lnTo>
                  <a:pt x="16860" y="1441507"/>
                </a:lnTo>
                <a:lnTo>
                  <a:pt x="4342" y="1395913"/>
                </a:lnTo>
                <a:lnTo>
                  <a:pt x="0" y="1347470"/>
                </a:lnTo>
                <a:lnTo>
                  <a:pt x="0" y="269494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2203" y="2636265"/>
            <a:ext cx="2064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and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(out, in1, in2, in3)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6119" y="2828"/>
            <a:ext cx="734504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spc="-10" dirty="0">
                <a:solidFill>
                  <a:schemeClr val="tx1"/>
                </a:solidFill>
              </a:rPr>
              <a:t>Gate </a:t>
            </a:r>
            <a:r>
              <a:rPr sz="3400" spc="-5" dirty="0">
                <a:solidFill>
                  <a:schemeClr val="tx1"/>
                </a:solidFill>
              </a:rPr>
              <a:t>수준의 4:1 Multiplexer</a:t>
            </a:r>
            <a:r>
              <a:rPr sz="3400" spc="50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Verilog</a:t>
            </a:r>
            <a:endParaRPr sz="34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5" dirty="0">
                <a:solidFill>
                  <a:schemeClr val="tx1"/>
                </a:solidFill>
              </a:rPr>
              <a:t> MUX4_1.v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792938-009C-429D-8D78-C1299E9A7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914D0DC-712E-496D-8274-F25BB7C2BEBD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056" y="1551432"/>
            <a:ext cx="9009888" cy="456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18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34" y="4664202"/>
            <a:ext cx="3192780" cy="935990"/>
          </a:xfrm>
          <a:custGeom>
            <a:avLst/>
            <a:gdLst/>
            <a:ahLst/>
            <a:cxnLst/>
            <a:rect l="l" t="t" r="r" b="b"/>
            <a:pathLst>
              <a:path w="3192779" h="935989">
                <a:moveTo>
                  <a:pt x="0" y="155956"/>
                </a:moveTo>
                <a:lnTo>
                  <a:pt x="7950" y="106671"/>
                </a:lnTo>
                <a:lnTo>
                  <a:pt x="30090" y="63861"/>
                </a:lnTo>
                <a:lnTo>
                  <a:pt x="63850" y="30097"/>
                </a:lnTo>
                <a:lnTo>
                  <a:pt x="106662" y="7953"/>
                </a:lnTo>
                <a:lnTo>
                  <a:pt x="155956" y="0"/>
                </a:lnTo>
                <a:lnTo>
                  <a:pt x="3036824" y="0"/>
                </a:lnTo>
                <a:lnTo>
                  <a:pt x="3086108" y="7953"/>
                </a:lnTo>
                <a:lnTo>
                  <a:pt x="3128918" y="30097"/>
                </a:lnTo>
                <a:lnTo>
                  <a:pt x="3162682" y="63861"/>
                </a:lnTo>
                <a:lnTo>
                  <a:pt x="3184826" y="106671"/>
                </a:lnTo>
                <a:lnTo>
                  <a:pt x="3192780" y="155956"/>
                </a:lnTo>
                <a:lnTo>
                  <a:pt x="3192780" y="779780"/>
                </a:lnTo>
                <a:lnTo>
                  <a:pt x="3184826" y="829064"/>
                </a:lnTo>
                <a:lnTo>
                  <a:pt x="3162682" y="871874"/>
                </a:lnTo>
                <a:lnTo>
                  <a:pt x="3128918" y="905638"/>
                </a:lnTo>
                <a:lnTo>
                  <a:pt x="3086108" y="927782"/>
                </a:lnTo>
                <a:lnTo>
                  <a:pt x="3036824" y="935736"/>
                </a:lnTo>
                <a:lnTo>
                  <a:pt x="155956" y="935736"/>
                </a:lnTo>
                <a:lnTo>
                  <a:pt x="106662" y="927782"/>
                </a:lnTo>
                <a:lnTo>
                  <a:pt x="63850" y="905638"/>
                </a:lnTo>
                <a:lnTo>
                  <a:pt x="30090" y="871874"/>
                </a:lnTo>
                <a:lnTo>
                  <a:pt x="7950" y="829064"/>
                </a:lnTo>
                <a:lnTo>
                  <a:pt x="0" y="779780"/>
                </a:lnTo>
                <a:lnTo>
                  <a:pt x="0" y="155956"/>
                </a:lnTo>
                <a:close/>
              </a:path>
            </a:pathLst>
          </a:custGeom>
          <a:ln w="2895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22693" y="4394962"/>
            <a:ext cx="2307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or (out, in1, in2, in3,</a:t>
            </a: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in4)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898" y="10668"/>
            <a:ext cx="734504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spc="-10" dirty="0">
                <a:solidFill>
                  <a:schemeClr val="tx1"/>
                </a:solidFill>
              </a:rPr>
              <a:t>Gate </a:t>
            </a:r>
            <a:r>
              <a:rPr sz="3400" spc="-5" dirty="0">
                <a:solidFill>
                  <a:schemeClr val="tx1"/>
                </a:solidFill>
              </a:rPr>
              <a:t>수준의 4:1 Multiplexer</a:t>
            </a:r>
            <a:r>
              <a:rPr sz="3400" spc="50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Verilog</a:t>
            </a:r>
            <a:endParaRPr sz="34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5" dirty="0">
                <a:solidFill>
                  <a:schemeClr val="tx1"/>
                </a:solidFill>
              </a:rPr>
              <a:t> MUX4_1.v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092C-3BD4-418A-9D15-B3006B854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6977"/>
            <a:ext cx="27197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HDL </a:t>
            </a: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&amp;</a:t>
            </a:r>
            <a:r>
              <a:rPr sz="3400" spc="-17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Verilog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56798"/>
            <a:ext cx="7767955" cy="37896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460375" algn="l"/>
              </a:tabLst>
            </a:pPr>
            <a:r>
              <a:rPr sz="1250" spc="5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250" spc="5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292929"/>
                </a:solidFill>
                <a:latin typeface="HY헤드라인M"/>
                <a:cs typeface="HY헤드라인M"/>
              </a:rPr>
              <a:t>HDL</a:t>
            </a:r>
            <a:endParaRPr sz="18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6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Hardware Description</a:t>
            </a:r>
            <a:r>
              <a:rPr sz="1600" spc="4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Language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C → 범용 프로세서 이용 / HDL → 전용 SoC 또는 IP</a:t>
            </a:r>
            <a:r>
              <a:rPr sz="1600" spc="13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설계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HDL Design =&gt; Simulation &amp; Synthesis &amp; etc. =&gt; Chip /</a:t>
            </a:r>
            <a:r>
              <a:rPr sz="1600" spc="17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FPGA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4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HDL 설계의</a:t>
            </a:r>
            <a:r>
              <a:rPr sz="1600" spc="1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장점</a:t>
            </a:r>
            <a:endParaRPr sz="1600">
              <a:latin typeface="HY헤드라인M"/>
              <a:cs typeface="HY헤드라인M"/>
            </a:endParaRPr>
          </a:p>
          <a:p>
            <a:pPr marL="1306830" lvl="1" indent="-402590">
              <a:lnSpc>
                <a:spcPct val="100000"/>
              </a:lnSpc>
              <a:spcBef>
                <a:spcPts val="334"/>
              </a:spcBef>
              <a:buClr>
                <a:srgbClr val="8D92C3"/>
              </a:buClr>
              <a:buSzPct val="78571"/>
              <a:buFont typeface="Wingdings 2"/>
              <a:buChar char=""/>
              <a:tabLst>
                <a:tab pos="1306195" algn="l"/>
                <a:tab pos="1306830" algn="l"/>
              </a:tabLst>
            </a:pPr>
            <a:r>
              <a:rPr sz="1400" dirty="0">
                <a:solidFill>
                  <a:srgbClr val="292929"/>
                </a:solidFill>
                <a:latin typeface="HY헤드라인M"/>
                <a:cs typeface="HY헤드라인M"/>
              </a:rPr>
              <a:t>C 와 비슷한 친숙한</a:t>
            </a:r>
            <a:r>
              <a:rPr sz="1400" spc="-5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400" dirty="0">
                <a:solidFill>
                  <a:srgbClr val="292929"/>
                </a:solidFill>
                <a:latin typeface="HY헤드라인M"/>
                <a:cs typeface="HY헤드라인M"/>
              </a:rPr>
              <a:t>명령어</a:t>
            </a:r>
            <a:endParaRPr sz="1400">
              <a:latin typeface="HY헤드라인M"/>
              <a:cs typeface="HY헤드라인M"/>
            </a:endParaRPr>
          </a:p>
          <a:p>
            <a:pPr marL="1306830" lvl="1" indent="-402590">
              <a:lnSpc>
                <a:spcPct val="100000"/>
              </a:lnSpc>
              <a:spcBef>
                <a:spcPts val="335"/>
              </a:spcBef>
              <a:buClr>
                <a:srgbClr val="8D92C3"/>
              </a:buClr>
              <a:buSzPct val="78571"/>
              <a:buFont typeface="Wingdings 2"/>
              <a:buChar char=""/>
              <a:tabLst>
                <a:tab pos="1306195" algn="l"/>
                <a:tab pos="1306830" algn="l"/>
              </a:tabLst>
            </a:pPr>
            <a:r>
              <a:rPr sz="1400" spc="-5" dirty="0">
                <a:solidFill>
                  <a:srgbClr val="292929"/>
                </a:solidFill>
                <a:latin typeface="HY헤드라인M"/>
                <a:cs typeface="HY헤드라인M"/>
              </a:rPr>
              <a:t>Behavioral </a:t>
            </a:r>
            <a:r>
              <a:rPr sz="1400" dirty="0">
                <a:solidFill>
                  <a:srgbClr val="292929"/>
                </a:solidFill>
                <a:latin typeface="HY헤드라인M"/>
                <a:cs typeface="HY헤드라인M"/>
              </a:rPr>
              <a:t>하게 설계할 수</a:t>
            </a:r>
            <a:r>
              <a:rPr sz="1400" spc="-5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400" dirty="0">
                <a:solidFill>
                  <a:srgbClr val="292929"/>
                </a:solidFill>
                <a:latin typeface="HY헤드라인M"/>
                <a:cs typeface="HY헤드라인M"/>
              </a:rPr>
              <a:t>있음</a:t>
            </a:r>
            <a:endParaRPr sz="1400">
              <a:latin typeface="HY헤드라인M"/>
              <a:cs typeface="HY헤드라인M"/>
            </a:endParaRPr>
          </a:p>
          <a:p>
            <a:pPr lvl="1">
              <a:lnSpc>
                <a:spcPct val="100000"/>
              </a:lnSpc>
              <a:buClr>
                <a:srgbClr val="8D92C3"/>
              </a:buClr>
              <a:buFont typeface="Wingdings 2"/>
              <a:buChar char="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460375" algn="l"/>
              </a:tabLst>
            </a:pPr>
            <a:r>
              <a:rPr sz="1250" spc="5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250" spc="5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292929"/>
                </a:solidFill>
                <a:latin typeface="HY헤드라인M"/>
                <a:cs typeface="HY헤드라인M"/>
              </a:rPr>
              <a:t>Verilog</a:t>
            </a:r>
            <a:endParaRPr sz="18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70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HDL 중에 가장 널리 쓰이는</a:t>
            </a:r>
            <a:r>
              <a:rPr sz="1600" spc="6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Language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수많은 Synthesis Tools / Foundry </a:t>
            </a:r>
            <a:r>
              <a:rPr sz="1600" spc="-10" dirty="0">
                <a:solidFill>
                  <a:srgbClr val="292929"/>
                </a:solidFill>
                <a:latin typeface="HY헤드라인M"/>
                <a:cs typeface="HY헤드라인M"/>
              </a:rPr>
              <a:t>vendors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가</a:t>
            </a:r>
            <a:r>
              <a:rPr sz="1600" spc="11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Support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Verilog Editing &amp; Simulation Tool :</a:t>
            </a:r>
            <a:r>
              <a:rPr sz="1600" spc="13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HY헤드라인M"/>
                <a:cs typeface="HY헤드라인M"/>
              </a:rPr>
              <a:t>ModelSim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Synthesis Tool : </a:t>
            </a:r>
            <a:r>
              <a:rPr sz="1600" spc="-5" dirty="0">
                <a:solidFill>
                  <a:srgbClr val="C00000"/>
                </a:solidFill>
                <a:latin typeface="HY헤드라인M"/>
                <a:cs typeface="HY헤드라인M"/>
              </a:rPr>
              <a:t>ISE Design Suite for FPGA / Design Compiler for</a:t>
            </a:r>
            <a:r>
              <a:rPr sz="1600" spc="225" dirty="0">
                <a:solidFill>
                  <a:srgbClr val="C00000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HY헤드라인M"/>
                <a:cs typeface="HY헤드라인M"/>
              </a:rPr>
              <a:t>Silicon</a:t>
            </a:r>
            <a:endParaRPr sz="1600"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517A80B-E7F1-413D-B9DD-1304C8D364BC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67056" y="1551432"/>
            <a:ext cx="9009888" cy="456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19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3288" y="3806951"/>
            <a:ext cx="3410712" cy="305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534" y="5733256"/>
            <a:ext cx="1250106" cy="397160"/>
          </a:xfrm>
          <a:custGeom>
            <a:avLst/>
            <a:gdLst/>
            <a:ahLst/>
            <a:cxnLst/>
            <a:rect l="l" t="t" r="r" b="b"/>
            <a:pathLst>
              <a:path w="1597660" h="521335">
                <a:moveTo>
                  <a:pt x="0" y="86868"/>
                </a:moveTo>
                <a:lnTo>
                  <a:pt x="6826" y="53053"/>
                </a:lnTo>
                <a:lnTo>
                  <a:pt x="25443" y="25441"/>
                </a:lnTo>
                <a:lnTo>
                  <a:pt x="53055" y="6825"/>
                </a:lnTo>
                <a:lnTo>
                  <a:pt x="86868" y="0"/>
                </a:lnTo>
                <a:lnTo>
                  <a:pt x="1510284" y="0"/>
                </a:lnTo>
                <a:lnTo>
                  <a:pt x="1544109" y="6825"/>
                </a:lnTo>
                <a:lnTo>
                  <a:pt x="1571720" y="25441"/>
                </a:lnTo>
                <a:lnTo>
                  <a:pt x="1590329" y="53053"/>
                </a:lnTo>
                <a:lnTo>
                  <a:pt x="1597152" y="86868"/>
                </a:lnTo>
                <a:lnTo>
                  <a:pt x="1597152" y="434340"/>
                </a:lnTo>
                <a:lnTo>
                  <a:pt x="1590329" y="468154"/>
                </a:lnTo>
                <a:lnTo>
                  <a:pt x="1571720" y="495766"/>
                </a:lnTo>
                <a:lnTo>
                  <a:pt x="1544109" y="514382"/>
                </a:lnTo>
                <a:lnTo>
                  <a:pt x="1510284" y="521208"/>
                </a:lnTo>
                <a:lnTo>
                  <a:pt x="86868" y="521208"/>
                </a:lnTo>
                <a:lnTo>
                  <a:pt x="53055" y="514382"/>
                </a:lnTo>
                <a:lnTo>
                  <a:pt x="25443" y="495766"/>
                </a:lnTo>
                <a:lnTo>
                  <a:pt x="6826" y="468154"/>
                </a:lnTo>
                <a:lnTo>
                  <a:pt x="0" y="434340"/>
                </a:lnTo>
                <a:lnTo>
                  <a:pt x="0" y="86868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9194" y="6130416"/>
            <a:ext cx="219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모듈 </a:t>
            </a: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끝났다고</a:t>
            </a:r>
            <a:r>
              <a:rPr sz="1600" spc="-35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알려주기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8276" y="10892"/>
            <a:ext cx="7345045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9"/>
              </a:spcBef>
            </a:pPr>
            <a:r>
              <a:rPr sz="3400" spc="-10" dirty="0">
                <a:solidFill>
                  <a:schemeClr val="tx1"/>
                </a:solidFill>
              </a:rPr>
              <a:t>Gate </a:t>
            </a:r>
            <a:r>
              <a:rPr sz="3400" spc="-5" dirty="0">
                <a:solidFill>
                  <a:schemeClr val="tx1"/>
                </a:solidFill>
              </a:rPr>
              <a:t>수준의 4:1 Multiplexer</a:t>
            </a:r>
            <a:r>
              <a:rPr sz="3400" spc="50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Verilog</a:t>
            </a:r>
            <a:endParaRPr sz="3400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5" dirty="0">
                <a:solidFill>
                  <a:schemeClr val="tx1"/>
                </a:solidFill>
              </a:rPr>
              <a:t> MUX4_1.v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5851B-01B4-4241-AA94-0A7AC85A7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400B22B-A48B-49D8-8D5F-16057F5C5F75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11" y="1467611"/>
            <a:ext cx="89535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4489" y="1735073"/>
            <a:ext cx="2461287" cy="390779"/>
          </a:xfrm>
          <a:custGeom>
            <a:avLst/>
            <a:gdLst/>
            <a:ahLst/>
            <a:cxnLst/>
            <a:rect l="l" t="t" r="r" b="b"/>
            <a:pathLst>
              <a:path w="2296795" h="523239">
                <a:moveTo>
                  <a:pt x="0" y="87122"/>
                </a:moveTo>
                <a:lnTo>
                  <a:pt x="6845" y="53203"/>
                </a:lnTo>
                <a:lnTo>
                  <a:pt x="25515" y="25511"/>
                </a:lnTo>
                <a:lnTo>
                  <a:pt x="53208" y="6844"/>
                </a:lnTo>
                <a:lnTo>
                  <a:pt x="87122" y="0"/>
                </a:lnTo>
                <a:lnTo>
                  <a:pt x="2209546" y="0"/>
                </a:lnTo>
                <a:lnTo>
                  <a:pt x="2243464" y="6844"/>
                </a:lnTo>
                <a:lnTo>
                  <a:pt x="2271156" y="25511"/>
                </a:lnTo>
                <a:lnTo>
                  <a:pt x="2289823" y="53203"/>
                </a:lnTo>
                <a:lnTo>
                  <a:pt x="2296668" y="87122"/>
                </a:lnTo>
                <a:lnTo>
                  <a:pt x="2296668" y="435610"/>
                </a:lnTo>
                <a:lnTo>
                  <a:pt x="2289823" y="469528"/>
                </a:lnTo>
                <a:lnTo>
                  <a:pt x="2271156" y="497220"/>
                </a:lnTo>
                <a:lnTo>
                  <a:pt x="2243464" y="515887"/>
                </a:lnTo>
                <a:lnTo>
                  <a:pt x="2209546" y="522731"/>
                </a:lnTo>
                <a:lnTo>
                  <a:pt x="87122" y="522731"/>
                </a:lnTo>
                <a:lnTo>
                  <a:pt x="53208" y="515887"/>
                </a:lnTo>
                <a:lnTo>
                  <a:pt x="25515" y="497220"/>
                </a:lnTo>
                <a:lnTo>
                  <a:pt x="6845" y="469528"/>
                </a:lnTo>
                <a:lnTo>
                  <a:pt x="0" y="435610"/>
                </a:lnTo>
                <a:lnTo>
                  <a:pt x="0" y="8712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5776" y="2058138"/>
            <a:ext cx="4634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포트가 없으면 테스트용 코드라는 것을 알 수</a:t>
            </a:r>
            <a:r>
              <a:rPr sz="1600" spc="15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있다.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37" y="0"/>
            <a:ext cx="5332204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b="1" spc="-5" dirty="0">
                <a:latin typeface="맑은 고딕"/>
                <a:cs typeface="맑은 고딕"/>
              </a:rPr>
              <a:t>Test</a:t>
            </a:r>
            <a:r>
              <a:rPr sz="3400" b="1" spc="-25" dirty="0">
                <a:latin typeface="맑은 고딕"/>
                <a:cs typeface="맑은 고딕"/>
              </a:rPr>
              <a:t> </a:t>
            </a:r>
            <a:r>
              <a:rPr sz="3400" b="1" spc="-5" dirty="0">
                <a:latin typeface="맑은 고딕"/>
                <a:cs typeface="맑은 고딕"/>
              </a:rPr>
              <a:t>Code</a:t>
            </a:r>
            <a:endParaRPr sz="3400" dirty="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b="1" dirty="0">
                <a:latin typeface="맑은 고딕"/>
                <a:cs typeface="맑은 고딕"/>
              </a:rPr>
              <a:t>:</a:t>
            </a:r>
            <a:r>
              <a:rPr sz="2400" b="1" spc="-85" dirty="0">
                <a:latin typeface="맑은 고딕"/>
                <a:cs typeface="맑은 고딕"/>
              </a:rPr>
              <a:t> </a:t>
            </a:r>
            <a:r>
              <a:rPr sz="2400" b="1" spc="-5" dirty="0">
                <a:latin typeface="맑은 고딕"/>
                <a:cs typeface="맑은 고딕"/>
              </a:rPr>
              <a:t>MUX4_1_top.v</a:t>
            </a:r>
            <a:endParaRPr sz="2400" dirty="0">
              <a:latin typeface="맑은 고딕"/>
              <a:cs typeface="맑은 고딕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4CAB4AD-5B9F-413A-AE0D-38E801CD67DB}"/>
              </a:ext>
            </a:extLst>
          </p:cNvPr>
          <p:cNvSpPr/>
          <p:nvPr/>
        </p:nvSpPr>
        <p:spPr>
          <a:xfrm>
            <a:off x="6293407" y="3456384"/>
            <a:ext cx="2756104" cy="278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C121B-F862-4562-99D8-9BAA09A8030F}"/>
              </a:ext>
            </a:extLst>
          </p:cNvPr>
          <p:cNvSpPr txBox="1"/>
          <p:nvPr/>
        </p:nvSpPr>
        <p:spPr>
          <a:xfrm>
            <a:off x="7092280" y="3059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mymux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708714-4790-48A9-AFDE-968BA2B3D3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241A684-BE13-4634-9290-1295F1CC88DC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11" y="1467611"/>
            <a:ext cx="89535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0493" y="2214243"/>
            <a:ext cx="38182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6개의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입력에 이것 저것 넣어볼 수</a:t>
            </a:r>
            <a:r>
              <a:rPr sz="1600" spc="2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있도록</a:t>
            </a:r>
            <a:endParaRPr sz="16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레지스터</a:t>
            </a:r>
            <a:r>
              <a:rPr sz="160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(저장공간)선언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773" y="2410205"/>
            <a:ext cx="3093720" cy="1019810"/>
          </a:xfrm>
          <a:custGeom>
            <a:avLst/>
            <a:gdLst/>
            <a:ahLst/>
            <a:cxnLst/>
            <a:rect l="l" t="t" r="r" b="b"/>
            <a:pathLst>
              <a:path w="3093720" h="1019810">
                <a:moveTo>
                  <a:pt x="0" y="169926"/>
                </a:moveTo>
                <a:lnTo>
                  <a:pt x="6069" y="124751"/>
                </a:lnTo>
                <a:lnTo>
                  <a:pt x="23198" y="84158"/>
                </a:lnTo>
                <a:lnTo>
                  <a:pt x="49768" y="49768"/>
                </a:lnTo>
                <a:lnTo>
                  <a:pt x="84158" y="23198"/>
                </a:lnTo>
                <a:lnTo>
                  <a:pt x="124751" y="6069"/>
                </a:lnTo>
                <a:lnTo>
                  <a:pt x="169926" y="0"/>
                </a:lnTo>
                <a:lnTo>
                  <a:pt x="2923794" y="0"/>
                </a:lnTo>
                <a:lnTo>
                  <a:pt x="2968968" y="6069"/>
                </a:lnTo>
                <a:lnTo>
                  <a:pt x="3009561" y="23198"/>
                </a:lnTo>
                <a:lnTo>
                  <a:pt x="3043951" y="49768"/>
                </a:lnTo>
                <a:lnTo>
                  <a:pt x="3070521" y="84158"/>
                </a:lnTo>
                <a:lnTo>
                  <a:pt x="3087650" y="124751"/>
                </a:lnTo>
                <a:lnTo>
                  <a:pt x="3093720" y="169926"/>
                </a:lnTo>
                <a:lnTo>
                  <a:pt x="3093720" y="849630"/>
                </a:lnTo>
                <a:lnTo>
                  <a:pt x="3087650" y="894804"/>
                </a:lnTo>
                <a:lnTo>
                  <a:pt x="3070521" y="935397"/>
                </a:lnTo>
                <a:lnTo>
                  <a:pt x="3043951" y="969787"/>
                </a:lnTo>
                <a:lnTo>
                  <a:pt x="3009561" y="996357"/>
                </a:lnTo>
                <a:lnTo>
                  <a:pt x="2968968" y="1013486"/>
                </a:lnTo>
                <a:lnTo>
                  <a:pt x="2923794" y="1019556"/>
                </a:lnTo>
                <a:lnTo>
                  <a:pt x="169926" y="1019556"/>
                </a:lnTo>
                <a:lnTo>
                  <a:pt x="124751" y="1013486"/>
                </a:lnTo>
                <a:lnTo>
                  <a:pt x="84158" y="996357"/>
                </a:lnTo>
                <a:lnTo>
                  <a:pt x="49768" y="969787"/>
                </a:lnTo>
                <a:lnTo>
                  <a:pt x="23198" y="935397"/>
                </a:lnTo>
                <a:lnTo>
                  <a:pt x="6069" y="894804"/>
                </a:lnTo>
                <a:lnTo>
                  <a:pt x="0" y="849630"/>
                </a:lnTo>
                <a:lnTo>
                  <a:pt x="0" y="169926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028" y="-30276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934FA66-8258-4DD0-9E5A-6BB2E95D6BC5}"/>
              </a:ext>
            </a:extLst>
          </p:cNvPr>
          <p:cNvSpPr/>
          <p:nvPr/>
        </p:nvSpPr>
        <p:spPr>
          <a:xfrm>
            <a:off x="6293407" y="3456384"/>
            <a:ext cx="2756104" cy="278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FEDD9-0D84-4D46-8B6D-662727FF0B7A}"/>
              </a:ext>
            </a:extLst>
          </p:cNvPr>
          <p:cNvSpPr txBox="1"/>
          <p:nvPr/>
        </p:nvSpPr>
        <p:spPr>
          <a:xfrm>
            <a:off x="7092280" y="3059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mymux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C2EBD8D-CD13-4558-82AA-8319571CD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8137-A638-425C-9A54-04AB5B2DFB20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11" y="1467611"/>
            <a:ext cx="89535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59832" y="3277323"/>
            <a:ext cx="27561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출력은 단순히 확인만 </a:t>
            </a:r>
            <a:r>
              <a:rPr sz="1600" spc="-5" dirty="0" err="1">
                <a:solidFill>
                  <a:srgbClr val="292929"/>
                </a:solidFill>
                <a:latin typeface="맑은 고딕"/>
                <a:cs typeface="맑은 고딕"/>
              </a:rPr>
              <a:t>하면</a:t>
            </a:r>
            <a:r>
              <a:rPr sz="1600" spc="-45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10" dirty="0" err="1">
                <a:solidFill>
                  <a:srgbClr val="292929"/>
                </a:solidFill>
                <a:latin typeface="맑은 고딕"/>
                <a:cs typeface="맑은 고딕"/>
              </a:rPr>
              <a:t>되니까</a:t>
            </a:r>
            <a:r>
              <a:rPr lang="en-US" altLang="ko-KR"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Wire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연결해</a:t>
            </a:r>
            <a:r>
              <a:rPr sz="1600" spc="20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둔다.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773" y="3611117"/>
            <a:ext cx="3093720" cy="718185"/>
          </a:xfrm>
          <a:custGeom>
            <a:avLst/>
            <a:gdLst/>
            <a:ahLst/>
            <a:cxnLst/>
            <a:rect l="l" t="t" r="r" b="b"/>
            <a:pathLst>
              <a:path w="3093720" h="718185">
                <a:moveTo>
                  <a:pt x="0" y="119633"/>
                </a:moveTo>
                <a:lnTo>
                  <a:pt x="9402" y="73080"/>
                </a:lnTo>
                <a:lnTo>
                  <a:pt x="35042" y="35051"/>
                </a:lnTo>
                <a:lnTo>
                  <a:pt x="73069" y="9405"/>
                </a:lnTo>
                <a:lnTo>
                  <a:pt x="119633" y="0"/>
                </a:lnTo>
                <a:lnTo>
                  <a:pt x="2974086" y="0"/>
                </a:lnTo>
                <a:lnTo>
                  <a:pt x="3020639" y="9405"/>
                </a:lnTo>
                <a:lnTo>
                  <a:pt x="3058668" y="35051"/>
                </a:lnTo>
                <a:lnTo>
                  <a:pt x="3084314" y="73080"/>
                </a:lnTo>
                <a:lnTo>
                  <a:pt x="3093720" y="119633"/>
                </a:lnTo>
                <a:lnTo>
                  <a:pt x="3093720" y="598169"/>
                </a:lnTo>
                <a:lnTo>
                  <a:pt x="3084314" y="644723"/>
                </a:lnTo>
                <a:lnTo>
                  <a:pt x="3058668" y="682751"/>
                </a:lnTo>
                <a:lnTo>
                  <a:pt x="3020639" y="708398"/>
                </a:lnTo>
                <a:lnTo>
                  <a:pt x="2974086" y="717803"/>
                </a:lnTo>
                <a:lnTo>
                  <a:pt x="119633" y="717803"/>
                </a:lnTo>
                <a:lnTo>
                  <a:pt x="73069" y="708398"/>
                </a:lnTo>
                <a:lnTo>
                  <a:pt x="35042" y="682751"/>
                </a:lnTo>
                <a:lnTo>
                  <a:pt x="9402" y="644723"/>
                </a:lnTo>
                <a:lnTo>
                  <a:pt x="0" y="598169"/>
                </a:lnTo>
                <a:lnTo>
                  <a:pt x="0" y="119633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-6705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953960-234E-4C73-8901-97C3D75A1183}"/>
              </a:ext>
            </a:extLst>
          </p:cNvPr>
          <p:cNvSpPr/>
          <p:nvPr/>
        </p:nvSpPr>
        <p:spPr>
          <a:xfrm>
            <a:off x="6293407" y="3456384"/>
            <a:ext cx="2756104" cy="278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D8312-E8A7-42BC-90EB-34AB84B8ADC9}"/>
              </a:ext>
            </a:extLst>
          </p:cNvPr>
          <p:cNvSpPr txBox="1"/>
          <p:nvPr/>
        </p:nvSpPr>
        <p:spPr>
          <a:xfrm>
            <a:off x="7092280" y="3059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mymux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6165FBE-89E1-4835-B446-8C60ABBEA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F0467E-8430-4075-A21B-5E40ADC366F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11" y="1467611"/>
            <a:ext cx="895350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1185" y="5626100"/>
            <a:ext cx="1129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내가</a:t>
            </a:r>
            <a:r>
              <a:rPr sz="1600" spc="-85" dirty="0">
                <a:solidFill>
                  <a:srgbClr val="292929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정의한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modu</a:t>
            </a:r>
            <a:r>
              <a:rPr sz="1600" dirty="0">
                <a:solidFill>
                  <a:srgbClr val="292929"/>
                </a:solidFill>
                <a:latin typeface="맑은 고딕"/>
                <a:cs typeface="맑은 고딕"/>
              </a:rPr>
              <a:t>l</a:t>
            </a:r>
            <a:r>
              <a:rPr sz="1600" spc="-10" dirty="0">
                <a:solidFill>
                  <a:srgbClr val="292929"/>
                </a:solidFill>
                <a:latin typeface="맑은 고딕"/>
                <a:cs typeface="맑은 고딕"/>
              </a:rPr>
              <a:t>e</a:t>
            </a: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이름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50" y="4985765"/>
            <a:ext cx="1191895" cy="309880"/>
          </a:xfrm>
          <a:custGeom>
            <a:avLst/>
            <a:gdLst/>
            <a:ahLst/>
            <a:cxnLst/>
            <a:rect l="l" t="t" r="r" b="b"/>
            <a:pathLst>
              <a:path w="1191895" h="309879">
                <a:moveTo>
                  <a:pt x="0" y="51561"/>
                </a:moveTo>
                <a:lnTo>
                  <a:pt x="4051" y="31503"/>
                </a:lnTo>
                <a:lnTo>
                  <a:pt x="15102" y="15112"/>
                </a:lnTo>
                <a:lnTo>
                  <a:pt x="31491" y="4056"/>
                </a:lnTo>
                <a:lnTo>
                  <a:pt x="51562" y="0"/>
                </a:lnTo>
                <a:lnTo>
                  <a:pt x="1140206" y="0"/>
                </a:lnTo>
                <a:lnTo>
                  <a:pt x="1160274" y="4056"/>
                </a:lnTo>
                <a:lnTo>
                  <a:pt x="1176664" y="15112"/>
                </a:lnTo>
                <a:lnTo>
                  <a:pt x="1187715" y="31503"/>
                </a:lnTo>
                <a:lnTo>
                  <a:pt x="1191768" y="51561"/>
                </a:lnTo>
                <a:lnTo>
                  <a:pt x="1191768" y="257809"/>
                </a:lnTo>
                <a:lnTo>
                  <a:pt x="1187715" y="277868"/>
                </a:lnTo>
                <a:lnTo>
                  <a:pt x="1176664" y="294258"/>
                </a:lnTo>
                <a:lnTo>
                  <a:pt x="1160274" y="305315"/>
                </a:lnTo>
                <a:lnTo>
                  <a:pt x="1140206" y="309371"/>
                </a:lnTo>
                <a:lnTo>
                  <a:pt x="51562" y="309371"/>
                </a:lnTo>
                <a:lnTo>
                  <a:pt x="31491" y="305315"/>
                </a:lnTo>
                <a:lnTo>
                  <a:pt x="15102" y="294258"/>
                </a:lnTo>
                <a:lnTo>
                  <a:pt x="4051" y="277868"/>
                </a:lnTo>
                <a:lnTo>
                  <a:pt x="0" y="257809"/>
                </a:lnTo>
                <a:lnTo>
                  <a:pt x="0" y="5156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5157215"/>
            <a:ext cx="373341" cy="4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999" y="5295138"/>
            <a:ext cx="238125" cy="300355"/>
          </a:xfrm>
          <a:custGeom>
            <a:avLst/>
            <a:gdLst/>
            <a:ahLst/>
            <a:cxnLst/>
            <a:rect l="l" t="t" r="r" b="b"/>
            <a:pathLst>
              <a:path w="238125" h="300354">
                <a:moveTo>
                  <a:pt x="211988" y="149987"/>
                </a:moveTo>
                <a:lnTo>
                  <a:pt x="211988" y="299923"/>
                </a:lnTo>
                <a:lnTo>
                  <a:pt x="237896" y="299923"/>
                </a:lnTo>
                <a:lnTo>
                  <a:pt x="237896" y="162940"/>
                </a:lnTo>
                <a:lnTo>
                  <a:pt x="224942" y="162940"/>
                </a:lnTo>
                <a:lnTo>
                  <a:pt x="211988" y="149987"/>
                </a:lnTo>
                <a:close/>
              </a:path>
              <a:path w="238125" h="300354">
                <a:moveTo>
                  <a:pt x="60134" y="51311"/>
                </a:moveTo>
                <a:lnTo>
                  <a:pt x="47180" y="73518"/>
                </a:lnTo>
                <a:lnTo>
                  <a:pt x="47180" y="157099"/>
                </a:lnTo>
                <a:lnTo>
                  <a:pt x="52984" y="162940"/>
                </a:lnTo>
                <a:lnTo>
                  <a:pt x="211988" y="162940"/>
                </a:lnTo>
                <a:lnTo>
                  <a:pt x="211988" y="149987"/>
                </a:lnTo>
                <a:lnTo>
                  <a:pt x="73088" y="149987"/>
                </a:lnTo>
                <a:lnTo>
                  <a:pt x="60134" y="137033"/>
                </a:lnTo>
                <a:lnTo>
                  <a:pt x="73088" y="137033"/>
                </a:lnTo>
                <a:lnTo>
                  <a:pt x="73088" y="73518"/>
                </a:lnTo>
                <a:lnTo>
                  <a:pt x="60134" y="51311"/>
                </a:lnTo>
                <a:close/>
              </a:path>
              <a:path w="238125" h="300354">
                <a:moveTo>
                  <a:pt x="232092" y="137033"/>
                </a:moveTo>
                <a:lnTo>
                  <a:pt x="73088" y="137033"/>
                </a:lnTo>
                <a:lnTo>
                  <a:pt x="73088" y="149987"/>
                </a:lnTo>
                <a:lnTo>
                  <a:pt x="211988" y="149987"/>
                </a:lnTo>
                <a:lnTo>
                  <a:pt x="224942" y="162940"/>
                </a:lnTo>
                <a:lnTo>
                  <a:pt x="237896" y="162940"/>
                </a:lnTo>
                <a:lnTo>
                  <a:pt x="237896" y="142748"/>
                </a:lnTo>
                <a:lnTo>
                  <a:pt x="232092" y="137033"/>
                </a:lnTo>
                <a:close/>
              </a:path>
              <a:path w="238125" h="300354">
                <a:moveTo>
                  <a:pt x="73088" y="137033"/>
                </a:moveTo>
                <a:lnTo>
                  <a:pt x="60134" y="137033"/>
                </a:lnTo>
                <a:lnTo>
                  <a:pt x="73088" y="149987"/>
                </a:lnTo>
                <a:lnTo>
                  <a:pt x="73088" y="137033"/>
                </a:lnTo>
                <a:close/>
              </a:path>
              <a:path w="238125" h="300354">
                <a:moveTo>
                  <a:pt x="60134" y="0"/>
                </a:moveTo>
                <a:lnTo>
                  <a:pt x="3606" y="96900"/>
                </a:lnTo>
                <a:lnTo>
                  <a:pt x="0" y="102997"/>
                </a:lnTo>
                <a:lnTo>
                  <a:pt x="2082" y="110998"/>
                </a:lnTo>
                <a:lnTo>
                  <a:pt x="14452" y="118109"/>
                </a:lnTo>
                <a:lnTo>
                  <a:pt x="22377" y="116078"/>
                </a:lnTo>
                <a:lnTo>
                  <a:pt x="25984" y="109855"/>
                </a:lnTo>
                <a:lnTo>
                  <a:pt x="47180" y="73518"/>
                </a:lnTo>
                <a:lnTo>
                  <a:pt x="47180" y="25653"/>
                </a:lnTo>
                <a:lnTo>
                  <a:pt x="75099" y="25653"/>
                </a:lnTo>
                <a:lnTo>
                  <a:pt x="60134" y="0"/>
                </a:lnTo>
                <a:close/>
              </a:path>
              <a:path w="238125" h="300354">
                <a:moveTo>
                  <a:pt x="75099" y="25653"/>
                </a:moveTo>
                <a:lnTo>
                  <a:pt x="73088" y="25653"/>
                </a:lnTo>
                <a:lnTo>
                  <a:pt x="73088" y="73518"/>
                </a:lnTo>
                <a:lnTo>
                  <a:pt x="94284" y="109855"/>
                </a:lnTo>
                <a:lnTo>
                  <a:pt x="97891" y="116078"/>
                </a:lnTo>
                <a:lnTo>
                  <a:pt x="105816" y="118109"/>
                </a:lnTo>
                <a:lnTo>
                  <a:pt x="118186" y="110998"/>
                </a:lnTo>
                <a:lnTo>
                  <a:pt x="120268" y="102997"/>
                </a:lnTo>
                <a:lnTo>
                  <a:pt x="116662" y="96900"/>
                </a:lnTo>
                <a:lnTo>
                  <a:pt x="75099" y="25653"/>
                </a:lnTo>
                <a:close/>
              </a:path>
              <a:path w="238125" h="300354">
                <a:moveTo>
                  <a:pt x="73088" y="25653"/>
                </a:moveTo>
                <a:lnTo>
                  <a:pt x="47180" y="25653"/>
                </a:lnTo>
                <a:lnTo>
                  <a:pt x="47180" y="73518"/>
                </a:lnTo>
                <a:lnTo>
                  <a:pt x="60134" y="51311"/>
                </a:lnTo>
                <a:lnTo>
                  <a:pt x="48945" y="32131"/>
                </a:lnTo>
                <a:lnTo>
                  <a:pt x="73088" y="32131"/>
                </a:lnTo>
                <a:lnTo>
                  <a:pt x="73088" y="25653"/>
                </a:lnTo>
                <a:close/>
              </a:path>
              <a:path w="238125" h="300354">
                <a:moveTo>
                  <a:pt x="73088" y="32131"/>
                </a:moveTo>
                <a:lnTo>
                  <a:pt x="71323" y="32131"/>
                </a:lnTo>
                <a:lnTo>
                  <a:pt x="60134" y="51311"/>
                </a:lnTo>
                <a:lnTo>
                  <a:pt x="73088" y="73518"/>
                </a:lnTo>
                <a:lnTo>
                  <a:pt x="73088" y="32131"/>
                </a:lnTo>
                <a:close/>
              </a:path>
              <a:path w="238125" h="300354">
                <a:moveTo>
                  <a:pt x="71323" y="32131"/>
                </a:moveTo>
                <a:lnTo>
                  <a:pt x="48945" y="32131"/>
                </a:lnTo>
                <a:lnTo>
                  <a:pt x="60134" y="51311"/>
                </a:lnTo>
                <a:lnTo>
                  <a:pt x="71323" y="32131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2133" y="4362450"/>
            <a:ext cx="1184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92929"/>
                </a:solidFill>
                <a:latin typeface="맑은 고딕"/>
                <a:cs typeface="맑은 고딕"/>
              </a:rPr>
              <a:t>instance이름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29689" y="4985765"/>
            <a:ext cx="713740" cy="309880"/>
          </a:xfrm>
          <a:custGeom>
            <a:avLst/>
            <a:gdLst/>
            <a:ahLst/>
            <a:cxnLst/>
            <a:rect l="l" t="t" r="r" b="b"/>
            <a:pathLst>
              <a:path w="713739" h="309879">
                <a:moveTo>
                  <a:pt x="0" y="51561"/>
                </a:moveTo>
                <a:lnTo>
                  <a:pt x="4056" y="31503"/>
                </a:lnTo>
                <a:lnTo>
                  <a:pt x="15112" y="15112"/>
                </a:lnTo>
                <a:lnTo>
                  <a:pt x="31503" y="4056"/>
                </a:lnTo>
                <a:lnTo>
                  <a:pt x="51562" y="0"/>
                </a:lnTo>
                <a:lnTo>
                  <a:pt x="661670" y="0"/>
                </a:lnTo>
                <a:lnTo>
                  <a:pt x="681728" y="4056"/>
                </a:lnTo>
                <a:lnTo>
                  <a:pt x="698119" y="15112"/>
                </a:lnTo>
                <a:lnTo>
                  <a:pt x="709175" y="31503"/>
                </a:lnTo>
                <a:lnTo>
                  <a:pt x="713232" y="51561"/>
                </a:lnTo>
                <a:lnTo>
                  <a:pt x="713232" y="257809"/>
                </a:lnTo>
                <a:lnTo>
                  <a:pt x="709175" y="277868"/>
                </a:lnTo>
                <a:lnTo>
                  <a:pt x="698118" y="294258"/>
                </a:lnTo>
                <a:lnTo>
                  <a:pt x="681728" y="305315"/>
                </a:lnTo>
                <a:lnTo>
                  <a:pt x="661670" y="309371"/>
                </a:lnTo>
                <a:lnTo>
                  <a:pt x="51562" y="309371"/>
                </a:lnTo>
                <a:lnTo>
                  <a:pt x="31503" y="305315"/>
                </a:lnTo>
                <a:lnTo>
                  <a:pt x="15112" y="294258"/>
                </a:lnTo>
                <a:lnTo>
                  <a:pt x="4056" y="277868"/>
                </a:lnTo>
                <a:lnTo>
                  <a:pt x="0" y="257809"/>
                </a:lnTo>
                <a:lnTo>
                  <a:pt x="0" y="5156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8572" y="4648225"/>
            <a:ext cx="1458467" cy="510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6235" y="4670297"/>
            <a:ext cx="1322705" cy="314960"/>
          </a:xfrm>
          <a:custGeom>
            <a:avLst/>
            <a:gdLst/>
            <a:ahLst/>
            <a:cxnLst/>
            <a:rect l="l" t="t" r="r" b="b"/>
            <a:pathLst>
              <a:path w="1322705" h="314960">
                <a:moveTo>
                  <a:pt x="14350" y="196214"/>
                </a:moveTo>
                <a:lnTo>
                  <a:pt x="2031" y="203453"/>
                </a:lnTo>
                <a:lnTo>
                  <a:pt x="0" y="211327"/>
                </a:lnTo>
                <a:lnTo>
                  <a:pt x="3556" y="217550"/>
                </a:lnTo>
                <a:lnTo>
                  <a:pt x="60070" y="314451"/>
                </a:lnTo>
                <a:lnTo>
                  <a:pt x="75033" y="288797"/>
                </a:lnTo>
                <a:lnTo>
                  <a:pt x="47116" y="288797"/>
                </a:lnTo>
                <a:lnTo>
                  <a:pt x="47116" y="240828"/>
                </a:lnTo>
                <a:lnTo>
                  <a:pt x="22351" y="198374"/>
                </a:lnTo>
                <a:lnTo>
                  <a:pt x="14350" y="196214"/>
                </a:lnTo>
                <a:close/>
              </a:path>
              <a:path w="1322705" h="314960">
                <a:moveTo>
                  <a:pt x="47116" y="240828"/>
                </a:moveTo>
                <a:lnTo>
                  <a:pt x="47116" y="288797"/>
                </a:lnTo>
                <a:lnTo>
                  <a:pt x="73025" y="288797"/>
                </a:lnTo>
                <a:lnTo>
                  <a:pt x="73025" y="282194"/>
                </a:lnTo>
                <a:lnTo>
                  <a:pt x="48894" y="282194"/>
                </a:lnTo>
                <a:lnTo>
                  <a:pt x="60070" y="263035"/>
                </a:lnTo>
                <a:lnTo>
                  <a:pt x="47116" y="240828"/>
                </a:lnTo>
                <a:close/>
              </a:path>
              <a:path w="1322705" h="314960">
                <a:moveTo>
                  <a:pt x="105790" y="196214"/>
                </a:moveTo>
                <a:lnTo>
                  <a:pt x="97789" y="198374"/>
                </a:lnTo>
                <a:lnTo>
                  <a:pt x="73025" y="240828"/>
                </a:lnTo>
                <a:lnTo>
                  <a:pt x="73025" y="288797"/>
                </a:lnTo>
                <a:lnTo>
                  <a:pt x="75033" y="288797"/>
                </a:lnTo>
                <a:lnTo>
                  <a:pt x="116585" y="217550"/>
                </a:lnTo>
                <a:lnTo>
                  <a:pt x="120141" y="211327"/>
                </a:lnTo>
                <a:lnTo>
                  <a:pt x="118109" y="203453"/>
                </a:lnTo>
                <a:lnTo>
                  <a:pt x="105790" y="196214"/>
                </a:lnTo>
                <a:close/>
              </a:path>
              <a:path w="1322705" h="314960">
                <a:moveTo>
                  <a:pt x="60070" y="263035"/>
                </a:moveTo>
                <a:lnTo>
                  <a:pt x="48894" y="282194"/>
                </a:lnTo>
                <a:lnTo>
                  <a:pt x="71246" y="282194"/>
                </a:lnTo>
                <a:lnTo>
                  <a:pt x="60070" y="263035"/>
                </a:lnTo>
                <a:close/>
              </a:path>
              <a:path w="1322705" h="314960">
                <a:moveTo>
                  <a:pt x="73025" y="240828"/>
                </a:moveTo>
                <a:lnTo>
                  <a:pt x="60070" y="263035"/>
                </a:lnTo>
                <a:lnTo>
                  <a:pt x="71246" y="282194"/>
                </a:lnTo>
                <a:lnTo>
                  <a:pt x="73025" y="282194"/>
                </a:lnTo>
                <a:lnTo>
                  <a:pt x="73025" y="240828"/>
                </a:lnTo>
                <a:close/>
              </a:path>
              <a:path w="1322705" h="314960">
                <a:moveTo>
                  <a:pt x="1296542" y="144271"/>
                </a:moveTo>
                <a:lnTo>
                  <a:pt x="52958" y="144271"/>
                </a:lnTo>
                <a:lnTo>
                  <a:pt x="47116" y="149987"/>
                </a:lnTo>
                <a:lnTo>
                  <a:pt x="47116" y="240828"/>
                </a:lnTo>
                <a:lnTo>
                  <a:pt x="60070" y="263035"/>
                </a:lnTo>
                <a:lnTo>
                  <a:pt x="73025" y="240828"/>
                </a:lnTo>
                <a:lnTo>
                  <a:pt x="73025" y="170179"/>
                </a:lnTo>
                <a:lnTo>
                  <a:pt x="60070" y="170179"/>
                </a:lnTo>
                <a:lnTo>
                  <a:pt x="73025" y="157225"/>
                </a:lnTo>
                <a:lnTo>
                  <a:pt x="1296542" y="157225"/>
                </a:lnTo>
                <a:lnTo>
                  <a:pt x="1296542" y="144271"/>
                </a:lnTo>
                <a:close/>
              </a:path>
              <a:path w="1322705" h="314960">
                <a:moveTo>
                  <a:pt x="73025" y="157225"/>
                </a:moveTo>
                <a:lnTo>
                  <a:pt x="60070" y="170179"/>
                </a:lnTo>
                <a:lnTo>
                  <a:pt x="73025" y="170179"/>
                </a:lnTo>
                <a:lnTo>
                  <a:pt x="73025" y="157225"/>
                </a:lnTo>
                <a:close/>
              </a:path>
              <a:path w="1322705" h="314960">
                <a:moveTo>
                  <a:pt x="1322451" y="144271"/>
                </a:moveTo>
                <a:lnTo>
                  <a:pt x="1309496" y="144271"/>
                </a:lnTo>
                <a:lnTo>
                  <a:pt x="1296542" y="157225"/>
                </a:lnTo>
                <a:lnTo>
                  <a:pt x="73025" y="157225"/>
                </a:lnTo>
                <a:lnTo>
                  <a:pt x="73025" y="170179"/>
                </a:lnTo>
                <a:lnTo>
                  <a:pt x="1316608" y="170179"/>
                </a:lnTo>
                <a:lnTo>
                  <a:pt x="1322451" y="164337"/>
                </a:lnTo>
                <a:lnTo>
                  <a:pt x="1322451" y="144271"/>
                </a:lnTo>
                <a:close/>
              </a:path>
              <a:path w="1322705" h="314960">
                <a:moveTo>
                  <a:pt x="1322451" y="0"/>
                </a:moveTo>
                <a:lnTo>
                  <a:pt x="1296542" y="0"/>
                </a:lnTo>
                <a:lnTo>
                  <a:pt x="1296542" y="157225"/>
                </a:lnTo>
                <a:lnTo>
                  <a:pt x="1309496" y="144271"/>
                </a:lnTo>
                <a:lnTo>
                  <a:pt x="1322451" y="144271"/>
                </a:lnTo>
                <a:lnTo>
                  <a:pt x="1322451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8630" y="-7506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FB3C65A0-938C-47D0-82DF-96CD16E6C90B}"/>
              </a:ext>
            </a:extLst>
          </p:cNvPr>
          <p:cNvSpPr/>
          <p:nvPr/>
        </p:nvSpPr>
        <p:spPr>
          <a:xfrm>
            <a:off x="6293407" y="3456384"/>
            <a:ext cx="2756104" cy="2780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8CC4-0610-4B3F-BF98-7C23AD1F10CC}"/>
              </a:ext>
            </a:extLst>
          </p:cNvPr>
          <p:cNvSpPr txBox="1"/>
          <p:nvPr/>
        </p:nvSpPr>
        <p:spPr>
          <a:xfrm>
            <a:off x="7092280" y="30596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mymux</a:t>
            </a:r>
            <a:endParaRPr lang="ko-KR" altLang="en-US" dirty="0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9DC36BF-BC08-49FB-8BFA-77AF91AFA94F}"/>
              </a:ext>
            </a:extLst>
          </p:cNvPr>
          <p:cNvSpPr/>
          <p:nvPr/>
        </p:nvSpPr>
        <p:spPr>
          <a:xfrm>
            <a:off x="660654" y="4019550"/>
            <a:ext cx="850900" cy="309880"/>
          </a:xfrm>
          <a:custGeom>
            <a:avLst/>
            <a:gdLst/>
            <a:ahLst/>
            <a:cxnLst/>
            <a:rect l="l" t="t" r="r" b="b"/>
            <a:pathLst>
              <a:path w="850900" h="309879">
                <a:moveTo>
                  <a:pt x="0" y="154686"/>
                </a:moveTo>
                <a:lnTo>
                  <a:pt x="21677" y="105777"/>
                </a:lnTo>
                <a:lnTo>
                  <a:pt x="82039" y="63313"/>
                </a:lnTo>
                <a:lnTo>
                  <a:pt x="124539" y="45291"/>
                </a:lnTo>
                <a:lnTo>
                  <a:pt x="174083" y="29833"/>
                </a:lnTo>
                <a:lnTo>
                  <a:pt x="229796" y="17258"/>
                </a:lnTo>
                <a:lnTo>
                  <a:pt x="290803" y="7882"/>
                </a:lnTo>
                <a:lnTo>
                  <a:pt x="356228" y="2023"/>
                </a:lnTo>
                <a:lnTo>
                  <a:pt x="425195" y="0"/>
                </a:lnTo>
                <a:lnTo>
                  <a:pt x="494163" y="2023"/>
                </a:lnTo>
                <a:lnTo>
                  <a:pt x="559588" y="7882"/>
                </a:lnTo>
                <a:lnTo>
                  <a:pt x="620595" y="17258"/>
                </a:lnTo>
                <a:lnTo>
                  <a:pt x="676308" y="29833"/>
                </a:lnTo>
                <a:lnTo>
                  <a:pt x="725852" y="45291"/>
                </a:lnTo>
                <a:lnTo>
                  <a:pt x="768352" y="63313"/>
                </a:lnTo>
                <a:lnTo>
                  <a:pt x="802931" y="83581"/>
                </a:lnTo>
                <a:lnTo>
                  <a:pt x="844826" y="129585"/>
                </a:lnTo>
                <a:lnTo>
                  <a:pt x="850392" y="154686"/>
                </a:lnTo>
                <a:lnTo>
                  <a:pt x="844826" y="179786"/>
                </a:lnTo>
                <a:lnTo>
                  <a:pt x="802931" y="225790"/>
                </a:lnTo>
                <a:lnTo>
                  <a:pt x="768352" y="246058"/>
                </a:lnTo>
                <a:lnTo>
                  <a:pt x="725852" y="264080"/>
                </a:lnTo>
                <a:lnTo>
                  <a:pt x="676308" y="279538"/>
                </a:lnTo>
                <a:lnTo>
                  <a:pt x="620595" y="292113"/>
                </a:lnTo>
                <a:lnTo>
                  <a:pt x="559588" y="301489"/>
                </a:lnTo>
                <a:lnTo>
                  <a:pt x="494163" y="307348"/>
                </a:lnTo>
                <a:lnTo>
                  <a:pt x="425195" y="309372"/>
                </a:lnTo>
                <a:lnTo>
                  <a:pt x="356228" y="307348"/>
                </a:lnTo>
                <a:lnTo>
                  <a:pt x="290803" y="301489"/>
                </a:lnTo>
                <a:lnTo>
                  <a:pt x="229796" y="292113"/>
                </a:lnTo>
                <a:lnTo>
                  <a:pt x="174083" y="279538"/>
                </a:lnTo>
                <a:lnTo>
                  <a:pt x="124539" y="264080"/>
                </a:lnTo>
                <a:lnTo>
                  <a:pt x="82039" y="246058"/>
                </a:lnTo>
                <a:lnTo>
                  <a:pt x="47460" y="225790"/>
                </a:lnTo>
                <a:lnTo>
                  <a:pt x="5565" y="179786"/>
                </a:lnTo>
                <a:lnTo>
                  <a:pt x="0" y="154686"/>
                </a:lnTo>
                <a:close/>
              </a:path>
            </a:pathLst>
          </a:custGeom>
          <a:ln w="25908">
            <a:solidFill>
              <a:srgbClr val="8D9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D544A08A-0544-44A6-A9A9-7A6F8403645E}"/>
              </a:ext>
            </a:extLst>
          </p:cNvPr>
          <p:cNvSpPr/>
          <p:nvPr/>
        </p:nvSpPr>
        <p:spPr>
          <a:xfrm>
            <a:off x="2077973" y="4990338"/>
            <a:ext cx="850900" cy="309880"/>
          </a:xfrm>
          <a:custGeom>
            <a:avLst/>
            <a:gdLst/>
            <a:ahLst/>
            <a:cxnLst/>
            <a:rect l="l" t="t" r="r" b="b"/>
            <a:pathLst>
              <a:path w="850900" h="309879">
                <a:moveTo>
                  <a:pt x="0" y="154686"/>
                </a:moveTo>
                <a:lnTo>
                  <a:pt x="21677" y="105777"/>
                </a:lnTo>
                <a:lnTo>
                  <a:pt x="82039" y="63313"/>
                </a:lnTo>
                <a:lnTo>
                  <a:pt x="124539" y="45291"/>
                </a:lnTo>
                <a:lnTo>
                  <a:pt x="174083" y="29833"/>
                </a:lnTo>
                <a:lnTo>
                  <a:pt x="229796" y="17258"/>
                </a:lnTo>
                <a:lnTo>
                  <a:pt x="290803" y="7882"/>
                </a:lnTo>
                <a:lnTo>
                  <a:pt x="356228" y="2023"/>
                </a:lnTo>
                <a:lnTo>
                  <a:pt x="425195" y="0"/>
                </a:lnTo>
                <a:lnTo>
                  <a:pt x="494163" y="2023"/>
                </a:lnTo>
                <a:lnTo>
                  <a:pt x="559588" y="7882"/>
                </a:lnTo>
                <a:lnTo>
                  <a:pt x="620595" y="17258"/>
                </a:lnTo>
                <a:lnTo>
                  <a:pt x="676308" y="29833"/>
                </a:lnTo>
                <a:lnTo>
                  <a:pt x="725852" y="45291"/>
                </a:lnTo>
                <a:lnTo>
                  <a:pt x="768352" y="63313"/>
                </a:lnTo>
                <a:lnTo>
                  <a:pt x="802931" y="83581"/>
                </a:lnTo>
                <a:lnTo>
                  <a:pt x="844826" y="129585"/>
                </a:lnTo>
                <a:lnTo>
                  <a:pt x="850392" y="154686"/>
                </a:lnTo>
                <a:lnTo>
                  <a:pt x="844826" y="179786"/>
                </a:lnTo>
                <a:lnTo>
                  <a:pt x="802931" y="225790"/>
                </a:lnTo>
                <a:lnTo>
                  <a:pt x="768352" y="246058"/>
                </a:lnTo>
                <a:lnTo>
                  <a:pt x="725852" y="264080"/>
                </a:lnTo>
                <a:lnTo>
                  <a:pt x="676308" y="279538"/>
                </a:lnTo>
                <a:lnTo>
                  <a:pt x="620595" y="292113"/>
                </a:lnTo>
                <a:lnTo>
                  <a:pt x="559588" y="301489"/>
                </a:lnTo>
                <a:lnTo>
                  <a:pt x="494163" y="307348"/>
                </a:lnTo>
                <a:lnTo>
                  <a:pt x="425195" y="309372"/>
                </a:lnTo>
                <a:lnTo>
                  <a:pt x="356228" y="307348"/>
                </a:lnTo>
                <a:lnTo>
                  <a:pt x="290803" y="301489"/>
                </a:lnTo>
                <a:lnTo>
                  <a:pt x="229796" y="292113"/>
                </a:lnTo>
                <a:lnTo>
                  <a:pt x="174083" y="279538"/>
                </a:lnTo>
                <a:lnTo>
                  <a:pt x="124539" y="264080"/>
                </a:lnTo>
                <a:lnTo>
                  <a:pt x="82039" y="246058"/>
                </a:lnTo>
                <a:lnTo>
                  <a:pt x="47460" y="225790"/>
                </a:lnTo>
                <a:lnTo>
                  <a:pt x="5565" y="179786"/>
                </a:lnTo>
                <a:lnTo>
                  <a:pt x="0" y="154686"/>
                </a:lnTo>
                <a:close/>
              </a:path>
            </a:pathLst>
          </a:custGeom>
          <a:ln w="25908">
            <a:solidFill>
              <a:srgbClr val="8D9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6495CFD7-3DBC-40DB-A5D3-E71C5B704551}"/>
              </a:ext>
            </a:extLst>
          </p:cNvPr>
          <p:cNvSpPr/>
          <p:nvPr/>
        </p:nvSpPr>
        <p:spPr>
          <a:xfrm>
            <a:off x="633222" y="2725673"/>
            <a:ext cx="2461260" cy="704215"/>
          </a:xfrm>
          <a:custGeom>
            <a:avLst/>
            <a:gdLst/>
            <a:ahLst/>
            <a:cxnLst/>
            <a:rect l="l" t="t" r="r" b="b"/>
            <a:pathLst>
              <a:path w="2461260" h="704214">
                <a:moveTo>
                  <a:pt x="0" y="352043"/>
                </a:moveTo>
                <a:lnTo>
                  <a:pt x="8279" y="310986"/>
                </a:lnTo>
                <a:lnTo>
                  <a:pt x="32502" y="271320"/>
                </a:lnTo>
                <a:lnTo>
                  <a:pt x="71744" y="233310"/>
                </a:lnTo>
                <a:lnTo>
                  <a:pt x="125083" y="197220"/>
                </a:lnTo>
                <a:lnTo>
                  <a:pt x="191595" y="163313"/>
                </a:lnTo>
                <a:lnTo>
                  <a:pt x="229502" y="147261"/>
                </a:lnTo>
                <a:lnTo>
                  <a:pt x="270357" y="131854"/>
                </a:lnTo>
                <a:lnTo>
                  <a:pt x="314043" y="117125"/>
                </a:lnTo>
                <a:lnTo>
                  <a:pt x="360445" y="103108"/>
                </a:lnTo>
                <a:lnTo>
                  <a:pt x="409447" y="89834"/>
                </a:lnTo>
                <a:lnTo>
                  <a:pt x="460935" y="77337"/>
                </a:lnTo>
                <a:lnTo>
                  <a:pt x="514793" y="65650"/>
                </a:lnTo>
                <a:lnTo>
                  <a:pt x="570906" y="54806"/>
                </a:lnTo>
                <a:lnTo>
                  <a:pt x="629157" y="44839"/>
                </a:lnTo>
                <a:lnTo>
                  <a:pt x="689432" y="35780"/>
                </a:lnTo>
                <a:lnTo>
                  <a:pt x="751615" y="27664"/>
                </a:lnTo>
                <a:lnTo>
                  <a:pt x="815591" y="20522"/>
                </a:lnTo>
                <a:lnTo>
                  <a:pt x="881244" y="14389"/>
                </a:lnTo>
                <a:lnTo>
                  <a:pt x="948459" y="9297"/>
                </a:lnTo>
                <a:lnTo>
                  <a:pt x="1017120" y="5279"/>
                </a:lnTo>
                <a:lnTo>
                  <a:pt x="1087113" y="2368"/>
                </a:lnTo>
                <a:lnTo>
                  <a:pt x="1158321" y="597"/>
                </a:lnTo>
                <a:lnTo>
                  <a:pt x="1230630" y="0"/>
                </a:lnTo>
                <a:lnTo>
                  <a:pt x="1302943" y="597"/>
                </a:lnTo>
                <a:lnTo>
                  <a:pt x="1374155" y="2368"/>
                </a:lnTo>
                <a:lnTo>
                  <a:pt x="1444152" y="5279"/>
                </a:lnTo>
                <a:lnTo>
                  <a:pt x="1512816" y="9297"/>
                </a:lnTo>
                <a:lnTo>
                  <a:pt x="1580034" y="14389"/>
                </a:lnTo>
                <a:lnTo>
                  <a:pt x="1645688" y="20522"/>
                </a:lnTo>
                <a:lnTo>
                  <a:pt x="1709666" y="27664"/>
                </a:lnTo>
                <a:lnTo>
                  <a:pt x="1771849" y="35780"/>
                </a:lnTo>
                <a:lnTo>
                  <a:pt x="1832125" y="44839"/>
                </a:lnTo>
                <a:lnTo>
                  <a:pt x="1890376" y="54806"/>
                </a:lnTo>
                <a:lnTo>
                  <a:pt x="1946488" y="65650"/>
                </a:lnTo>
                <a:lnTo>
                  <a:pt x="2000345" y="77337"/>
                </a:lnTo>
                <a:lnTo>
                  <a:pt x="2051832" y="89834"/>
                </a:lnTo>
                <a:lnTo>
                  <a:pt x="2100834" y="103108"/>
                </a:lnTo>
                <a:lnTo>
                  <a:pt x="2147234" y="117125"/>
                </a:lnTo>
                <a:lnTo>
                  <a:pt x="2190918" y="131854"/>
                </a:lnTo>
                <a:lnTo>
                  <a:pt x="2231771" y="147261"/>
                </a:lnTo>
                <a:lnTo>
                  <a:pt x="2269676" y="163313"/>
                </a:lnTo>
                <a:lnTo>
                  <a:pt x="2304520" y="179977"/>
                </a:lnTo>
                <a:lnTo>
                  <a:pt x="2364557" y="215009"/>
                </a:lnTo>
                <a:lnTo>
                  <a:pt x="2410960" y="252092"/>
                </a:lnTo>
                <a:lnTo>
                  <a:pt x="2442806" y="290963"/>
                </a:lnTo>
                <a:lnTo>
                  <a:pt x="2459171" y="331357"/>
                </a:lnTo>
                <a:lnTo>
                  <a:pt x="2461260" y="352043"/>
                </a:lnTo>
                <a:lnTo>
                  <a:pt x="2459171" y="372730"/>
                </a:lnTo>
                <a:lnTo>
                  <a:pt x="2442806" y="413124"/>
                </a:lnTo>
                <a:lnTo>
                  <a:pt x="2410960" y="451995"/>
                </a:lnTo>
                <a:lnTo>
                  <a:pt x="2364557" y="489078"/>
                </a:lnTo>
                <a:lnTo>
                  <a:pt x="2304520" y="524110"/>
                </a:lnTo>
                <a:lnTo>
                  <a:pt x="2269676" y="540774"/>
                </a:lnTo>
                <a:lnTo>
                  <a:pt x="2231771" y="556826"/>
                </a:lnTo>
                <a:lnTo>
                  <a:pt x="2190918" y="572233"/>
                </a:lnTo>
                <a:lnTo>
                  <a:pt x="2147234" y="586962"/>
                </a:lnTo>
                <a:lnTo>
                  <a:pt x="2100834" y="600979"/>
                </a:lnTo>
                <a:lnTo>
                  <a:pt x="2051832" y="614253"/>
                </a:lnTo>
                <a:lnTo>
                  <a:pt x="2000345" y="626750"/>
                </a:lnTo>
                <a:lnTo>
                  <a:pt x="1946488" y="638437"/>
                </a:lnTo>
                <a:lnTo>
                  <a:pt x="1890376" y="649281"/>
                </a:lnTo>
                <a:lnTo>
                  <a:pt x="1832125" y="659248"/>
                </a:lnTo>
                <a:lnTo>
                  <a:pt x="1771849" y="668307"/>
                </a:lnTo>
                <a:lnTo>
                  <a:pt x="1709666" y="676423"/>
                </a:lnTo>
                <a:lnTo>
                  <a:pt x="1645688" y="683565"/>
                </a:lnTo>
                <a:lnTo>
                  <a:pt x="1580034" y="689698"/>
                </a:lnTo>
                <a:lnTo>
                  <a:pt x="1512816" y="694790"/>
                </a:lnTo>
                <a:lnTo>
                  <a:pt x="1444152" y="698808"/>
                </a:lnTo>
                <a:lnTo>
                  <a:pt x="1374155" y="701719"/>
                </a:lnTo>
                <a:lnTo>
                  <a:pt x="1302943" y="703490"/>
                </a:lnTo>
                <a:lnTo>
                  <a:pt x="1230630" y="704088"/>
                </a:lnTo>
                <a:lnTo>
                  <a:pt x="1158321" y="703490"/>
                </a:lnTo>
                <a:lnTo>
                  <a:pt x="1087113" y="701719"/>
                </a:lnTo>
                <a:lnTo>
                  <a:pt x="1017120" y="698808"/>
                </a:lnTo>
                <a:lnTo>
                  <a:pt x="948459" y="694790"/>
                </a:lnTo>
                <a:lnTo>
                  <a:pt x="881244" y="689698"/>
                </a:lnTo>
                <a:lnTo>
                  <a:pt x="815591" y="683565"/>
                </a:lnTo>
                <a:lnTo>
                  <a:pt x="751615" y="676423"/>
                </a:lnTo>
                <a:lnTo>
                  <a:pt x="689432" y="668307"/>
                </a:lnTo>
                <a:lnTo>
                  <a:pt x="629157" y="659248"/>
                </a:lnTo>
                <a:lnTo>
                  <a:pt x="570906" y="649281"/>
                </a:lnTo>
                <a:lnTo>
                  <a:pt x="514793" y="638437"/>
                </a:lnTo>
                <a:lnTo>
                  <a:pt x="460935" y="626750"/>
                </a:lnTo>
                <a:lnTo>
                  <a:pt x="409447" y="614253"/>
                </a:lnTo>
                <a:lnTo>
                  <a:pt x="360445" y="600979"/>
                </a:lnTo>
                <a:lnTo>
                  <a:pt x="314043" y="586962"/>
                </a:lnTo>
                <a:lnTo>
                  <a:pt x="270357" y="572233"/>
                </a:lnTo>
                <a:lnTo>
                  <a:pt x="229502" y="556826"/>
                </a:lnTo>
                <a:lnTo>
                  <a:pt x="191595" y="540774"/>
                </a:lnTo>
                <a:lnTo>
                  <a:pt x="156750" y="524110"/>
                </a:lnTo>
                <a:lnTo>
                  <a:pt x="96709" y="489078"/>
                </a:lnTo>
                <a:lnTo>
                  <a:pt x="50303" y="451995"/>
                </a:lnTo>
                <a:lnTo>
                  <a:pt x="18455" y="413124"/>
                </a:lnTo>
                <a:lnTo>
                  <a:pt x="2089" y="372730"/>
                </a:lnTo>
                <a:lnTo>
                  <a:pt x="0" y="352043"/>
                </a:lnTo>
                <a:close/>
              </a:path>
            </a:pathLst>
          </a:custGeom>
          <a:ln w="25908">
            <a:solidFill>
              <a:srgbClr val="8D9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9EE24DD2-1902-4B79-9BD1-013561EE65B3}"/>
              </a:ext>
            </a:extLst>
          </p:cNvPr>
          <p:cNvSpPr/>
          <p:nvPr/>
        </p:nvSpPr>
        <p:spPr>
          <a:xfrm>
            <a:off x="2928366" y="4988814"/>
            <a:ext cx="3187065" cy="403860"/>
          </a:xfrm>
          <a:custGeom>
            <a:avLst/>
            <a:gdLst/>
            <a:ahLst/>
            <a:cxnLst/>
            <a:rect l="l" t="t" r="r" b="b"/>
            <a:pathLst>
              <a:path w="3187065" h="403860">
                <a:moveTo>
                  <a:pt x="0" y="201930"/>
                </a:moveTo>
                <a:lnTo>
                  <a:pt x="28730" y="163563"/>
                </a:lnTo>
                <a:lnTo>
                  <a:pt x="63641" y="145248"/>
                </a:lnTo>
                <a:lnTo>
                  <a:pt x="111359" y="127624"/>
                </a:lnTo>
                <a:lnTo>
                  <a:pt x="171217" y="110777"/>
                </a:lnTo>
                <a:lnTo>
                  <a:pt x="242546" y="94791"/>
                </a:lnTo>
                <a:lnTo>
                  <a:pt x="282304" y="87148"/>
                </a:lnTo>
                <a:lnTo>
                  <a:pt x="324680" y="79751"/>
                </a:lnTo>
                <a:lnTo>
                  <a:pt x="369589" y="72612"/>
                </a:lnTo>
                <a:lnTo>
                  <a:pt x="416950" y="65742"/>
                </a:lnTo>
                <a:lnTo>
                  <a:pt x="466677" y="59150"/>
                </a:lnTo>
                <a:lnTo>
                  <a:pt x="518688" y="52847"/>
                </a:lnTo>
                <a:lnTo>
                  <a:pt x="572899" y="46845"/>
                </a:lnTo>
                <a:lnTo>
                  <a:pt x="629227" y="41153"/>
                </a:lnTo>
                <a:lnTo>
                  <a:pt x="687589" y="35782"/>
                </a:lnTo>
                <a:lnTo>
                  <a:pt x="747900" y="30743"/>
                </a:lnTo>
                <a:lnTo>
                  <a:pt x="810077" y="26046"/>
                </a:lnTo>
                <a:lnTo>
                  <a:pt x="874038" y="21702"/>
                </a:lnTo>
                <a:lnTo>
                  <a:pt x="939698" y="17721"/>
                </a:lnTo>
                <a:lnTo>
                  <a:pt x="1006974" y="14115"/>
                </a:lnTo>
                <a:lnTo>
                  <a:pt x="1075782" y="10893"/>
                </a:lnTo>
                <a:lnTo>
                  <a:pt x="1146040" y="8066"/>
                </a:lnTo>
                <a:lnTo>
                  <a:pt x="1217663" y="5646"/>
                </a:lnTo>
                <a:lnTo>
                  <a:pt x="1290568" y="3641"/>
                </a:lnTo>
                <a:lnTo>
                  <a:pt x="1364672" y="2064"/>
                </a:lnTo>
                <a:lnTo>
                  <a:pt x="1439891" y="924"/>
                </a:lnTo>
                <a:lnTo>
                  <a:pt x="1516142" y="232"/>
                </a:lnTo>
                <a:lnTo>
                  <a:pt x="1593342" y="0"/>
                </a:lnTo>
                <a:lnTo>
                  <a:pt x="1670541" y="232"/>
                </a:lnTo>
                <a:lnTo>
                  <a:pt x="1746792" y="924"/>
                </a:lnTo>
                <a:lnTo>
                  <a:pt x="1822011" y="2064"/>
                </a:lnTo>
                <a:lnTo>
                  <a:pt x="1896115" y="3641"/>
                </a:lnTo>
                <a:lnTo>
                  <a:pt x="1969020" y="5646"/>
                </a:lnTo>
                <a:lnTo>
                  <a:pt x="2040643" y="8066"/>
                </a:lnTo>
                <a:lnTo>
                  <a:pt x="2110901" y="10893"/>
                </a:lnTo>
                <a:lnTo>
                  <a:pt x="2179709" y="14115"/>
                </a:lnTo>
                <a:lnTo>
                  <a:pt x="2246985" y="17721"/>
                </a:lnTo>
                <a:lnTo>
                  <a:pt x="2312645" y="21702"/>
                </a:lnTo>
                <a:lnTo>
                  <a:pt x="2376606" y="26046"/>
                </a:lnTo>
                <a:lnTo>
                  <a:pt x="2438783" y="30743"/>
                </a:lnTo>
                <a:lnTo>
                  <a:pt x="2499094" y="35782"/>
                </a:lnTo>
                <a:lnTo>
                  <a:pt x="2557456" y="41153"/>
                </a:lnTo>
                <a:lnTo>
                  <a:pt x="2613784" y="46845"/>
                </a:lnTo>
                <a:lnTo>
                  <a:pt x="2667995" y="52847"/>
                </a:lnTo>
                <a:lnTo>
                  <a:pt x="2720006" y="59150"/>
                </a:lnTo>
                <a:lnTo>
                  <a:pt x="2769733" y="65742"/>
                </a:lnTo>
                <a:lnTo>
                  <a:pt x="2817094" y="72612"/>
                </a:lnTo>
                <a:lnTo>
                  <a:pt x="2862003" y="79751"/>
                </a:lnTo>
                <a:lnTo>
                  <a:pt x="2904379" y="87148"/>
                </a:lnTo>
                <a:lnTo>
                  <a:pt x="2944137" y="94791"/>
                </a:lnTo>
                <a:lnTo>
                  <a:pt x="3015466" y="110777"/>
                </a:lnTo>
                <a:lnTo>
                  <a:pt x="3075324" y="127624"/>
                </a:lnTo>
                <a:lnTo>
                  <a:pt x="3123042" y="145248"/>
                </a:lnTo>
                <a:lnTo>
                  <a:pt x="3157953" y="163563"/>
                </a:lnTo>
                <a:lnTo>
                  <a:pt x="3184846" y="192147"/>
                </a:lnTo>
                <a:lnTo>
                  <a:pt x="3186684" y="201930"/>
                </a:lnTo>
                <a:lnTo>
                  <a:pt x="3184846" y="211712"/>
                </a:lnTo>
                <a:lnTo>
                  <a:pt x="3157953" y="240296"/>
                </a:lnTo>
                <a:lnTo>
                  <a:pt x="3123042" y="258611"/>
                </a:lnTo>
                <a:lnTo>
                  <a:pt x="3075324" y="276235"/>
                </a:lnTo>
                <a:lnTo>
                  <a:pt x="3015466" y="293082"/>
                </a:lnTo>
                <a:lnTo>
                  <a:pt x="2944137" y="309068"/>
                </a:lnTo>
                <a:lnTo>
                  <a:pt x="2904379" y="316711"/>
                </a:lnTo>
                <a:lnTo>
                  <a:pt x="2862003" y="324108"/>
                </a:lnTo>
                <a:lnTo>
                  <a:pt x="2817094" y="331247"/>
                </a:lnTo>
                <a:lnTo>
                  <a:pt x="2769733" y="338117"/>
                </a:lnTo>
                <a:lnTo>
                  <a:pt x="2720006" y="344709"/>
                </a:lnTo>
                <a:lnTo>
                  <a:pt x="2667995" y="351012"/>
                </a:lnTo>
                <a:lnTo>
                  <a:pt x="2613784" y="357014"/>
                </a:lnTo>
                <a:lnTo>
                  <a:pt x="2557456" y="362706"/>
                </a:lnTo>
                <a:lnTo>
                  <a:pt x="2499094" y="368077"/>
                </a:lnTo>
                <a:lnTo>
                  <a:pt x="2438783" y="373116"/>
                </a:lnTo>
                <a:lnTo>
                  <a:pt x="2376606" y="377813"/>
                </a:lnTo>
                <a:lnTo>
                  <a:pt x="2312645" y="382157"/>
                </a:lnTo>
                <a:lnTo>
                  <a:pt x="2246985" y="386138"/>
                </a:lnTo>
                <a:lnTo>
                  <a:pt x="2179709" y="389744"/>
                </a:lnTo>
                <a:lnTo>
                  <a:pt x="2110901" y="392966"/>
                </a:lnTo>
                <a:lnTo>
                  <a:pt x="2040643" y="395793"/>
                </a:lnTo>
                <a:lnTo>
                  <a:pt x="1969020" y="398213"/>
                </a:lnTo>
                <a:lnTo>
                  <a:pt x="1896115" y="400218"/>
                </a:lnTo>
                <a:lnTo>
                  <a:pt x="1822011" y="401795"/>
                </a:lnTo>
                <a:lnTo>
                  <a:pt x="1746792" y="402935"/>
                </a:lnTo>
                <a:lnTo>
                  <a:pt x="1670541" y="403627"/>
                </a:lnTo>
                <a:lnTo>
                  <a:pt x="1593342" y="403860"/>
                </a:lnTo>
                <a:lnTo>
                  <a:pt x="1516142" y="403627"/>
                </a:lnTo>
                <a:lnTo>
                  <a:pt x="1439891" y="402935"/>
                </a:lnTo>
                <a:lnTo>
                  <a:pt x="1364672" y="401795"/>
                </a:lnTo>
                <a:lnTo>
                  <a:pt x="1290568" y="400218"/>
                </a:lnTo>
                <a:lnTo>
                  <a:pt x="1217663" y="398213"/>
                </a:lnTo>
                <a:lnTo>
                  <a:pt x="1146040" y="395793"/>
                </a:lnTo>
                <a:lnTo>
                  <a:pt x="1075782" y="392966"/>
                </a:lnTo>
                <a:lnTo>
                  <a:pt x="1006974" y="389744"/>
                </a:lnTo>
                <a:lnTo>
                  <a:pt x="939698" y="386138"/>
                </a:lnTo>
                <a:lnTo>
                  <a:pt x="874038" y="382157"/>
                </a:lnTo>
                <a:lnTo>
                  <a:pt x="810077" y="377813"/>
                </a:lnTo>
                <a:lnTo>
                  <a:pt x="747900" y="373116"/>
                </a:lnTo>
                <a:lnTo>
                  <a:pt x="687589" y="368077"/>
                </a:lnTo>
                <a:lnTo>
                  <a:pt x="629227" y="362706"/>
                </a:lnTo>
                <a:lnTo>
                  <a:pt x="572899" y="357014"/>
                </a:lnTo>
                <a:lnTo>
                  <a:pt x="518688" y="351012"/>
                </a:lnTo>
                <a:lnTo>
                  <a:pt x="466677" y="344709"/>
                </a:lnTo>
                <a:lnTo>
                  <a:pt x="416950" y="338117"/>
                </a:lnTo>
                <a:lnTo>
                  <a:pt x="369589" y="331247"/>
                </a:lnTo>
                <a:lnTo>
                  <a:pt x="324680" y="324108"/>
                </a:lnTo>
                <a:lnTo>
                  <a:pt x="282304" y="316711"/>
                </a:lnTo>
                <a:lnTo>
                  <a:pt x="242546" y="309068"/>
                </a:lnTo>
                <a:lnTo>
                  <a:pt x="171217" y="293082"/>
                </a:lnTo>
                <a:lnTo>
                  <a:pt x="111359" y="276235"/>
                </a:lnTo>
                <a:lnTo>
                  <a:pt x="63641" y="258611"/>
                </a:lnTo>
                <a:lnTo>
                  <a:pt x="28730" y="240296"/>
                </a:lnTo>
                <a:lnTo>
                  <a:pt x="1837" y="211712"/>
                </a:lnTo>
                <a:lnTo>
                  <a:pt x="0" y="201930"/>
                </a:lnTo>
                <a:close/>
              </a:path>
            </a:pathLst>
          </a:custGeom>
          <a:ln w="25908">
            <a:solidFill>
              <a:srgbClr val="8D92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40421572-C8CF-4C12-BD7E-C5385611C547}"/>
              </a:ext>
            </a:extLst>
          </p:cNvPr>
          <p:cNvSpPr/>
          <p:nvPr/>
        </p:nvSpPr>
        <p:spPr>
          <a:xfrm>
            <a:off x="1808988" y="3407664"/>
            <a:ext cx="2866643" cy="1755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ED69E94D-A3F8-4D5B-9CE3-2396DC095EF0}"/>
              </a:ext>
            </a:extLst>
          </p:cNvPr>
          <p:cNvSpPr/>
          <p:nvPr/>
        </p:nvSpPr>
        <p:spPr>
          <a:xfrm>
            <a:off x="1851660" y="3429380"/>
            <a:ext cx="2726055" cy="1560195"/>
          </a:xfrm>
          <a:custGeom>
            <a:avLst/>
            <a:gdLst/>
            <a:ahLst/>
            <a:cxnLst/>
            <a:rect l="l" t="t" r="r" b="b"/>
            <a:pathLst>
              <a:path w="2726054" h="1560195">
                <a:moveTo>
                  <a:pt x="2619629" y="1443609"/>
                </a:moveTo>
                <a:lnTo>
                  <a:pt x="2613660" y="1447546"/>
                </a:lnTo>
                <a:lnTo>
                  <a:pt x="2607564" y="1451356"/>
                </a:lnTo>
                <a:lnTo>
                  <a:pt x="2605786" y="1459357"/>
                </a:lnTo>
                <a:lnTo>
                  <a:pt x="2609723" y="1465326"/>
                </a:lnTo>
                <a:lnTo>
                  <a:pt x="2670175" y="1559814"/>
                </a:lnTo>
                <a:lnTo>
                  <a:pt x="2683220" y="1535176"/>
                </a:lnTo>
                <a:lnTo>
                  <a:pt x="2656204" y="1535176"/>
                </a:lnTo>
                <a:lnTo>
                  <a:pt x="2655442" y="1525016"/>
                </a:lnTo>
                <a:lnTo>
                  <a:pt x="2653156" y="1507363"/>
                </a:lnTo>
                <a:lnTo>
                  <a:pt x="2649981" y="1489837"/>
                </a:lnTo>
                <a:lnTo>
                  <a:pt x="2646391" y="1474713"/>
                </a:lnTo>
                <a:lnTo>
                  <a:pt x="2627629" y="1445387"/>
                </a:lnTo>
                <a:lnTo>
                  <a:pt x="2619629" y="1443609"/>
                </a:lnTo>
                <a:close/>
              </a:path>
              <a:path w="2726054" h="1560195">
                <a:moveTo>
                  <a:pt x="2646391" y="1474713"/>
                </a:moveTo>
                <a:lnTo>
                  <a:pt x="2649981" y="1489837"/>
                </a:lnTo>
                <a:lnTo>
                  <a:pt x="2653156" y="1507363"/>
                </a:lnTo>
                <a:lnTo>
                  <a:pt x="2655442" y="1525016"/>
                </a:lnTo>
                <a:lnTo>
                  <a:pt x="2656204" y="1535176"/>
                </a:lnTo>
                <a:lnTo>
                  <a:pt x="2681986" y="1533144"/>
                </a:lnTo>
                <a:lnTo>
                  <a:pt x="2681590" y="1528064"/>
                </a:lnTo>
                <a:lnTo>
                  <a:pt x="2657602" y="1528064"/>
                </a:lnTo>
                <a:lnTo>
                  <a:pt x="2667991" y="1508475"/>
                </a:lnTo>
                <a:lnTo>
                  <a:pt x="2646391" y="1474713"/>
                </a:lnTo>
                <a:close/>
              </a:path>
              <a:path w="2726054" h="1560195">
                <a:moveTo>
                  <a:pt x="2710941" y="1439926"/>
                </a:moveTo>
                <a:lnTo>
                  <a:pt x="2703067" y="1442339"/>
                </a:lnTo>
                <a:lnTo>
                  <a:pt x="2676687" y="1492078"/>
                </a:lnTo>
                <a:lnTo>
                  <a:pt x="2678556" y="1502791"/>
                </a:lnTo>
                <a:lnTo>
                  <a:pt x="2681097" y="1521714"/>
                </a:lnTo>
                <a:lnTo>
                  <a:pt x="2681986" y="1533144"/>
                </a:lnTo>
                <a:lnTo>
                  <a:pt x="2656204" y="1535176"/>
                </a:lnTo>
                <a:lnTo>
                  <a:pt x="2683220" y="1535176"/>
                </a:lnTo>
                <a:lnTo>
                  <a:pt x="2722626" y="1460754"/>
                </a:lnTo>
                <a:lnTo>
                  <a:pt x="2725928" y="1454404"/>
                </a:lnTo>
                <a:lnTo>
                  <a:pt x="2723515" y="1446530"/>
                </a:lnTo>
                <a:lnTo>
                  <a:pt x="2717291" y="1443228"/>
                </a:lnTo>
                <a:lnTo>
                  <a:pt x="2710941" y="1439926"/>
                </a:lnTo>
                <a:close/>
              </a:path>
              <a:path w="2726054" h="1560195">
                <a:moveTo>
                  <a:pt x="2667991" y="1508475"/>
                </a:moveTo>
                <a:lnTo>
                  <a:pt x="2657602" y="1528064"/>
                </a:lnTo>
                <a:lnTo>
                  <a:pt x="2679954" y="1527175"/>
                </a:lnTo>
                <a:lnTo>
                  <a:pt x="2667991" y="1508475"/>
                </a:lnTo>
                <a:close/>
              </a:path>
              <a:path w="2726054" h="1560195">
                <a:moveTo>
                  <a:pt x="2676687" y="1492078"/>
                </a:moveTo>
                <a:lnTo>
                  <a:pt x="2667991" y="1508475"/>
                </a:lnTo>
                <a:lnTo>
                  <a:pt x="2679954" y="1527175"/>
                </a:lnTo>
                <a:lnTo>
                  <a:pt x="2657602" y="1528064"/>
                </a:lnTo>
                <a:lnTo>
                  <a:pt x="2681590" y="1528064"/>
                </a:lnTo>
                <a:lnTo>
                  <a:pt x="2681097" y="1521714"/>
                </a:lnTo>
                <a:lnTo>
                  <a:pt x="2678556" y="1502791"/>
                </a:lnTo>
                <a:lnTo>
                  <a:pt x="2676687" y="1492078"/>
                </a:lnTo>
                <a:close/>
              </a:path>
              <a:path w="2726054" h="1560195">
                <a:moveTo>
                  <a:pt x="25907" y="0"/>
                </a:moveTo>
                <a:lnTo>
                  <a:pt x="0" y="762"/>
                </a:lnTo>
                <a:lnTo>
                  <a:pt x="507" y="19050"/>
                </a:lnTo>
                <a:lnTo>
                  <a:pt x="1904" y="37973"/>
                </a:lnTo>
                <a:lnTo>
                  <a:pt x="7873" y="75692"/>
                </a:lnTo>
                <a:lnTo>
                  <a:pt x="17398" y="113284"/>
                </a:lnTo>
                <a:lnTo>
                  <a:pt x="30606" y="150495"/>
                </a:lnTo>
                <a:lnTo>
                  <a:pt x="47370" y="187198"/>
                </a:lnTo>
                <a:lnTo>
                  <a:pt x="67437" y="223520"/>
                </a:lnTo>
                <a:lnTo>
                  <a:pt x="90550" y="259334"/>
                </a:lnTo>
                <a:lnTo>
                  <a:pt x="116839" y="294640"/>
                </a:lnTo>
                <a:lnTo>
                  <a:pt x="146050" y="329184"/>
                </a:lnTo>
                <a:lnTo>
                  <a:pt x="178053" y="362966"/>
                </a:lnTo>
                <a:lnTo>
                  <a:pt x="212597" y="396113"/>
                </a:lnTo>
                <a:lnTo>
                  <a:pt x="249808" y="428371"/>
                </a:lnTo>
                <a:lnTo>
                  <a:pt x="289432" y="459613"/>
                </a:lnTo>
                <a:lnTo>
                  <a:pt x="331342" y="490093"/>
                </a:lnTo>
                <a:lnTo>
                  <a:pt x="375284" y="519303"/>
                </a:lnTo>
                <a:lnTo>
                  <a:pt x="421385" y="547497"/>
                </a:lnTo>
                <a:lnTo>
                  <a:pt x="469519" y="574548"/>
                </a:lnTo>
                <a:lnTo>
                  <a:pt x="519302" y="600456"/>
                </a:lnTo>
                <a:lnTo>
                  <a:pt x="570991" y="624967"/>
                </a:lnTo>
                <a:lnTo>
                  <a:pt x="624077" y="648081"/>
                </a:lnTo>
                <a:lnTo>
                  <a:pt x="678688" y="669798"/>
                </a:lnTo>
                <a:lnTo>
                  <a:pt x="734694" y="689991"/>
                </a:lnTo>
                <a:lnTo>
                  <a:pt x="791844" y="708660"/>
                </a:lnTo>
                <a:lnTo>
                  <a:pt x="850138" y="725551"/>
                </a:lnTo>
                <a:lnTo>
                  <a:pt x="909319" y="740791"/>
                </a:lnTo>
                <a:lnTo>
                  <a:pt x="969517" y="754253"/>
                </a:lnTo>
                <a:lnTo>
                  <a:pt x="1030351" y="765810"/>
                </a:lnTo>
                <a:lnTo>
                  <a:pt x="1091819" y="775335"/>
                </a:lnTo>
                <a:lnTo>
                  <a:pt x="1153667" y="783082"/>
                </a:lnTo>
                <a:lnTo>
                  <a:pt x="1216025" y="788543"/>
                </a:lnTo>
                <a:lnTo>
                  <a:pt x="1278635" y="791845"/>
                </a:lnTo>
                <a:lnTo>
                  <a:pt x="1403603" y="794258"/>
                </a:lnTo>
                <a:lnTo>
                  <a:pt x="1465326" y="797560"/>
                </a:lnTo>
                <a:lnTo>
                  <a:pt x="1526793" y="803148"/>
                </a:lnTo>
                <a:lnTo>
                  <a:pt x="1587880" y="810514"/>
                </a:lnTo>
                <a:lnTo>
                  <a:pt x="1648460" y="820039"/>
                </a:lnTo>
                <a:lnTo>
                  <a:pt x="1708403" y="831469"/>
                </a:lnTo>
                <a:lnTo>
                  <a:pt x="1767839" y="844804"/>
                </a:lnTo>
                <a:lnTo>
                  <a:pt x="1826260" y="859663"/>
                </a:lnTo>
                <a:lnTo>
                  <a:pt x="1883790" y="876427"/>
                </a:lnTo>
                <a:lnTo>
                  <a:pt x="1940178" y="894842"/>
                </a:lnTo>
                <a:lnTo>
                  <a:pt x="1995297" y="914781"/>
                </a:lnTo>
                <a:lnTo>
                  <a:pt x="2049144" y="936117"/>
                </a:lnTo>
                <a:lnTo>
                  <a:pt x="2101595" y="958977"/>
                </a:lnTo>
                <a:lnTo>
                  <a:pt x="2152268" y="983107"/>
                </a:lnTo>
                <a:lnTo>
                  <a:pt x="2201417" y="1008507"/>
                </a:lnTo>
                <a:lnTo>
                  <a:pt x="2248662" y="1035177"/>
                </a:lnTo>
                <a:lnTo>
                  <a:pt x="2294001" y="1062863"/>
                </a:lnTo>
                <a:lnTo>
                  <a:pt x="2337180" y="1091692"/>
                </a:lnTo>
                <a:lnTo>
                  <a:pt x="2378202" y="1121283"/>
                </a:lnTo>
                <a:lnTo>
                  <a:pt x="2416810" y="1151890"/>
                </a:lnTo>
                <a:lnTo>
                  <a:pt x="2453131" y="1183386"/>
                </a:lnTo>
                <a:lnTo>
                  <a:pt x="2486787" y="1215517"/>
                </a:lnTo>
                <a:lnTo>
                  <a:pt x="2517902" y="1248410"/>
                </a:lnTo>
                <a:lnTo>
                  <a:pt x="2545968" y="1281811"/>
                </a:lnTo>
                <a:lnTo>
                  <a:pt x="2571368" y="1315720"/>
                </a:lnTo>
                <a:lnTo>
                  <a:pt x="2593593" y="1350010"/>
                </a:lnTo>
                <a:lnTo>
                  <a:pt x="2612643" y="1384681"/>
                </a:lnTo>
                <a:lnTo>
                  <a:pt x="2628391" y="1419606"/>
                </a:lnTo>
                <a:lnTo>
                  <a:pt x="2645791" y="1472184"/>
                </a:lnTo>
                <a:lnTo>
                  <a:pt x="2646391" y="1474713"/>
                </a:lnTo>
                <a:lnTo>
                  <a:pt x="2667991" y="1508475"/>
                </a:lnTo>
                <a:lnTo>
                  <a:pt x="2676687" y="1492078"/>
                </a:lnTo>
                <a:lnTo>
                  <a:pt x="2675254" y="1483868"/>
                </a:lnTo>
                <a:lnTo>
                  <a:pt x="2670810" y="1465199"/>
                </a:lnTo>
                <a:lnTo>
                  <a:pt x="2659379" y="1427734"/>
                </a:lnTo>
                <a:lnTo>
                  <a:pt x="2644266" y="1390904"/>
                </a:lnTo>
                <a:lnTo>
                  <a:pt x="2625979" y="1354328"/>
                </a:lnTo>
                <a:lnTo>
                  <a:pt x="2604262" y="1318387"/>
                </a:lnTo>
                <a:lnTo>
                  <a:pt x="2579497" y="1282954"/>
                </a:lnTo>
                <a:lnTo>
                  <a:pt x="2551811" y="1248029"/>
                </a:lnTo>
                <a:lnTo>
                  <a:pt x="2521204" y="1213866"/>
                </a:lnTo>
                <a:lnTo>
                  <a:pt x="2487929" y="1180338"/>
                </a:lnTo>
                <a:lnTo>
                  <a:pt x="2451989" y="1147826"/>
                </a:lnTo>
                <a:lnTo>
                  <a:pt x="2413635" y="1115949"/>
                </a:lnTo>
                <a:lnTo>
                  <a:pt x="2372867" y="1085215"/>
                </a:lnTo>
                <a:lnTo>
                  <a:pt x="2307590" y="1040765"/>
                </a:lnTo>
                <a:lnTo>
                  <a:pt x="2261362" y="1012571"/>
                </a:lnTo>
                <a:lnTo>
                  <a:pt x="2213355" y="985520"/>
                </a:lnTo>
                <a:lnTo>
                  <a:pt x="2163444" y="959612"/>
                </a:lnTo>
                <a:lnTo>
                  <a:pt x="2111882" y="935228"/>
                </a:lnTo>
                <a:lnTo>
                  <a:pt x="2058797" y="912114"/>
                </a:lnTo>
                <a:lnTo>
                  <a:pt x="2004060" y="890397"/>
                </a:lnTo>
                <a:lnTo>
                  <a:pt x="1948179" y="870204"/>
                </a:lnTo>
                <a:lnTo>
                  <a:pt x="1891029" y="851535"/>
                </a:lnTo>
                <a:lnTo>
                  <a:pt x="1832737" y="834644"/>
                </a:lnTo>
                <a:lnTo>
                  <a:pt x="1773427" y="819404"/>
                </a:lnTo>
                <a:lnTo>
                  <a:pt x="1713356" y="806069"/>
                </a:lnTo>
                <a:lnTo>
                  <a:pt x="1652524" y="794385"/>
                </a:lnTo>
                <a:lnTo>
                  <a:pt x="1591055" y="784860"/>
                </a:lnTo>
                <a:lnTo>
                  <a:pt x="1529079" y="777240"/>
                </a:lnTo>
                <a:lnTo>
                  <a:pt x="1466723" y="771779"/>
                </a:lnTo>
                <a:lnTo>
                  <a:pt x="1404112" y="768350"/>
                </a:lnTo>
                <a:lnTo>
                  <a:pt x="1280033" y="766064"/>
                </a:lnTo>
                <a:lnTo>
                  <a:pt x="1218310" y="762762"/>
                </a:lnTo>
                <a:lnTo>
                  <a:pt x="1156842" y="757301"/>
                </a:lnTo>
                <a:lnTo>
                  <a:pt x="1095756" y="749808"/>
                </a:lnTo>
                <a:lnTo>
                  <a:pt x="1035050" y="740283"/>
                </a:lnTo>
                <a:lnTo>
                  <a:pt x="975106" y="728980"/>
                </a:lnTo>
                <a:lnTo>
                  <a:pt x="915796" y="715772"/>
                </a:lnTo>
                <a:lnTo>
                  <a:pt x="857376" y="700659"/>
                </a:lnTo>
                <a:lnTo>
                  <a:pt x="799972" y="683895"/>
                </a:lnTo>
                <a:lnTo>
                  <a:pt x="743457" y="665607"/>
                </a:lnTo>
                <a:lnTo>
                  <a:pt x="688339" y="645795"/>
                </a:lnTo>
                <a:lnTo>
                  <a:pt x="634491" y="624459"/>
                </a:lnTo>
                <a:lnTo>
                  <a:pt x="582040" y="601472"/>
                </a:lnTo>
                <a:lnTo>
                  <a:pt x="531240" y="577469"/>
                </a:lnTo>
                <a:lnTo>
                  <a:pt x="482219" y="552069"/>
                </a:lnTo>
                <a:lnTo>
                  <a:pt x="434847" y="525399"/>
                </a:lnTo>
                <a:lnTo>
                  <a:pt x="389635" y="497713"/>
                </a:lnTo>
                <a:lnTo>
                  <a:pt x="346328" y="468884"/>
                </a:lnTo>
                <a:lnTo>
                  <a:pt x="305307" y="439166"/>
                </a:lnTo>
                <a:lnTo>
                  <a:pt x="266572" y="408559"/>
                </a:lnTo>
                <a:lnTo>
                  <a:pt x="230250" y="377190"/>
                </a:lnTo>
                <a:lnTo>
                  <a:pt x="196595" y="344932"/>
                </a:lnTo>
                <a:lnTo>
                  <a:pt x="165607" y="312293"/>
                </a:lnTo>
                <a:lnTo>
                  <a:pt x="137413" y="278765"/>
                </a:lnTo>
                <a:lnTo>
                  <a:pt x="112140" y="244856"/>
                </a:lnTo>
                <a:lnTo>
                  <a:pt x="89915" y="210566"/>
                </a:lnTo>
                <a:lnTo>
                  <a:pt x="70738" y="176022"/>
                </a:lnTo>
                <a:lnTo>
                  <a:pt x="54863" y="141224"/>
                </a:lnTo>
                <a:lnTo>
                  <a:pt x="37337" y="88646"/>
                </a:lnTo>
                <a:lnTo>
                  <a:pt x="27812" y="35941"/>
                </a:lnTo>
                <a:lnTo>
                  <a:pt x="26415" y="18288"/>
                </a:lnTo>
                <a:lnTo>
                  <a:pt x="25907" y="0"/>
                </a:lnTo>
                <a:close/>
              </a:path>
            </a:pathLst>
          </a:custGeom>
          <a:solidFill>
            <a:srgbClr val="8D9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F58390D-AF4E-4F4B-B96E-C8D74883AD7C}"/>
              </a:ext>
            </a:extLst>
          </p:cNvPr>
          <p:cNvSpPr/>
          <p:nvPr/>
        </p:nvSpPr>
        <p:spPr>
          <a:xfrm>
            <a:off x="1190116" y="4365752"/>
            <a:ext cx="1478280" cy="664210"/>
          </a:xfrm>
          <a:custGeom>
            <a:avLst/>
            <a:gdLst/>
            <a:ahLst/>
            <a:cxnLst/>
            <a:rect l="l" t="t" r="r" b="b"/>
            <a:pathLst>
              <a:path w="1478280" h="664210">
                <a:moveTo>
                  <a:pt x="1365340" y="556302"/>
                </a:moveTo>
                <a:lnTo>
                  <a:pt x="1360017" y="560324"/>
                </a:lnTo>
                <a:lnTo>
                  <a:pt x="1358874" y="568452"/>
                </a:lnTo>
                <a:lnTo>
                  <a:pt x="1430629" y="663829"/>
                </a:lnTo>
                <a:lnTo>
                  <a:pt x="1440702" y="640715"/>
                </a:lnTo>
                <a:lnTo>
                  <a:pt x="1414881" y="640715"/>
                </a:lnTo>
                <a:lnTo>
                  <a:pt x="1414246" y="636651"/>
                </a:lnTo>
                <a:lnTo>
                  <a:pt x="1395323" y="593979"/>
                </a:lnTo>
                <a:lnTo>
                  <a:pt x="1373987" y="565531"/>
                </a:lnTo>
                <a:lnTo>
                  <a:pt x="1365340" y="556302"/>
                </a:lnTo>
                <a:close/>
              </a:path>
              <a:path w="1478280" h="664210">
                <a:moveTo>
                  <a:pt x="1371447" y="551688"/>
                </a:moveTo>
                <a:lnTo>
                  <a:pt x="1365340" y="556302"/>
                </a:lnTo>
                <a:lnTo>
                  <a:pt x="1373987" y="565531"/>
                </a:lnTo>
                <a:lnTo>
                  <a:pt x="1385544" y="579755"/>
                </a:lnTo>
                <a:lnTo>
                  <a:pt x="1409801" y="622554"/>
                </a:lnTo>
                <a:lnTo>
                  <a:pt x="1414881" y="640715"/>
                </a:lnTo>
                <a:lnTo>
                  <a:pt x="1440281" y="635762"/>
                </a:lnTo>
                <a:lnTo>
                  <a:pt x="1439748" y="633095"/>
                </a:lnTo>
                <a:lnTo>
                  <a:pt x="1415770" y="633095"/>
                </a:lnTo>
                <a:lnTo>
                  <a:pt x="1424649" y="612701"/>
                </a:lnTo>
                <a:lnTo>
                  <a:pt x="1379575" y="552831"/>
                </a:lnTo>
                <a:lnTo>
                  <a:pt x="1371447" y="551688"/>
                </a:lnTo>
                <a:close/>
              </a:path>
              <a:path w="1478280" h="664210">
                <a:moveTo>
                  <a:pt x="1462125" y="541020"/>
                </a:moveTo>
                <a:lnTo>
                  <a:pt x="1454505" y="544068"/>
                </a:lnTo>
                <a:lnTo>
                  <a:pt x="1451213" y="551688"/>
                </a:lnTo>
                <a:lnTo>
                  <a:pt x="1429098" y="602483"/>
                </a:lnTo>
                <a:lnTo>
                  <a:pt x="1433423" y="612013"/>
                </a:lnTo>
                <a:lnTo>
                  <a:pt x="1438884" y="628777"/>
                </a:lnTo>
                <a:lnTo>
                  <a:pt x="1440281" y="635762"/>
                </a:lnTo>
                <a:lnTo>
                  <a:pt x="1414881" y="640715"/>
                </a:lnTo>
                <a:lnTo>
                  <a:pt x="1440702" y="640715"/>
                </a:lnTo>
                <a:lnTo>
                  <a:pt x="1475460" y="560959"/>
                </a:lnTo>
                <a:lnTo>
                  <a:pt x="1478254" y="554355"/>
                </a:lnTo>
                <a:lnTo>
                  <a:pt x="1475333" y="546735"/>
                </a:lnTo>
                <a:lnTo>
                  <a:pt x="1468729" y="543941"/>
                </a:lnTo>
                <a:lnTo>
                  <a:pt x="1462125" y="541020"/>
                </a:lnTo>
                <a:close/>
              </a:path>
              <a:path w="1478280" h="664210">
                <a:moveTo>
                  <a:pt x="1424649" y="612701"/>
                </a:moveTo>
                <a:lnTo>
                  <a:pt x="1415770" y="633095"/>
                </a:lnTo>
                <a:lnTo>
                  <a:pt x="1437995" y="630428"/>
                </a:lnTo>
                <a:lnTo>
                  <a:pt x="1424649" y="612701"/>
                </a:lnTo>
                <a:close/>
              </a:path>
              <a:path w="1478280" h="664210">
                <a:moveTo>
                  <a:pt x="1429098" y="602483"/>
                </a:moveTo>
                <a:lnTo>
                  <a:pt x="1424649" y="612701"/>
                </a:lnTo>
                <a:lnTo>
                  <a:pt x="1437995" y="630428"/>
                </a:lnTo>
                <a:lnTo>
                  <a:pt x="1415770" y="633095"/>
                </a:lnTo>
                <a:lnTo>
                  <a:pt x="1439748" y="633095"/>
                </a:lnTo>
                <a:lnTo>
                  <a:pt x="1438884" y="628777"/>
                </a:lnTo>
                <a:lnTo>
                  <a:pt x="1433423" y="612013"/>
                </a:lnTo>
                <a:lnTo>
                  <a:pt x="1429098" y="602483"/>
                </a:lnTo>
                <a:close/>
              </a:path>
              <a:path w="1478280" h="664210">
                <a:moveTo>
                  <a:pt x="1396085" y="551688"/>
                </a:moveTo>
                <a:lnTo>
                  <a:pt x="1371447" y="551688"/>
                </a:lnTo>
                <a:lnTo>
                  <a:pt x="1379575" y="552831"/>
                </a:lnTo>
                <a:lnTo>
                  <a:pt x="1424649" y="612701"/>
                </a:lnTo>
                <a:lnTo>
                  <a:pt x="1429098" y="602483"/>
                </a:lnTo>
                <a:lnTo>
                  <a:pt x="1425930" y="595503"/>
                </a:lnTo>
                <a:lnTo>
                  <a:pt x="1416659" y="579374"/>
                </a:lnTo>
                <a:lnTo>
                  <a:pt x="1405610" y="563499"/>
                </a:lnTo>
                <a:lnTo>
                  <a:pt x="1396085" y="551688"/>
                </a:lnTo>
                <a:close/>
              </a:path>
              <a:path w="1478280" h="664210">
                <a:moveTo>
                  <a:pt x="25857" y="0"/>
                </a:moveTo>
                <a:lnTo>
                  <a:pt x="0" y="1778"/>
                </a:lnTo>
                <a:lnTo>
                  <a:pt x="1054" y="17272"/>
                </a:lnTo>
                <a:lnTo>
                  <a:pt x="4318" y="34417"/>
                </a:lnTo>
                <a:lnTo>
                  <a:pt x="26238" y="84328"/>
                </a:lnTo>
                <a:lnTo>
                  <a:pt x="49999" y="116078"/>
                </a:lnTo>
                <a:lnTo>
                  <a:pt x="80238" y="146431"/>
                </a:lnTo>
                <a:lnTo>
                  <a:pt x="116319" y="175387"/>
                </a:lnTo>
                <a:lnTo>
                  <a:pt x="157759" y="202692"/>
                </a:lnTo>
                <a:lnTo>
                  <a:pt x="204063" y="228346"/>
                </a:lnTo>
                <a:lnTo>
                  <a:pt x="254609" y="251968"/>
                </a:lnTo>
                <a:lnTo>
                  <a:pt x="308965" y="273558"/>
                </a:lnTo>
                <a:lnTo>
                  <a:pt x="366750" y="292735"/>
                </a:lnTo>
                <a:lnTo>
                  <a:pt x="427329" y="309245"/>
                </a:lnTo>
                <a:lnTo>
                  <a:pt x="490321" y="322961"/>
                </a:lnTo>
                <a:lnTo>
                  <a:pt x="555091" y="333629"/>
                </a:lnTo>
                <a:lnTo>
                  <a:pt x="621004" y="341122"/>
                </a:lnTo>
                <a:lnTo>
                  <a:pt x="687933" y="344805"/>
                </a:lnTo>
                <a:lnTo>
                  <a:pt x="754862" y="345821"/>
                </a:lnTo>
                <a:lnTo>
                  <a:pt x="787628" y="347218"/>
                </a:lnTo>
                <a:lnTo>
                  <a:pt x="852652" y="352679"/>
                </a:lnTo>
                <a:lnTo>
                  <a:pt x="916914" y="361569"/>
                </a:lnTo>
                <a:lnTo>
                  <a:pt x="979525" y="373507"/>
                </a:lnTo>
                <a:lnTo>
                  <a:pt x="1039977" y="388366"/>
                </a:lnTo>
                <a:lnTo>
                  <a:pt x="1097889" y="405892"/>
                </a:lnTo>
                <a:lnTo>
                  <a:pt x="1152626" y="425704"/>
                </a:lnTo>
                <a:lnTo>
                  <a:pt x="1203807" y="447675"/>
                </a:lnTo>
                <a:lnTo>
                  <a:pt x="1250797" y="471551"/>
                </a:lnTo>
                <a:lnTo>
                  <a:pt x="1292834" y="497078"/>
                </a:lnTo>
                <a:lnTo>
                  <a:pt x="1329791" y="523748"/>
                </a:lnTo>
                <a:lnTo>
                  <a:pt x="1360779" y="551434"/>
                </a:lnTo>
                <a:lnTo>
                  <a:pt x="1365340" y="556302"/>
                </a:lnTo>
                <a:lnTo>
                  <a:pt x="1371447" y="551688"/>
                </a:lnTo>
                <a:lnTo>
                  <a:pt x="1396085" y="551688"/>
                </a:lnTo>
                <a:lnTo>
                  <a:pt x="1392910" y="547751"/>
                </a:lnTo>
                <a:lnTo>
                  <a:pt x="1362811" y="517652"/>
                </a:lnTo>
                <a:lnTo>
                  <a:pt x="1326743" y="488950"/>
                </a:lnTo>
                <a:lnTo>
                  <a:pt x="1285341" y="461645"/>
                </a:lnTo>
                <a:lnTo>
                  <a:pt x="1239113" y="436118"/>
                </a:lnTo>
                <a:lnTo>
                  <a:pt x="1188567" y="412496"/>
                </a:lnTo>
                <a:lnTo>
                  <a:pt x="1134211" y="391033"/>
                </a:lnTo>
                <a:lnTo>
                  <a:pt x="1076426" y="371983"/>
                </a:lnTo>
                <a:lnTo>
                  <a:pt x="1015847" y="355346"/>
                </a:lnTo>
                <a:lnTo>
                  <a:pt x="952855" y="341630"/>
                </a:lnTo>
                <a:lnTo>
                  <a:pt x="888212" y="331089"/>
                </a:lnTo>
                <a:lnTo>
                  <a:pt x="822045" y="323596"/>
                </a:lnTo>
                <a:lnTo>
                  <a:pt x="755243" y="319913"/>
                </a:lnTo>
                <a:lnTo>
                  <a:pt x="689076" y="318897"/>
                </a:lnTo>
                <a:lnTo>
                  <a:pt x="656310" y="317500"/>
                </a:lnTo>
                <a:lnTo>
                  <a:pt x="591159" y="312039"/>
                </a:lnTo>
                <a:lnTo>
                  <a:pt x="527024" y="303276"/>
                </a:lnTo>
                <a:lnTo>
                  <a:pt x="464413" y="291211"/>
                </a:lnTo>
                <a:lnTo>
                  <a:pt x="403834" y="276352"/>
                </a:lnTo>
                <a:lnTo>
                  <a:pt x="346049" y="258953"/>
                </a:lnTo>
                <a:lnTo>
                  <a:pt x="291312" y="239141"/>
                </a:lnTo>
                <a:lnTo>
                  <a:pt x="240131" y="217170"/>
                </a:lnTo>
                <a:lnTo>
                  <a:pt x="193243" y="193294"/>
                </a:lnTo>
                <a:lnTo>
                  <a:pt x="151155" y="168021"/>
                </a:lnTo>
                <a:lnTo>
                  <a:pt x="114325" y="141224"/>
                </a:lnTo>
                <a:lnTo>
                  <a:pt x="83324" y="113792"/>
                </a:lnTo>
                <a:lnTo>
                  <a:pt x="48768" y="71501"/>
                </a:lnTo>
                <a:lnTo>
                  <a:pt x="29730" y="29464"/>
                </a:lnTo>
                <a:lnTo>
                  <a:pt x="26898" y="15494"/>
                </a:lnTo>
                <a:lnTo>
                  <a:pt x="25857" y="0"/>
                </a:lnTo>
                <a:close/>
              </a:path>
            </a:pathLst>
          </a:custGeom>
          <a:solidFill>
            <a:srgbClr val="8D9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9B278649-C588-4D34-B47D-DC315A595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21DC752-E44D-4234-B63F-6F66FF8CEA0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26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11" y="1095755"/>
            <a:ext cx="8962644" cy="576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105" y="1797557"/>
            <a:ext cx="564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Main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함수 처럼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simulation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시작하자마자 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initial</a:t>
            </a:r>
            <a:r>
              <a:rPr sz="1600" b="1" dirty="0">
                <a:solidFill>
                  <a:srgbClr val="292929"/>
                </a:solidFill>
                <a:latin typeface="굴림"/>
                <a:cs typeface="굴림"/>
              </a:rPr>
              <a:t>에서</a:t>
            </a:r>
            <a:r>
              <a:rPr sz="1600" b="1" spc="-38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5" dirty="0">
                <a:solidFill>
                  <a:srgbClr val="292929"/>
                </a:solidFill>
                <a:latin typeface="굴림"/>
                <a:cs typeface="굴림"/>
              </a:rPr>
              <a:t>출발한다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8729" y="3321811"/>
            <a:ext cx="551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292929"/>
                </a:solidFill>
                <a:latin typeface="굴림"/>
                <a:cs typeface="굴림"/>
              </a:rPr>
              <a:t>입력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레지스터에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1,</a:t>
            </a:r>
            <a:r>
              <a:rPr sz="16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0,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1,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0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을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저장하고</a:t>
            </a:r>
            <a:r>
              <a:rPr sz="1600" b="1" spc="-12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1ns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이후에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확인해보기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786" y="2574798"/>
            <a:ext cx="8495030" cy="716280"/>
          </a:xfrm>
          <a:custGeom>
            <a:avLst/>
            <a:gdLst/>
            <a:ahLst/>
            <a:cxnLst/>
            <a:rect l="l" t="t" r="r" b="b"/>
            <a:pathLst>
              <a:path w="8495030" h="716279">
                <a:moveTo>
                  <a:pt x="0" y="119379"/>
                </a:moveTo>
                <a:lnTo>
                  <a:pt x="9382" y="72919"/>
                </a:lnTo>
                <a:lnTo>
                  <a:pt x="34967" y="34972"/>
                </a:lnTo>
                <a:lnTo>
                  <a:pt x="72914" y="9384"/>
                </a:lnTo>
                <a:lnTo>
                  <a:pt x="119379" y="0"/>
                </a:lnTo>
                <a:lnTo>
                  <a:pt x="8375396" y="0"/>
                </a:lnTo>
                <a:lnTo>
                  <a:pt x="8421856" y="9384"/>
                </a:lnTo>
                <a:lnTo>
                  <a:pt x="8459803" y="34972"/>
                </a:lnTo>
                <a:lnTo>
                  <a:pt x="8485391" y="72919"/>
                </a:lnTo>
                <a:lnTo>
                  <a:pt x="8494776" y="119379"/>
                </a:lnTo>
                <a:lnTo>
                  <a:pt x="8494776" y="596900"/>
                </a:lnTo>
                <a:lnTo>
                  <a:pt x="8485391" y="643360"/>
                </a:lnTo>
                <a:lnTo>
                  <a:pt x="8459803" y="681307"/>
                </a:lnTo>
                <a:lnTo>
                  <a:pt x="8421856" y="706895"/>
                </a:lnTo>
                <a:lnTo>
                  <a:pt x="8375396" y="716279"/>
                </a:lnTo>
                <a:lnTo>
                  <a:pt x="119379" y="716279"/>
                </a:lnTo>
                <a:lnTo>
                  <a:pt x="72914" y="706895"/>
                </a:lnTo>
                <a:lnTo>
                  <a:pt x="34967" y="681307"/>
                </a:lnTo>
                <a:lnTo>
                  <a:pt x="9382" y="643360"/>
                </a:lnTo>
                <a:lnTo>
                  <a:pt x="0" y="596900"/>
                </a:lnTo>
                <a:lnTo>
                  <a:pt x="0" y="119379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455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49D6C-F6C6-43AA-AB12-781F3FAF2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5BF059C-870C-4D95-8213-A5F81A673F3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27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011" y="1095755"/>
            <a:ext cx="8962644" cy="576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105" y="1797557"/>
            <a:ext cx="564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Main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함수 처럼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simulation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시작하자마자 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initial</a:t>
            </a:r>
            <a:r>
              <a:rPr sz="1600" b="1" dirty="0">
                <a:solidFill>
                  <a:srgbClr val="292929"/>
                </a:solidFill>
                <a:latin typeface="굴림"/>
                <a:cs typeface="굴림"/>
              </a:rPr>
              <a:t>에서</a:t>
            </a:r>
            <a:r>
              <a:rPr sz="1600" b="1" spc="-38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5" dirty="0">
                <a:solidFill>
                  <a:srgbClr val="292929"/>
                </a:solidFill>
                <a:latin typeface="굴림"/>
                <a:cs typeface="굴림"/>
              </a:rPr>
              <a:t>출발한다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4544695"/>
            <a:ext cx="663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입력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레지스터에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에</a:t>
            </a:r>
            <a:r>
              <a:rPr sz="1600" b="1" spc="-13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0,0</a:t>
            </a:r>
            <a:r>
              <a:rPr sz="1600" b="1" spc="5" dirty="0">
                <a:solidFill>
                  <a:srgbClr val="292929"/>
                </a:solidFill>
                <a:latin typeface="굴림"/>
                <a:cs typeface="굴림"/>
              </a:rPr>
              <a:t>을</a:t>
            </a:r>
            <a:r>
              <a:rPr sz="1600" b="1" spc="-8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저장한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25" dirty="0">
                <a:solidFill>
                  <a:srgbClr val="292929"/>
                </a:solidFill>
                <a:latin typeface="굴림"/>
                <a:cs typeface="굴림"/>
              </a:rPr>
              <a:t>후</a:t>
            </a:r>
            <a:r>
              <a:rPr sz="1600" b="1" spc="-9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1ns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이후에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output</a:t>
            </a:r>
            <a:r>
              <a:rPr sz="16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값을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확인해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보기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786" y="3829050"/>
            <a:ext cx="2072639" cy="447040"/>
          </a:xfrm>
          <a:custGeom>
            <a:avLst/>
            <a:gdLst/>
            <a:ahLst/>
            <a:cxnLst/>
            <a:rect l="l" t="t" r="r" b="b"/>
            <a:pathLst>
              <a:path w="2072639" h="447039">
                <a:moveTo>
                  <a:pt x="0" y="74422"/>
                </a:moveTo>
                <a:lnTo>
                  <a:pt x="5849" y="45434"/>
                </a:lnTo>
                <a:lnTo>
                  <a:pt x="21799" y="21780"/>
                </a:lnTo>
                <a:lnTo>
                  <a:pt x="45455" y="5842"/>
                </a:lnTo>
                <a:lnTo>
                  <a:pt x="74422" y="0"/>
                </a:lnTo>
                <a:lnTo>
                  <a:pt x="1998218" y="0"/>
                </a:lnTo>
                <a:lnTo>
                  <a:pt x="2027205" y="5842"/>
                </a:lnTo>
                <a:lnTo>
                  <a:pt x="2050859" y="21780"/>
                </a:lnTo>
                <a:lnTo>
                  <a:pt x="2066797" y="45434"/>
                </a:lnTo>
                <a:lnTo>
                  <a:pt x="2072639" y="74422"/>
                </a:lnTo>
                <a:lnTo>
                  <a:pt x="2072639" y="372110"/>
                </a:lnTo>
                <a:lnTo>
                  <a:pt x="2066797" y="401097"/>
                </a:lnTo>
                <a:lnTo>
                  <a:pt x="2050859" y="424751"/>
                </a:lnTo>
                <a:lnTo>
                  <a:pt x="2027205" y="440689"/>
                </a:lnTo>
                <a:lnTo>
                  <a:pt x="1998218" y="446531"/>
                </a:lnTo>
                <a:lnTo>
                  <a:pt x="74422" y="446531"/>
                </a:lnTo>
                <a:lnTo>
                  <a:pt x="45455" y="440689"/>
                </a:lnTo>
                <a:lnTo>
                  <a:pt x="21799" y="424751"/>
                </a:lnTo>
                <a:lnTo>
                  <a:pt x="5849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828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17A47B-9F78-417C-91D3-40AEA1480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367E-DD44-4AE1-9ED8-9B8F2B35CD3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7221" y="6472500"/>
            <a:ext cx="2895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5" dirty="0">
                <a:solidFill>
                  <a:srgbClr val="292929"/>
                </a:solidFill>
                <a:latin typeface="굴림"/>
                <a:cs typeface="굴림"/>
              </a:rPr>
              <a:t>28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82" y="1095759"/>
            <a:ext cx="8962644" cy="5762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105" y="1797557"/>
            <a:ext cx="564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Main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함수 처럼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simulation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시작하자마자 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initial</a:t>
            </a:r>
            <a:r>
              <a:rPr sz="1600" b="1" dirty="0">
                <a:solidFill>
                  <a:srgbClr val="292929"/>
                </a:solidFill>
                <a:latin typeface="굴림"/>
                <a:cs typeface="굴림"/>
              </a:rPr>
              <a:t>에서</a:t>
            </a:r>
            <a:r>
              <a:rPr sz="1600" b="1" spc="-38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5" dirty="0">
                <a:solidFill>
                  <a:srgbClr val="292929"/>
                </a:solidFill>
                <a:latin typeface="굴림"/>
                <a:cs typeface="굴림"/>
              </a:rPr>
              <a:t>출발한다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022" y="5863538"/>
            <a:ext cx="663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입력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레지스터에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에</a:t>
            </a:r>
            <a:r>
              <a:rPr sz="1600" b="1" spc="-13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0,1</a:t>
            </a:r>
            <a:r>
              <a:rPr sz="1600" b="1" spc="5" dirty="0">
                <a:solidFill>
                  <a:srgbClr val="292929"/>
                </a:solidFill>
                <a:latin typeface="굴림"/>
                <a:cs typeface="굴림"/>
              </a:rPr>
              <a:t>을</a:t>
            </a:r>
            <a:r>
              <a:rPr sz="1600" b="1" spc="-8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저장한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25" dirty="0">
                <a:solidFill>
                  <a:srgbClr val="292929"/>
                </a:solidFill>
                <a:latin typeface="굴림"/>
                <a:cs typeface="굴림"/>
              </a:rPr>
              <a:t>후</a:t>
            </a:r>
            <a:r>
              <a:rPr sz="1600" b="1" spc="-9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1ns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이후에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output</a:t>
            </a:r>
            <a:r>
              <a:rPr sz="16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값을</a:t>
            </a:r>
            <a:r>
              <a:rPr sz="1600" b="1" spc="-10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확인해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보기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786" y="5125973"/>
            <a:ext cx="2072639" cy="447040"/>
          </a:xfrm>
          <a:custGeom>
            <a:avLst/>
            <a:gdLst/>
            <a:ahLst/>
            <a:cxnLst/>
            <a:rect l="l" t="t" r="r" b="b"/>
            <a:pathLst>
              <a:path w="2072639" h="447039">
                <a:moveTo>
                  <a:pt x="0" y="74421"/>
                </a:moveTo>
                <a:lnTo>
                  <a:pt x="5849" y="45434"/>
                </a:lnTo>
                <a:lnTo>
                  <a:pt x="21799" y="21780"/>
                </a:lnTo>
                <a:lnTo>
                  <a:pt x="45455" y="5842"/>
                </a:lnTo>
                <a:lnTo>
                  <a:pt x="74422" y="0"/>
                </a:lnTo>
                <a:lnTo>
                  <a:pt x="1998218" y="0"/>
                </a:lnTo>
                <a:lnTo>
                  <a:pt x="2027205" y="5842"/>
                </a:lnTo>
                <a:lnTo>
                  <a:pt x="2050859" y="21780"/>
                </a:lnTo>
                <a:lnTo>
                  <a:pt x="2066797" y="45434"/>
                </a:lnTo>
                <a:lnTo>
                  <a:pt x="2072639" y="74421"/>
                </a:lnTo>
                <a:lnTo>
                  <a:pt x="2072639" y="372109"/>
                </a:lnTo>
                <a:lnTo>
                  <a:pt x="2066797" y="401097"/>
                </a:lnTo>
                <a:lnTo>
                  <a:pt x="2050859" y="424751"/>
                </a:lnTo>
                <a:lnTo>
                  <a:pt x="2027205" y="440689"/>
                </a:lnTo>
                <a:lnTo>
                  <a:pt x="1998218" y="446531"/>
                </a:lnTo>
                <a:lnTo>
                  <a:pt x="74422" y="446531"/>
                </a:lnTo>
                <a:lnTo>
                  <a:pt x="45455" y="440690"/>
                </a:lnTo>
                <a:lnTo>
                  <a:pt x="21799" y="424751"/>
                </a:lnTo>
                <a:lnTo>
                  <a:pt x="5849" y="401097"/>
                </a:lnTo>
                <a:lnTo>
                  <a:pt x="0" y="372109"/>
                </a:lnTo>
                <a:lnTo>
                  <a:pt x="0" y="74421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291A83-BFD2-42B4-9F53-F3C37CE09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56B5A8-A0CF-4698-81E5-172B9CAE5B4C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914" y="1300734"/>
            <a:ext cx="8996172" cy="208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0675" y="1300734"/>
            <a:ext cx="663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입력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레지스터에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s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에</a:t>
            </a:r>
            <a:r>
              <a:rPr sz="1600" b="1" spc="-12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0,1</a:t>
            </a:r>
            <a:r>
              <a:rPr sz="1600" b="1" spc="5" dirty="0">
                <a:solidFill>
                  <a:srgbClr val="292929"/>
                </a:solidFill>
                <a:latin typeface="굴림"/>
                <a:cs typeface="굴림"/>
              </a:rPr>
              <a:t>을</a:t>
            </a:r>
            <a:r>
              <a:rPr sz="1600" b="1" spc="-8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저장한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25" dirty="0">
                <a:solidFill>
                  <a:srgbClr val="292929"/>
                </a:solidFill>
                <a:latin typeface="굴림"/>
                <a:cs typeface="굴림"/>
              </a:rPr>
              <a:t>후</a:t>
            </a:r>
            <a:r>
              <a:rPr sz="1600" b="1" spc="-10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1ns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이후에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output</a:t>
            </a:r>
            <a:r>
              <a:rPr sz="1600" b="1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292929"/>
                </a:solidFill>
                <a:latin typeface="굴림"/>
                <a:cs typeface="굴림"/>
              </a:rPr>
              <a:t>값을</a:t>
            </a:r>
            <a:r>
              <a:rPr sz="1600" b="1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확인해</a:t>
            </a:r>
            <a:r>
              <a:rPr sz="1600" b="1" spc="-12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보기</a:t>
            </a:r>
            <a:endParaRPr sz="1600" dirty="0">
              <a:latin typeface="굴림"/>
              <a:cs typeface="굴림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036" y="1629156"/>
            <a:ext cx="2072639" cy="447040"/>
          </a:xfrm>
          <a:custGeom>
            <a:avLst/>
            <a:gdLst/>
            <a:ahLst/>
            <a:cxnLst/>
            <a:rect l="l" t="t" r="r" b="b"/>
            <a:pathLst>
              <a:path w="2072639" h="447039">
                <a:moveTo>
                  <a:pt x="0" y="74422"/>
                </a:moveTo>
                <a:lnTo>
                  <a:pt x="5849" y="45434"/>
                </a:lnTo>
                <a:lnTo>
                  <a:pt x="21799" y="21780"/>
                </a:lnTo>
                <a:lnTo>
                  <a:pt x="45455" y="5841"/>
                </a:lnTo>
                <a:lnTo>
                  <a:pt x="74422" y="0"/>
                </a:lnTo>
                <a:lnTo>
                  <a:pt x="1998217" y="0"/>
                </a:lnTo>
                <a:lnTo>
                  <a:pt x="2027205" y="5841"/>
                </a:lnTo>
                <a:lnTo>
                  <a:pt x="2050859" y="21780"/>
                </a:lnTo>
                <a:lnTo>
                  <a:pt x="2066798" y="45434"/>
                </a:lnTo>
                <a:lnTo>
                  <a:pt x="2072639" y="74422"/>
                </a:lnTo>
                <a:lnTo>
                  <a:pt x="2072639" y="372110"/>
                </a:lnTo>
                <a:lnTo>
                  <a:pt x="2066798" y="401097"/>
                </a:lnTo>
                <a:lnTo>
                  <a:pt x="2050859" y="424751"/>
                </a:lnTo>
                <a:lnTo>
                  <a:pt x="2027205" y="440690"/>
                </a:lnTo>
                <a:lnTo>
                  <a:pt x="1998217" y="446532"/>
                </a:lnTo>
                <a:lnTo>
                  <a:pt x="74422" y="446532"/>
                </a:lnTo>
                <a:lnTo>
                  <a:pt x="45455" y="440690"/>
                </a:lnTo>
                <a:lnTo>
                  <a:pt x="21799" y="424751"/>
                </a:lnTo>
                <a:lnTo>
                  <a:pt x="5849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6068" y="2828"/>
            <a:ext cx="2315210" cy="977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400" spc="-5" dirty="0">
                <a:solidFill>
                  <a:schemeClr val="tx1"/>
                </a:solidFill>
              </a:rPr>
              <a:t>Test</a:t>
            </a:r>
            <a:r>
              <a:rPr sz="3400" spc="-25" dirty="0">
                <a:solidFill>
                  <a:schemeClr val="tx1"/>
                </a:solidFill>
              </a:rPr>
              <a:t> </a:t>
            </a:r>
            <a:r>
              <a:rPr sz="3400" spc="-5" dirty="0">
                <a:solidFill>
                  <a:schemeClr val="tx1"/>
                </a:solidFill>
              </a:rPr>
              <a:t>Code</a:t>
            </a:r>
            <a:endParaRPr sz="3400" dirty="0">
              <a:solidFill>
                <a:schemeClr val="tx1"/>
              </a:solidFill>
            </a:endParaRPr>
          </a:p>
          <a:p>
            <a:pPr marL="4826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chemeClr val="tx1"/>
                </a:solidFill>
              </a:rPr>
              <a:t>:</a:t>
            </a:r>
            <a:r>
              <a:rPr sz="2400" spc="-85" dirty="0">
                <a:solidFill>
                  <a:schemeClr val="tx1"/>
                </a:solidFill>
              </a:rPr>
              <a:t> </a:t>
            </a:r>
            <a:r>
              <a:rPr sz="2400" spc="-5" dirty="0">
                <a:solidFill>
                  <a:schemeClr val="tx1"/>
                </a:solidFill>
              </a:rPr>
              <a:t>MUX4_1_top.v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8595D3B-2B9C-4C08-8BEF-6A856E6AD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4FF3B60-9E09-4161-82C7-FA721A3355DF}"/>
              </a:ext>
            </a:extLst>
          </p:cNvPr>
          <p:cNvSpPr txBox="1"/>
          <p:nvPr/>
        </p:nvSpPr>
        <p:spPr>
          <a:xfrm>
            <a:off x="705341" y="2669328"/>
            <a:ext cx="4254500" cy="11355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9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Initial begin </a:t>
            </a:r>
            <a:r>
              <a:rPr sz="1600" b="1" spc="25" dirty="0">
                <a:solidFill>
                  <a:srgbClr val="292929"/>
                </a:solidFill>
                <a:latin typeface="굴림"/>
                <a:cs typeface="굴림"/>
              </a:rPr>
              <a:t>의 </a:t>
            </a:r>
            <a:r>
              <a:rPr sz="1600" b="1" spc="15" dirty="0">
                <a:solidFill>
                  <a:srgbClr val="292929"/>
                </a:solidFill>
                <a:latin typeface="굴림"/>
                <a:cs typeface="굴림"/>
              </a:rPr>
              <a:t>내용이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끝났음을</a:t>
            </a:r>
            <a:r>
              <a:rPr sz="1600" b="1" spc="-36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표시</a:t>
            </a:r>
            <a:endParaRPr sz="1600" dirty="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12090" marR="2973070" indent="-200025">
              <a:lnSpc>
                <a:spcPct val="100000"/>
              </a:lnSpc>
            </a:pPr>
            <a:r>
              <a:rPr sz="1600" b="1" spc="15" dirty="0" err="1">
                <a:solidFill>
                  <a:srgbClr val="292929"/>
                </a:solidFill>
                <a:latin typeface="굴림"/>
                <a:cs typeface="굴림"/>
              </a:rPr>
              <a:t>테스트</a:t>
            </a:r>
            <a:r>
              <a:rPr sz="1600" b="1" spc="-2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 err="1">
                <a:solidFill>
                  <a:srgbClr val="292929"/>
                </a:solidFill>
                <a:latin typeface="굴림"/>
                <a:cs typeface="굴림"/>
              </a:rPr>
              <a:t>모듈</a:t>
            </a:r>
            <a:r>
              <a:rPr lang="ko-KR" altLang="en-US" sz="1600" b="1" spc="10" dirty="0">
                <a:solidFill>
                  <a:srgbClr val="292929"/>
                </a:solidFill>
                <a:latin typeface="굴림"/>
                <a:cs typeface="굴림"/>
              </a:rPr>
              <a:t>의 </a:t>
            </a:r>
            <a:r>
              <a:rPr sz="1600" b="1" spc="15" dirty="0" err="1">
                <a:solidFill>
                  <a:srgbClr val="292929"/>
                </a:solidFill>
                <a:latin typeface="굴림"/>
                <a:cs typeface="굴림"/>
              </a:rPr>
              <a:t>끝을</a:t>
            </a:r>
            <a:r>
              <a:rPr sz="1600" b="1" spc="-12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b="1" spc="10" dirty="0">
                <a:solidFill>
                  <a:srgbClr val="292929"/>
                </a:solidFill>
                <a:latin typeface="굴림"/>
                <a:cs typeface="굴림"/>
              </a:rPr>
              <a:t>표시</a:t>
            </a:r>
            <a:endParaRPr sz="1600" dirty="0">
              <a:latin typeface="굴림"/>
              <a:cs typeface="굴림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C6FA1CA-3F09-4105-9C38-0D4229617F25}"/>
              </a:ext>
            </a:extLst>
          </p:cNvPr>
          <p:cNvSpPr/>
          <p:nvPr/>
        </p:nvSpPr>
        <p:spPr>
          <a:xfrm>
            <a:off x="58219" y="2400088"/>
            <a:ext cx="843280" cy="283663"/>
          </a:xfrm>
          <a:custGeom>
            <a:avLst/>
            <a:gdLst/>
            <a:ahLst/>
            <a:cxnLst/>
            <a:rect l="l" t="t" r="r" b="b"/>
            <a:pathLst>
              <a:path w="2072639" h="447039">
                <a:moveTo>
                  <a:pt x="0" y="74422"/>
                </a:moveTo>
                <a:lnTo>
                  <a:pt x="5849" y="45434"/>
                </a:lnTo>
                <a:lnTo>
                  <a:pt x="21799" y="21780"/>
                </a:lnTo>
                <a:lnTo>
                  <a:pt x="45455" y="5841"/>
                </a:lnTo>
                <a:lnTo>
                  <a:pt x="74422" y="0"/>
                </a:lnTo>
                <a:lnTo>
                  <a:pt x="1998217" y="0"/>
                </a:lnTo>
                <a:lnTo>
                  <a:pt x="2027205" y="5841"/>
                </a:lnTo>
                <a:lnTo>
                  <a:pt x="2050859" y="21780"/>
                </a:lnTo>
                <a:lnTo>
                  <a:pt x="2066798" y="45434"/>
                </a:lnTo>
                <a:lnTo>
                  <a:pt x="2072639" y="74422"/>
                </a:lnTo>
                <a:lnTo>
                  <a:pt x="2072639" y="372110"/>
                </a:lnTo>
                <a:lnTo>
                  <a:pt x="2066798" y="401097"/>
                </a:lnTo>
                <a:lnTo>
                  <a:pt x="2050859" y="424751"/>
                </a:lnTo>
                <a:lnTo>
                  <a:pt x="2027205" y="440690"/>
                </a:lnTo>
                <a:lnTo>
                  <a:pt x="1998217" y="446532"/>
                </a:lnTo>
                <a:lnTo>
                  <a:pt x="74422" y="446532"/>
                </a:lnTo>
                <a:lnTo>
                  <a:pt x="45455" y="440690"/>
                </a:lnTo>
                <a:lnTo>
                  <a:pt x="21799" y="424751"/>
                </a:lnTo>
                <a:lnTo>
                  <a:pt x="5849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DB8FDF3-8676-4741-9048-717DBB6EB82A}"/>
              </a:ext>
            </a:extLst>
          </p:cNvPr>
          <p:cNvSpPr/>
          <p:nvPr/>
        </p:nvSpPr>
        <p:spPr>
          <a:xfrm>
            <a:off x="73914" y="3007643"/>
            <a:ext cx="1331640" cy="283663"/>
          </a:xfrm>
          <a:custGeom>
            <a:avLst/>
            <a:gdLst/>
            <a:ahLst/>
            <a:cxnLst/>
            <a:rect l="l" t="t" r="r" b="b"/>
            <a:pathLst>
              <a:path w="2072639" h="447039">
                <a:moveTo>
                  <a:pt x="0" y="74422"/>
                </a:moveTo>
                <a:lnTo>
                  <a:pt x="5849" y="45434"/>
                </a:lnTo>
                <a:lnTo>
                  <a:pt x="21799" y="21780"/>
                </a:lnTo>
                <a:lnTo>
                  <a:pt x="45455" y="5841"/>
                </a:lnTo>
                <a:lnTo>
                  <a:pt x="74422" y="0"/>
                </a:lnTo>
                <a:lnTo>
                  <a:pt x="1998217" y="0"/>
                </a:lnTo>
                <a:lnTo>
                  <a:pt x="2027205" y="5841"/>
                </a:lnTo>
                <a:lnTo>
                  <a:pt x="2050859" y="21780"/>
                </a:lnTo>
                <a:lnTo>
                  <a:pt x="2066798" y="45434"/>
                </a:lnTo>
                <a:lnTo>
                  <a:pt x="2072639" y="74422"/>
                </a:lnTo>
                <a:lnTo>
                  <a:pt x="2072639" y="372110"/>
                </a:lnTo>
                <a:lnTo>
                  <a:pt x="2066798" y="401097"/>
                </a:lnTo>
                <a:lnTo>
                  <a:pt x="2050859" y="424751"/>
                </a:lnTo>
                <a:lnTo>
                  <a:pt x="2027205" y="440690"/>
                </a:lnTo>
                <a:lnTo>
                  <a:pt x="1998217" y="446532"/>
                </a:lnTo>
                <a:lnTo>
                  <a:pt x="74422" y="446532"/>
                </a:lnTo>
                <a:lnTo>
                  <a:pt x="45455" y="440690"/>
                </a:lnTo>
                <a:lnTo>
                  <a:pt x="21799" y="424751"/>
                </a:lnTo>
                <a:lnTo>
                  <a:pt x="5849" y="401097"/>
                </a:lnTo>
                <a:lnTo>
                  <a:pt x="0" y="372110"/>
                </a:lnTo>
                <a:lnTo>
                  <a:pt x="0" y="74422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F05509-F231-44EC-9A18-9A07E8B40AF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1056"/>
            <a:ext cx="2811924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실험</a:t>
            </a:r>
            <a:r>
              <a:rPr sz="3400" spc="-15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내용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32230"/>
            <a:ext cx="5604510" cy="7334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ModelSim 을 실행시키고 새 프로젝트를</a:t>
            </a:r>
            <a:r>
              <a:rPr sz="2000" spc="-15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생성</a:t>
            </a:r>
            <a:endParaRPr sz="2000">
              <a:latin typeface="HY헤드라인M"/>
              <a:cs typeface="HY헤드라인M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HY헤드라인M"/>
                <a:cs typeface="HY헤드라인M"/>
              </a:rPr>
              <a:t>프로젝트 이름 한글 사용하지 말</a:t>
            </a:r>
            <a:r>
              <a:rPr sz="2000" spc="-430" dirty="0">
                <a:solidFill>
                  <a:srgbClr val="FF0000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FF0000"/>
                </a:solidFill>
                <a:latin typeface="HY헤드라인M"/>
                <a:cs typeface="HY헤드라인M"/>
              </a:rPr>
              <a:t>것</a:t>
            </a:r>
            <a:endParaRPr sz="2000">
              <a:latin typeface="HY헤드라인M"/>
              <a:cs typeface="HY헤드라인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279904"/>
            <a:ext cx="4754880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3184" y="2750820"/>
            <a:ext cx="3086100" cy="2648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DE5CBA-B456-4E23-B709-D7B77723D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5D7209-A819-4B84-815F-62FC0A47805A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Structural Modeling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Structural Modeling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Net-list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description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Gate-level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Modeling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ko-KR" sz="20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eaLnBrk="1" hangingPunct="1"/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Dataflow Modeling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Boolean expression description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Assign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문법을 사용한다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ko-KR" sz="20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eaLnBrk="1" hangingPunct="1"/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Behavioral Modeling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Algorithm description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Always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문법을 사용한다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ko-KR" sz="20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eaLnBrk="1" hangingPunct="1"/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Mixed description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F9F63B-7BAF-44C9-A5ED-A5D7AEBA4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F7EC06-A966-4E38-9144-EE9C0C501C9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6977"/>
            <a:ext cx="47561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실험 내용</a:t>
            </a:r>
            <a:r>
              <a:rPr sz="3400" spc="-229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(cont.)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1768"/>
            <a:ext cx="7924165" cy="97281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Add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Existing File → 제공된 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‘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MUX4_1.v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’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, 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‘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MUX4_1_top.v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’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를</a:t>
            </a:r>
            <a:r>
              <a:rPr sz="2000" spc="-19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Open</a:t>
            </a:r>
            <a:endParaRPr sz="20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6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MUX4_1.v : MUX4_1 Module 을 구현한</a:t>
            </a:r>
            <a:r>
              <a:rPr sz="1600" spc="10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파일</a:t>
            </a:r>
            <a:endParaRPr sz="1600">
              <a:latin typeface="HY헤드라인M"/>
              <a:cs typeface="HY헤드라인M"/>
            </a:endParaRPr>
          </a:p>
          <a:p>
            <a:pPr marL="901065" indent="-438784">
              <a:lnSpc>
                <a:spcPct val="100000"/>
              </a:lnSpc>
              <a:spcBef>
                <a:spcPts val="385"/>
              </a:spcBef>
              <a:buClr>
                <a:srgbClr val="A8B974"/>
              </a:buClr>
              <a:buSzPct val="90625"/>
              <a:buFont typeface="Wingdings 2"/>
              <a:buChar char=""/>
              <a:tabLst>
                <a:tab pos="901065" algn="l"/>
                <a:tab pos="901700" algn="l"/>
              </a:tabLst>
            </a:pP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MUX4_1_top.v : MUX4_1 Module 을 Test 하기 위한</a:t>
            </a:r>
            <a:r>
              <a:rPr sz="1600" spc="12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HY헤드라인M"/>
                <a:cs typeface="HY헤드라인M"/>
              </a:rPr>
              <a:t>파일</a:t>
            </a:r>
            <a:endParaRPr sz="1600">
              <a:latin typeface="HY헤드라인M"/>
              <a:cs typeface="HY헤드라인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376" y="2089404"/>
            <a:ext cx="7463028" cy="454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8894" y="2658617"/>
            <a:ext cx="765175" cy="574675"/>
          </a:xfrm>
          <a:custGeom>
            <a:avLst/>
            <a:gdLst/>
            <a:ahLst/>
            <a:cxnLst/>
            <a:rect l="l" t="t" r="r" b="b"/>
            <a:pathLst>
              <a:path w="765175" h="574675">
                <a:moveTo>
                  <a:pt x="0" y="574548"/>
                </a:moveTo>
                <a:lnTo>
                  <a:pt x="765048" y="574548"/>
                </a:lnTo>
                <a:lnTo>
                  <a:pt x="765048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1673" y="2538222"/>
            <a:ext cx="550545" cy="287020"/>
          </a:xfrm>
          <a:custGeom>
            <a:avLst/>
            <a:gdLst/>
            <a:ahLst/>
            <a:cxnLst/>
            <a:rect l="l" t="t" r="r" b="b"/>
            <a:pathLst>
              <a:path w="550545" h="287019">
                <a:moveTo>
                  <a:pt x="0" y="286512"/>
                </a:moveTo>
                <a:lnTo>
                  <a:pt x="550163" y="286512"/>
                </a:lnTo>
                <a:lnTo>
                  <a:pt x="550163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5017" y="3944873"/>
            <a:ext cx="1385570" cy="288290"/>
          </a:xfrm>
          <a:custGeom>
            <a:avLst/>
            <a:gdLst/>
            <a:ahLst/>
            <a:cxnLst/>
            <a:rect l="l" t="t" r="r" b="b"/>
            <a:pathLst>
              <a:path w="1385570" h="288289">
                <a:moveTo>
                  <a:pt x="0" y="288036"/>
                </a:moveTo>
                <a:lnTo>
                  <a:pt x="1385315" y="288036"/>
                </a:lnTo>
                <a:lnTo>
                  <a:pt x="138531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7297" y="6070853"/>
            <a:ext cx="848994" cy="280670"/>
          </a:xfrm>
          <a:custGeom>
            <a:avLst/>
            <a:gdLst/>
            <a:ahLst/>
            <a:cxnLst/>
            <a:rect l="l" t="t" r="r" b="b"/>
            <a:pathLst>
              <a:path w="848995" h="280670">
                <a:moveTo>
                  <a:pt x="0" y="280416"/>
                </a:moveTo>
                <a:lnTo>
                  <a:pt x="848868" y="280416"/>
                </a:lnTo>
                <a:lnTo>
                  <a:pt x="848868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99584" y="4926584"/>
            <a:ext cx="3456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HY헤드라인M"/>
                <a:cs typeface="HY헤드라인M"/>
              </a:rPr>
              <a:t>파일 저장 path도 디렉토리</a:t>
            </a:r>
            <a:r>
              <a:rPr sz="1600" spc="-229" dirty="0">
                <a:solidFill>
                  <a:srgbClr val="FF0000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HY헤드라인M"/>
                <a:cs typeface="HY헤드라인M"/>
              </a:rPr>
              <a:t>이름을</a:t>
            </a:r>
            <a:endParaRPr sz="1600">
              <a:latin typeface="HY헤드라인M"/>
              <a:cs typeface="HY헤드라인M"/>
            </a:endParaRPr>
          </a:p>
          <a:p>
            <a:pPr marL="69215" algn="ct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HY헤드라인M"/>
                <a:cs typeface="HY헤드라인M"/>
              </a:rPr>
              <a:t>모두 영어로 사용할</a:t>
            </a:r>
            <a:r>
              <a:rPr sz="1600" spc="15" dirty="0">
                <a:solidFill>
                  <a:srgbClr val="FF0000"/>
                </a:solidFill>
                <a:latin typeface="HY헤드라인M"/>
                <a:cs typeface="HY헤드라인M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HY헤드라인M"/>
                <a:cs typeface="HY헤드라인M"/>
              </a:rPr>
              <a:t>것</a:t>
            </a:r>
            <a:endParaRPr sz="1600">
              <a:latin typeface="HY헤드라인M"/>
              <a:cs typeface="HY헤드라인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C2758-167F-4510-984D-C91BB8A09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43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3CC4DC-AA68-42F3-A24C-30E8562674B4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6977"/>
            <a:ext cx="40360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실험 내용</a:t>
            </a:r>
            <a:r>
              <a:rPr sz="3400" spc="-229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(cont.)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0643"/>
            <a:ext cx="78359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marR="5080" indent="-448945">
              <a:lnSpc>
                <a:spcPct val="100000"/>
              </a:lnSpc>
              <a:spcBef>
                <a:spcPts val="105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프로젝트에 추가된 파일 (*.v) 을 우클릭하고 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‘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Edit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’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를 선택하면</a:t>
            </a:r>
            <a:r>
              <a:rPr sz="2000" spc="-15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파  일 내용을 확인 및 편집할 수</a:t>
            </a:r>
            <a:r>
              <a:rPr sz="2000" spc="-8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있음</a:t>
            </a:r>
            <a:endParaRPr sz="2000">
              <a:latin typeface="HY헤드라인M"/>
              <a:cs typeface="HY헤드라인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92929"/>
                </a:solidFill>
                <a:latin typeface="굴림"/>
                <a:cs typeface="굴림"/>
              </a:rPr>
              <a:t>‘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Compile</a:t>
            </a:r>
            <a:r>
              <a:rPr sz="2000" spc="-5" dirty="0">
                <a:solidFill>
                  <a:srgbClr val="292929"/>
                </a:solidFill>
                <a:latin typeface="굴림"/>
                <a:cs typeface="굴림"/>
              </a:rPr>
              <a:t>’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또는 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‘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Compile All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’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을 선택하여 컴파일</a:t>
            </a:r>
            <a:r>
              <a:rPr sz="2000" spc="-12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수행</a:t>
            </a:r>
            <a:endParaRPr sz="2000">
              <a:latin typeface="HY헤드라인M"/>
              <a:cs typeface="HY헤드라인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252" y="2313432"/>
            <a:ext cx="4343400" cy="375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771" y="2267711"/>
            <a:ext cx="4658868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053" y="3781805"/>
            <a:ext cx="1155700" cy="144780"/>
          </a:xfrm>
          <a:custGeom>
            <a:avLst/>
            <a:gdLst/>
            <a:ahLst/>
            <a:cxnLst/>
            <a:rect l="l" t="t" r="r" b="b"/>
            <a:pathLst>
              <a:path w="1155700" h="144779">
                <a:moveTo>
                  <a:pt x="0" y="144780"/>
                </a:moveTo>
                <a:lnTo>
                  <a:pt x="1155192" y="144780"/>
                </a:lnTo>
                <a:lnTo>
                  <a:pt x="1155192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3573" y="3393185"/>
            <a:ext cx="1155700" cy="143510"/>
          </a:xfrm>
          <a:custGeom>
            <a:avLst/>
            <a:gdLst/>
            <a:ahLst/>
            <a:cxnLst/>
            <a:rect l="l" t="t" r="r" b="b"/>
            <a:pathLst>
              <a:path w="1155700" h="143510">
                <a:moveTo>
                  <a:pt x="0" y="143255"/>
                </a:moveTo>
                <a:lnTo>
                  <a:pt x="1155191" y="143255"/>
                </a:lnTo>
                <a:lnTo>
                  <a:pt x="1155191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761" y="2725673"/>
            <a:ext cx="309880" cy="242570"/>
          </a:xfrm>
          <a:custGeom>
            <a:avLst/>
            <a:gdLst/>
            <a:ahLst/>
            <a:cxnLst/>
            <a:rect l="l" t="t" r="r" b="b"/>
            <a:pathLst>
              <a:path w="309879" h="242569">
                <a:moveTo>
                  <a:pt x="0" y="242315"/>
                </a:moveTo>
                <a:lnTo>
                  <a:pt x="309372" y="242315"/>
                </a:lnTo>
                <a:lnTo>
                  <a:pt x="309372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7630" y="2725673"/>
            <a:ext cx="309880" cy="242570"/>
          </a:xfrm>
          <a:custGeom>
            <a:avLst/>
            <a:gdLst/>
            <a:ahLst/>
            <a:cxnLst/>
            <a:rect l="l" t="t" r="r" b="b"/>
            <a:pathLst>
              <a:path w="309879" h="242569">
                <a:moveTo>
                  <a:pt x="0" y="242315"/>
                </a:moveTo>
                <a:lnTo>
                  <a:pt x="309372" y="242315"/>
                </a:lnTo>
                <a:lnTo>
                  <a:pt x="309372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A1EC37-8525-4E25-BF31-3B02AF127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8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800CFF-C0E3-4401-B924-48FC2838F7B3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81355" y="1737612"/>
            <a:ext cx="5401056" cy="5120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8480" y="196977"/>
            <a:ext cx="32651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30" dirty="0">
                <a:latin typeface="HY헤드라인M"/>
                <a:cs typeface="HY헤드라인M"/>
              </a:rPr>
              <a:t>실험 내용</a:t>
            </a:r>
            <a:r>
              <a:rPr sz="3400" b="1" spc="-229" dirty="0">
                <a:latin typeface="HY헤드라인M"/>
                <a:cs typeface="HY헤드라인M"/>
              </a:rPr>
              <a:t> </a:t>
            </a:r>
            <a:r>
              <a:rPr sz="3400" b="1" spc="5" dirty="0">
                <a:latin typeface="HY헤드라인M"/>
                <a:cs typeface="HY헤드라인M"/>
              </a:rPr>
              <a:t>(cont.)</a:t>
            </a:r>
            <a:endParaRPr sz="3400" dirty="0">
              <a:latin typeface="HY헤드라인M"/>
              <a:cs typeface="HY헤드라인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65173"/>
            <a:ext cx="80568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marR="5080" indent="-448945">
              <a:lnSpc>
                <a:spcPct val="100000"/>
              </a:lnSpc>
              <a:spcBef>
                <a:spcPts val="105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해당 파일에 에러가 없으면 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‘~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successful</a:t>
            </a:r>
            <a:r>
              <a:rPr sz="2000" spc="-5" dirty="0">
                <a:solidFill>
                  <a:srgbClr val="292929"/>
                </a:solidFill>
                <a:latin typeface="굴림"/>
                <a:cs typeface="굴림"/>
              </a:rPr>
              <a:t>’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이란 메시지가 뜨고,</a:t>
            </a:r>
            <a:r>
              <a:rPr sz="2000" spc="-114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에  러가 있으면 </a:t>
            </a:r>
            <a:r>
              <a:rPr sz="2000" dirty="0">
                <a:solidFill>
                  <a:srgbClr val="292929"/>
                </a:solidFill>
                <a:latin typeface="굴림"/>
                <a:cs typeface="굴림"/>
              </a:rPr>
              <a:t>‘~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failed with n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errors</a:t>
            </a:r>
            <a:r>
              <a:rPr sz="2000" spc="-5" dirty="0">
                <a:solidFill>
                  <a:srgbClr val="292929"/>
                </a:solidFill>
                <a:latin typeface="굴림"/>
                <a:cs typeface="굴림"/>
              </a:rPr>
              <a:t>’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란 메시지가</a:t>
            </a:r>
            <a:r>
              <a:rPr sz="2000" spc="-10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뜸</a:t>
            </a:r>
            <a:endParaRPr sz="2000" dirty="0">
              <a:latin typeface="HY헤드라인M"/>
              <a:cs typeface="HY헤드라인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7810" y="2297429"/>
            <a:ext cx="334010" cy="329565"/>
          </a:xfrm>
          <a:custGeom>
            <a:avLst/>
            <a:gdLst/>
            <a:ahLst/>
            <a:cxnLst/>
            <a:rect l="l" t="t" r="r" b="b"/>
            <a:pathLst>
              <a:path w="334010" h="329564">
                <a:moveTo>
                  <a:pt x="0" y="329184"/>
                </a:moveTo>
                <a:lnTo>
                  <a:pt x="333755" y="329184"/>
                </a:lnTo>
                <a:lnTo>
                  <a:pt x="333755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118" y="6075426"/>
            <a:ext cx="2848610" cy="329565"/>
          </a:xfrm>
          <a:custGeom>
            <a:avLst/>
            <a:gdLst/>
            <a:ahLst/>
            <a:cxnLst/>
            <a:rect l="l" t="t" r="r" b="b"/>
            <a:pathLst>
              <a:path w="2848610" h="329564">
                <a:moveTo>
                  <a:pt x="0" y="329184"/>
                </a:moveTo>
                <a:lnTo>
                  <a:pt x="2848356" y="329184"/>
                </a:lnTo>
                <a:lnTo>
                  <a:pt x="2848356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6909B-4D42-4AC3-B94B-42B77EA4CB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74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D4CC242-CC24-4A8A-BED7-5A3993AC3B8A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6977"/>
            <a:ext cx="36760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실험 내용</a:t>
            </a:r>
            <a:r>
              <a:rPr sz="3400" spc="-229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(cont.)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0643"/>
            <a:ext cx="794130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Library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탭을 선택하고,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work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폴더 안의 mux4_1_top 을 우클릭</a:t>
            </a:r>
            <a:r>
              <a:rPr sz="2000" spc="-11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→</a:t>
            </a:r>
            <a:endParaRPr sz="2000">
              <a:latin typeface="HY헤드라인M"/>
              <a:cs typeface="HY헤드라인M"/>
            </a:endParaRPr>
          </a:p>
          <a:p>
            <a:pPr marL="461009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Simulate 를</a:t>
            </a:r>
            <a:r>
              <a:rPr sz="2000" spc="-5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클릭</a:t>
            </a:r>
            <a:endParaRPr sz="2000">
              <a:latin typeface="HY헤드라인M"/>
              <a:cs typeface="HY헤드라인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8219" y="1816828"/>
            <a:ext cx="5658611" cy="5041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9169" y="6567677"/>
            <a:ext cx="754380" cy="291465"/>
          </a:xfrm>
          <a:custGeom>
            <a:avLst/>
            <a:gdLst/>
            <a:ahLst/>
            <a:cxnLst/>
            <a:rect l="l" t="t" r="r" b="b"/>
            <a:pathLst>
              <a:path w="754380" h="291465">
                <a:moveTo>
                  <a:pt x="0" y="291083"/>
                </a:moveTo>
                <a:lnTo>
                  <a:pt x="754380" y="291083"/>
                </a:lnTo>
                <a:lnTo>
                  <a:pt x="754380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7122" y="3594353"/>
            <a:ext cx="833755" cy="144780"/>
          </a:xfrm>
          <a:custGeom>
            <a:avLst/>
            <a:gdLst/>
            <a:ahLst/>
            <a:cxnLst/>
            <a:rect l="l" t="t" r="r" b="b"/>
            <a:pathLst>
              <a:path w="833755" h="144779">
                <a:moveTo>
                  <a:pt x="0" y="144780"/>
                </a:moveTo>
                <a:lnTo>
                  <a:pt x="833628" y="144780"/>
                </a:lnTo>
                <a:lnTo>
                  <a:pt x="833628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7461" y="3702558"/>
            <a:ext cx="1728470" cy="144780"/>
          </a:xfrm>
          <a:custGeom>
            <a:avLst/>
            <a:gdLst/>
            <a:ahLst/>
            <a:cxnLst/>
            <a:rect l="l" t="t" r="r" b="b"/>
            <a:pathLst>
              <a:path w="1728470" h="144779">
                <a:moveTo>
                  <a:pt x="0" y="144780"/>
                </a:moveTo>
                <a:lnTo>
                  <a:pt x="1728215" y="144780"/>
                </a:lnTo>
                <a:lnTo>
                  <a:pt x="1728215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02AB2-8C9D-4CD1-BD10-6BD23A049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2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C1548F-AC41-4AFA-8EF5-41D6000DA51B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" y="196977"/>
            <a:ext cx="3868296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실험 내용</a:t>
            </a:r>
            <a:r>
              <a:rPr sz="3400" spc="-229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(cont.)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0501"/>
            <a:ext cx="8033384" cy="1062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Sim 창에서 시뮬레이션 파형을 보고자 하는 design unit</a:t>
            </a:r>
            <a:r>
              <a:rPr sz="2000" spc="-16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선택</a:t>
            </a:r>
            <a:endParaRPr sz="2000" dirty="0">
              <a:latin typeface="HY헤드라인M"/>
              <a:cs typeface="HY헤드라인M"/>
            </a:endParaRPr>
          </a:p>
          <a:p>
            <a:pPr marL="461009" marR="5080" indent="-448945">
              <a:lnSpc>
                <a:spcPct val="100000"/>
              </a:lnSpc>
              <a:spcBef>
                <a:spcPts val="480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Objects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창에 in/output, 내부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signal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이 뜸. 해당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signals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를</a:t>
            </a:r>
            <a:r>
              <a:rPr sz="2000" spc="-9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선택한  후 우클릭 → Add to → Wave → Selected Signals</a:t>
            </a:r>
            <a:r>
              <a:rPr sz="2000" spc="-14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선택</a:t>
            </a:r>
            <a:endParaRPr sz="2000" dirty="0">
              <a:latin typeface="HY헤드라인M"/>
              <a:cs typeface="HY헤드라인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5211" y="6607173"/>
            <a:ext cx="116839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b="1" dirty="0">
                <a:solidFill>
                  <a:srgbClr val="292929"/>
                </a:solidFill>
                <a:latin typeface="Eras Bold ITC"/>
                <a:cs typeface="Eras Bold ITC"/>
              </a:rPr>
              <a:t>9</a:t>
            </a:r>
            <a:endParaRPr sz="1400">
              <a:latin typeface="Eras Bold ITC"/>
              <a:cs typeface="Eras Bold IT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3044" y="2348879"/>
            <a:ext cx="8410956" cy="440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C7C516-29AB-4861-9226-62BC8117B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5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E8C4CF-1CF5-4BBA-8ECC-F2B645A249F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196977"/>
            <a:ext cx="3847976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30" dirty="0">
                <a:solidFill>
                  <a:schemeClr val="tx1"/>
                </a:solidFill>
                <a:latin typeface="HY헤드라인M"/>
                <a:cs typeface="HY헤드라인M"/>
              </a:rPr>
              <a:t>실험 내용</a:t>
            </a:r>
            <a:r>
              <a:rPr sz="3400" spc="-229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sz="3400" spc="5" dirty="0">
                <a:solidFill>
                  <a:schemeClr val="tx1"/>
                </a:solidFill>
                <a:latin typeface="HY헤드라인M"/>
                <a:cs typeface="HY헤드라인M"/>
              </a:rPr>
              <a:t>(cont.)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0038"/>
            <a:ext cx="725360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Wave 창에 선택한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signals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가 추가된 것을</a:t>
            </a:r>
            <a:r>
              <a:rPr sz="2000" spc="-75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확인</a:t>
            </a:r>
            <a:endParaRPr sz="2000">
              <a:latin typeface="HY헤드라인M"/>
              <a:cs typeface="HY헤드라인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60375" algn="l"/>
              </a:tabLst>
            </a:pPr>
            <a:r>
              <a:rPr sz="1400" dirty="0">
                <a:solidFill>
                  <a:srgbClr val="8D92C3"/>
                </a:solidFill>
                <a:latin typeface="Wingdings 2"/>
                <a:cs typeface="Wingdings 2"/>
              </a:rPr>
              <a:t></a:t>
            </a:r>
            <a:r>
              <a:rPr sz="1400" dirty="0">
                <a:solidFill>
                  <a:srgbClr val="8D92C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시뮬레이션을 수행할 시간을 설정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(e.g.,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5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ns)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하고 </a:t>
            </a:r>
            <a:r>
              <a:rPr sz="2000" spc="-5" dirty="0">
                <a:solidFill>
                  <a:srgbClr val="292929"/>
                </a:solidFill>
                <a:latin typeface="HY헤드라인M"/>
                <a:cs typeface="HY헤드라인M"/>
              </a:rPr>
              <a:t>run</a:t>
            </a:r>
            <a:r>
              <a:rPr sz="2000" spc="-110" dirty="0">
                <a:solidFill>
                  <a:srgbClr val="292929"/>
                </a:solidFill>
                <a:latin typeface="HY헤드라인M"/>
                <a:cs typeface="HY헤드라인M"/>
              </a:rPr>
              <a:t> </a:t>
            </a:r>
            <a:r>
              <a:rPr sz="2000" dirty="0">
                <a:solidFill>
                  <a:srgbClr val="292929"/>
                </a:solidFill>
                <a:latin typeface="HY헤드라인M"/>
                <a:cs typeface="HY헤드라인M"/>
              </a:rPr>
              <a:t>클릭</a:t>
            </a:r>
            <a:endParaRPr sz="2000">
              <a:latin typeface="HY헤드라인M"/>
              <a:cs typeface="HY헤드라인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5164" y="6577990"/>
            <a:ext cx="260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292929"/>
                </a:solidFill>
                <a:latin typeface="Eras Bold ITC"/>
                <a:cs typeface="Eras Bold ITC"/>
              </a:rPr>
              <a:t>10</a:t>
            </a:r>
            <a:endParaRPr sz="1400">
              <a:latin typeface="Eras Bold ITC"/>
              <a:cs typeface="Eras Bold IT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44" y="2412492"/>
            <a:ext cx="9020555" cy="4287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3838" y="2551938"/>
            <a:ext cx="741045" cy="264160"/>
          </a:xfrm>
          <a:custGeom>
            <a:avLst/>
            <a:gdLst/>
            <a:ahLst/>
            <a:cxnLst/>
            <a:rect l="l" t="t" r="r" b="b"/>
            <a:pathLst>
              <a:path w="741045" h="264160">
                <a:moveTo>
                  <a:pt x="0" y="263651"/>
                </a:moveTo>
                <a:lnTo>
                  <a:pt x="740663" y="263651"/>
                </a:lnTo>
                <a:lnTo>
                  <a:pt x="74066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2590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502" y="2551938"/>
            <a:ext cx="265430" cy="264160"/>
          </a:xfrm>
          <a:custGeom>
            <a:avLst/>
            <a:gdLst/>
            <a:ahLst/>
            <a:cxnLst/>
            <a:rect l="l" t="t" r="r" b="b"/>
            <a:pathLst>
              <a:path w="265429" h="264160">
                <a:moveTo>
                  <a:pt x="0" y="263651"/>
                </a:moveTo>
                <a:lnTo>
                  <a:pt x="265175" y="263651"/>
                </a:lnTo>
                <a:lnTo>
                  <a:pt x="265175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5581" y="2839973"/>
            <a:ext cx="501650" cy="262255"/>
          </a:xfrm>
          <a:custGeom>
            <a:avLst/>
            <a:gdLst/>
            <a:ahLst/>
            <a:cxnLst/>
            <a:rect l="l" t="t" r="r" b="b"/>
            <a:pathLst>
              <a:path w="501650" h="262255">
                <a:moveTo>
                  <a:pt x="0" y="262127"/>
                </a:moveTo>
                <a:lnTo>
                  <a:pt x="501396" y="262127"/>
                </a:lnTo>
                <a:lnTo>
                  <a:pt x="501396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89166" y="1901698"/>
            <a:ext cx="226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92929"/>
                </a:solidFill>
                <a:latin typeface="Arial"/>
                <a:cs typeface="Arial"/>
              </a:rPr>
              <a:t>Waveform</a:t>
            </a:r>
            <a:r>
              <a:rPr sz="1600" spc="-10" dirty="0">
                <a:solidFill>
                  <a:srgbClr val="292929"/>
                </a:solidFill>
                <a:latin typeface="굴림"/>
                <a:cs typeface="굴림"/>
              </a:rPr>
              <a:t>을</a:t>
            </a:r>
            <a:r>
              <a:rPr sz="1600" spc="-110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zoom-in/out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92929"/>
                </a:solidFill>
                <a:latin typeface="굴림"/>
                <a:cs typeface="굴림"/>
              </a:rPr>
              <a:t>하고 싶을 때</a:t>
            </a:r>
            <a:r>
              <a:rPr sz="1600" spc="-26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굴림"/>
                <a:cs typeface="굴림"/>
              </a:rPr>
              <a:t>사용</a:t>
            </a:r>
            <a:endParaRPr sz="1600">
              <a:latin typeface="굴림"/>
              <a:cs typeface="굴림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71459" y="2424683"/>
            <a:ext cx="618731" cy="589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3751" y="2447925"/>
            <a:ext cx="423545" cy="392430"/>
          </a:xfrm>
          <a:custGeom>
            <a:avLst/>
            <a:gdLst/>
            <a:ahLst/>
            <a:cxnLst/>
            <a:rect l="l" t="t" r="r" b="b"/>
            <a:pathLst>
              <a:path w="423545" h="392430">
                <a:moveTo>
                  <a:pt x="312039" y="341249"/>
                </a:moveTo>
                <a:lnTo>
                  <a:pt x="305180" y="345694"/>
                </a:lnTo>
                <a:lnTo>
                  <a:pt x="302132" y="359663"/>
                </a:lnTo>
                <a:lnTo>
                  <a:pt x="306450" y="366522"/>
                </a:lnTo>
                <a:lnTo>
                  <a:pt x="423037" y="392302"/>
                </a:lnTo>
                <a:lnTo>
                  <a:pt x="420630" y="384428"/>
                </a:lnTo>
                <a:lnTo>
                  <a:pt x="395350" y="384428"/>
                </a:lnTo>
                <a:lnTo>
                  <a:pt x="360106" y="351856"/>
                </a:lnTo>
                <a:lnTo>
                  <a:pt x="312039" y="341249"/>
                </a:lnTo>
                <a:close/>
              </a:path>
              <a:path w="423545" h="392430">
                <a:moveTo>
                  <a:pt x="360106" y="351856"/>
                </a:moveTo>
                <a:lnTo>
                  <a:pt x="395350" y="384428"/>
                </a:lnTo>
                <a:lnTo>
                  <a:pt x="400608" y="378713"/>
                </a:lnTo>
                <a:lnTo>
                  <a:pt x="391795" y="378713"/>
                </a:lnTo>
                <a:lnTo>
                  <a:pt x="385261" y="357418"/>
                </a:lnTo>
                <a:lnTo>
                  <a:pt x="360106" y="351856"/>
                </a:lnTo>
                <a:close/>
              </a:path>
              <a:path w="423545" h="392430">
                <a:moveTo>
                  <a:pt x="380873" y="274320"/>
                </a:moveTo>
                <a:lnTo>
                  <a:pt x="374015" y="276478"/>
                </a:lnTo>
                <a:lnTo>
                  <a:pt x="367156" y="278511"/>
                </a:lnTo>
                <a:lnTo>
                  <a:pt x="363347" y="285750"/>
                </a:lnTo>
                <a:lnTo>
                  <a:pt x="365378" y="292608"/>
                </a:lnTo>
                <a:lnTo>
                  <a:pt x="377742" y="332908"/>
                </a:lnTo>
                <a:lnTo>
                  <a:pt x="412876" y="365378"/>
                </a:lnTo>
                <a:lnTo>
                  <a:pt x="395350" y="384428"/>
                </a:lnTo>
                <a:lnTo>
                  <a:pt x="420630" y="384428"/>
                </a:lnTo>
                <a:lnTo>
                  <a:pt x="390271" y="285114"/>
                </a:lnTo>
                <a:lnTo>
                  <a:pt x="388112" y="278257"/>
                </a:lnTo>
                <a:lnTo>
                  <a:pt x="380873" y="274320"/>
                </a:lnTo>
                <a:close/>
              </a:path>
              <a:path w="423545" h="392430">
                <a:moveTo>
                  <a:pt x="385261" y="357418"/>
                </a:moveTo>
                <a:lnTo>
                  <a:pt x="391795" y="378713"/>
                </a:lnTo>
                <a:lnTo>
                  <a:pt x="406907" y="362203"/>
                </a:lnTo>
                <a:lnTo>
                  <a:pt x="385261" y="357418"/>
                </a:lnTo>
                <a:close/>
              </a:path>
              <a:path w="423545" h="392430">
                <a:moveTo>
                  <a:pt x="377742" y="332908"/>
                </a:moveTo>
                <a:lnTo>
                  <a:pt x="385261" y="357418"/>
                </a:lnTo>
                <a:lnTo>
                  <a:pt x="406907" y="362203"/>
                </a:lnTo>
                <a:lnTo>
                  <a:pt x="391795" y="378713"/>
                </a:lnTo>
                <a:lnTo>
                  <a:pt x="400608" y="378713"/>
                </a:lnTo>
                <a:lnTo>
                  <a:pt x="412876" y="365378"/>
                </a:lnTo>
                <a:lnTo>
                  <a:pt x="377742" y="332908"/>
                </a:lnTo>
                <a:close/>
              </a:path>
              <a:path w="423545" h="392430">
                <a:moveTo>
                  <a:pt x="17525" y="0"/>
                </a:moveTo>
                <a:lnTo>
                  <a:pt x="0" y="19050"/>
                </a:lnTo>
                <a:lnTo>
                  <a:pt x="360106" y="351856"/>
                </a:lnTo>
                <a:lnTo>
                  <a:pt x="385261" y="357418"/>
                </a:lnTo>
                <a:lnTo>
                  <a:pt x="377742" y="332908"/>
                </a:lnTo>
                <a:lnTo>
                  <a:pt x="175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7922" y="2046858"/>
            <a:ext cx="2411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4390" algn="l"/>
              </a:tabLst>
            </a:pPr>
            <a:r>
              <a:rPr sz="1600" spc="-5" dirty="0">
                <a:solidFill>
                  <a:srgbClr val="292929"/>
                </a:solidFill>
                <a:latin typeface="굴림"/>
                <a:cs typeface="굴림"/>
              </a:rPr>
              <a:t>수행시간</a:t>
            </a:r>
            <a:r>
              <a:rPr sz="1600" spc="-65" dirty="0">
                <a:solidFill>
                  <a:srgbClr val="292929"/>
                </a:solidFill>
                <a:latin typeface="굴림"/>
                <a:cs typeface="굴림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굴림"/>
                <a:cs typeface="굴림"/>
              </a:rPr>
              <a:t>설정</a:t>
            </a:r>
            <a:r>
              <a:rPr sz="1600" dirty="0">
                <a:solidFill>
                  <a:srgbClr val="292929"/>
                </a:solidFill>
                <a:latin typeface="굴림"/>
                <a:cs typeface="굴림"/>
              </a:rPr>
              <a:t>	</a:t>
            </a:r>
            <a:r>
              <a:rPr sz="1600" spc="-5" dirty="0">
                <a:solidFill>
                  <a:srgbClr val="292929"/>
                </a:solidFill>
                <a:latin typeface="Arial"/>
                <a:cs typeface="Arial"/>
              </a:rPr>
              <a:t>run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2095" y="2289035"/>
            <a:ext cx="501370" cy="588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4386" y="2312416"/>
            <a:ext cx="306705" cy="391160"/>
          </a:xfrm>
          <a:custGeom>
            <a:avLst/>
            <a:gdLst/>
            <a:ahLst/>
            <a:cxnLst/>
            <a:rect l="l" t="t" r="r" b="b"/>
            <a:pathLst>
              <a:path w="306705" h="391160">
                <a:moveTo>
                  <a:pt x="205358" y="321945"/>
                </a:moveTo>
                <a:lnTo>
                  <a:pt x="197865" y="325120"/>
                </a:lnTo>
                <a:lnTo>
                  <a:pt x="195071" y="331724"/>
                </a:lnTo>
                <a:lnTo>
                  <a:pt x="192405" y="338328"/>
                </a:lnTo>
                <a:lnTo>
                  <a:pt x="195580" y="345948"/>
                </a:lnTo>
                <a:lnTo>
                  <a:pt x="306324" y="390651"/>
                </a:lnTo>
                <a:lnTo>
                  <a:pt x="304704" y="378333"/>
                </a:lnTo>
                <a:lnTo>
                  <a:pt x="280288" y="378333"/>
                </a:lnTo>
                <a:lnTo>
                  <a:pt x="250972" y="340409"/>
                </a:lnTo>
                <a:lnTo>
                  <a:pt x="205358" y="321945"/>
                </a:lnTo>
                <a:close/>
              </a:path>
              <a:path w="306705" h="391160">
                <a:moveTo>
                  <a:pt x="250972" y="340409"/>
                </a:moveTo>
                <a:lnTo>
                  <a:pt x="280288" y="378333"/>
                </a:lnTo>
                <a:lnTo>
                  <a:pt x="288304" y="372110"/>
                </a:lnTo>
                <a:lnTo>
                  <a:pt x="277749" y="372110"/>
                </a:lnTo>
                <a:lnTo>
                  <a:pt x="274866" y="350081"/>
                </a:lnTo>
                <a:lnTo>
                  <a:pt x="250972" y="340409"/>
                </a:lnTo>
                <a:close/>
              </a:path>
              <a:path w="306705" h="391160">
                <a:moveTo>
                  <a:pt x="284225" y="267335"/>
                </a:moveTo>
                <a:lnTo>
                  <a:pt x="277240" y="268350"/>
                </a:lnTo>
                <a:lnTo>
                  <a:pt x="270129" y="269239"/>
                </a:lnTo>
                <a:lnTo>
                  <a:pt x="265049" y="275717"/>
                </a:lnTo>
                <a:lnTo>
                  <a:pt x="266064" y="282829"/>
                </a:lnTo>
                <a:lnTo>
                  <a:pt x="271543" y="324690"/>
                </a:lnTo>
                <a:lnTo>
                  <a:pt x="300736" y="362458"/>
                </a:lnTo>
                <a:lnTo>
                  <a:pt x="280288" y="378333"/>
                </a:lnTo>
                <a:lnTo>
                  <a:pt x="304704" y="378333"/>
                </a:lnTo>
                <a:lnTo>
                  <a:pt x="291719" y="279526"/>
                </a:lnTo>
                <a:lnTo>
                  <a:pt x="290830" y="272414"/>
                </a:lnTo>
                <a:lnTo>
                  <a:pt x="284225" y="267335"/>
                </a:lnTo>
                <a:close/>
              </a:path>
              <a:path w="306705" h="391160">
                <a:moveTo>
                  <a:pt x="274866" y="350081"/>
                </a:moveTo>
                <a:lnTo>
                  <a:pt x="277749" y="372110"/>
                </a:lnTo>
                <a:lnTo>
                  <a:pt x="295401" y="358394"/>
                </a:lnTo>
                <a:lnTo>
                  <a:pt x="274866" y="350081"/>
                </a:lnTo>
                <a:close/>
              </a:path>
              <a:path w="306705" h="391160">
                <a:moveTo>
                  <a:pt x="271543" y="324690"/>
                </a:moveTo>
                <a:lnTo>
                  <a:pt x="274866" y="350081"/>
                </a:lnTo>
                <a:lnTo>
                  <a:pt x="295401" y="358394"/>
                </a:lnTo>
                <a:lnTo>
                  <a:pt x="277749" y="372110"/>
                </a:lnTo>
                <a:lnTo>
                  <a:pt x="288304" y="372110"/>
                </a:lnTo>
                <a:lnTo>
                  <a:pt x="300736" y="362458"/>
                </a:lnTo>
                <a:lnTo>
                  <a:pt x="271543" y="324690"/>
                </a:lnTo>
                <a:close/>
              </a:path>
              <a:path w="306705" h="391160">
                <a:moveTo>
                  <a:pt x="20574" y="0"/>
                </a:moveTo>
                <a:lnTo>
                  <a:pt x="0" y="15748"/>
                </a:lnTo>
                <a:lnTo>
                  <a:pt x="250972" y="340409"/>
                </a:lnTo>
                <a:lnTo>
                  <a:pt x="274866" y="350081"/>
                </a:lnTo>
                <a:lnTo>
                  <a:pt x="271543" y="324690"/>
                </a:lnTo>
                <a:lnTo>
                  <a:pt x="205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9355" y="2305761"/>
            <a:ext cx="405396" cy="420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7090" y="2328291"/>
            <a:ext cx="209931" cy="224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15836DC-E685-4421-A77D-7AD69A366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8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26B88-2031-4E5B-B066-D922649464F3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944912-B213-4FA5-848F-FAAE3414B1F7}"/>
              </a:ext>
            </a:extLst>
          </p:cNvPr>
          <p:cNvSpPr/>
          <p:nvPr/>
        </p:nvSpPr>
        <p:spPr>
          <a:xfrm>
            <a:off x="294990" y="1052736"/>
            <a:ext cx="8741506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논리회로를 </a:t>
            </a:r>
            <a:r>
              <a:rPr lang="en-US" altLang="ko-KR" dirty="0"/>
              <a:t>Verilog</a:t>
            </a:r>
            <a:r>
              <a:rPr lang="ko-KR" altLang="en-US" dirty="0"/>
              <a:t>의 </a:t>
            </a:r>
            <a:r>
              <a:rPr lang="en-US" altLang="ko-KR" dirty="0"/>
              <a:t>Structure model</a:t>
            </a:r>
            <a:r>
              <a:rPr lang="ko-KR" altLang="en-US" dirty="0"/>
              <a:t>로 </a:t>
            </a:r>
            <a:r>
              <a:rPr lang="ko-KR" altLang="en-US" dirty="0" err="1"/>
              <a:t>시뮬레이션하여</a:t>
            </a:r>
            <a:r>
              <a:rPr lang="ko-KR" altLang="en-US" dirty="0"/>
              <a:t> 결과를 </a:t>
            </a:r>
            <a:r>
              <a:rPr lang="en-US" altLang="ko-KR" dirty="0"/>
              <a:t>waveform</a:t>
            </a:r>
            <a:r>
              <a:rPr lang="ko-KR" altLang="en-US" dirty="0"/>
              <a:t>으로 나타내고 진리표를 작성하여 </a:t>
            </a:r>
            <a:r>
              <a:rPr lang="ko-KR" altLang="en-US" dirty="0" err="1"/>
              <a:t>검증하시오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입력은 </a:t>
            </a:r>
            <a:r>
              <a:rPr lang="en-US" altLang="ko-KR" dirty="0"/>
              <a:t>W, X, Y, Z</a:t>
            </a:r>
            <a:r>
              <a:rPr lang="ko-KR" altLang="en-US" dirty="0"/>
              <a:t>이고 출력은 </a:t>
            </a:r>
            <a:r>
              <a:rPr lang="en-US" altLang="ko-KR" dirty="0"/>
              <a:t>F</a:t>
            </a:r>
            <a:r>
              <a:rPr lang="ko-KR" altLang="en-US" dirty="0"/>
              <a:t>로 합니다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시뮬레이션 과제물의 결과는 소스와 결과를 보고서에 첨부하세요</a:t>
            </a:r>
            <a:r>
              <a:rPr lang="en-US" altLang="ko-KR" sz="1400" dirty="0"/>
              <a:t>.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EEB851F-203D-45D4-9B48-4178C213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" y="411931"/>
            <a:ext cx="8979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시뮬레이션 과제</a:t>
            </a:r>
            <a:endParaRPr lang="en-US" altLang="ko-KR" sz="500" dirty="0"/>
          </a:p>
        </p:txBody>
      </p:sp>
      <p:sp>
        <p:nvSpPr>
          <p:cNvPr id="2" name="_PO1">
            <a:extLst>
              <a:ext uri="{FF2B5EF4-FFF2-40B4-BE49-F238E27FC236}">
                <a16:creationId xmlns:a16="http://schemas.microsoft.com/office/drawing/2014/main" id="{CD4D6F6C-DB0F-4903-A1AE-CD660E78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05" y="3667489"/>
            <a:ext cx="35845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292238-ED65-4A09-A1D0-952F4816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2076584"/>
            <a:ext cx="4010362" cy="1928480"/>
          </a:xfrm>
          <a:prstGeom prst="rect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7724-0BE1-4BE3-B605-095623E88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B-16 </a:t>
            </a:r>
            <a:r>
              <a:rPr lang="en-US" altLang="ko-KR" sz="3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Verilog_practice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6768752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4) B-3. Boolean Algebra_</a:t>
            </a:r>
            <a:r>
              <a:rPr lang="ko-KR" altLang="en-US" dirty="0" err="1"/>
              <a:t>드모르간의</a:t>
            </a:r>
            <a:r>
              <a:rPr lang="ko-KR" altLang="en-US" dirty="0"/>
              <a:t> 법칙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b="1" dirty="0" err="1"/>
              <a:t>드모르간</a:t>
            </a:r>
            <a:r>
              <a:rPr lang="ko-KR" altLang="en-US" b="1" dirty="0"/>
              <a:t> 법칙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3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E38720-B3F3-43E0-BF94-C5866299D24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Structural Modeling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155" name="Group 6"/>
          <p:cNvGrpSpPr>
            <a:grpSpLocks/>
          </p:cNvGrpSpPr>
          <p:nvPr/>
        </p:nvGrpSpPr>
        <p:grpSpPr bwMode="auto">
          <a:xfrm>
            <a:off x="1785938" y="1357313"/>
            <a:ext cx="5429250" cy="2000250"/>
            <a:chOff x="2290" y="2341"/>
            <a:chExt cx="1905" cy="545"/>
          </a:xfrm>
        </p:grpSpPr>
        <p:sp>
          <p:nvSpPr>
            <p:cNvPr id="49162" name="Rectangle 7"/>
            <p:cNvSpPr>
              <a:spLocks noChangeArrowheads="1"/>
            </p:cNvSpPr>
            <p:nvPr/>
          </p:nvSpPr>
          <p:spPr bwMode="auto">
            <a:xfrm>
              <a:off x="2336" y="2365"/>
              <a:ext cx="1814" cy="498"/>
            </a:xfrm>
            <a:prstGeom prst="rect">
              <a:avLst/>
            </a:prstGeom>
            <a:solidFill>
              <a:srgbClr val="FFCC99"/>
            </a:solidFill>
            <a:ln w="38100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kumimoji="0" lang="ko-KR" altLang="en-US">
                <a:latin typeface="맑은 고딕" pitchFamily="50" charset="-127"/>
              </a:endParaRPr>
            </a:p>
          </p:txBody>
        </p:sp>
        <p:grpSp>
          <p:nvGrpSpPr>
            <p:cNvPr id="49163" name="Group 8"/>
            <p:cNvGrpSpPr>
              <a:grpSpLocks/>
            </p:cNvGrpSpPr>
            <p:nvPr/>
          </p:nvGrpSpPr>
          <p:grpSpPr bwMode="auto">
            <a:xfrm>
              <a:off x="2471" y="2501"/>
              <a:ext cx="1591" cy="198"/>
              <a:chOff x="340" y="2614"/>
              <a:chExt cx="1591" cy="198"/>
            </a:xfrm>
          </p:grpSpPr>
          <p:grpSp>
            <p:nvGrpSpPr>
              <p:cNvPr id="49168" name="Group 9"/>
              <p:cNvGrpSpPr>
                <a:grpSpLocks/>
              </p:cNvGrpSpPr>
              <p:nvPr/>
            </p:nvGrpSpPr>
            <p:grpSpPr bwMode="auto">
              <a:xfrm>
                <a:off x="340" y="2614"/>
                <a:ext cx="1566" cy="198"/>
                <a:chOff x="340" y="2053"/>
                <a:chExt cx="1566" cy="198"/>
              </a:xfrm>
            </p:grpSpPr>
            <p:grpSp>
              <p:nvGrpSpPr>
                <p:cNvPr id="49172" name="Group 10"/>
                <p:cNvGrpSpPr>
                  <a:grpSpLocks/>
                </p:cNvGrpSpPr>
                <p:nvPr/>
              </p:nvGrpSpPr>
              <p:grpSpPr bwMode="auto">
                <a:xfrm>
                  <a:off x="364" y="2070"/>
                  <a:ext cx="770" cy="181"/>
                  <a:chOff x="364" y="2070"/>
                  <a:chExt cx="770" cy="181"/>
                </a:xfrm>
              </p:grpSpPr>
              <p:sp>
                <p:nvSpPr>
                  <p:cNvPr id="49184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619" y="2070"/>
                    <a:ext cx="227" cy="181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kumimoji="0"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4918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2150"/>
                    <a:ext cx="1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6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2138"/>
                    <a:ext cx="34" cy="3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kumimoji="0"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4918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" y="2115"/>
                    <a:ext cx="1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9" y="2213"/>
                    <a:ext cx="1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2115"/>
                    <a:ext cx="9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9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22" y="2211"/>
                    <a:ext cx="9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9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888" y="2152"/>
                    <a:ext cx="9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9173" name="Group 19"/>
                <p:cNvGrpSpPr>
                  <a:grpSpLocks/>
                </p:cNvGrpSpPr>
                <p:nvPr/>
              </p:nvGrpSpPr>
              <p:grpSpPr bwMode="auto">
                <a:xfrm>
                  <a:off x="1136" y="2053"/>
                  <a:ext cx="770" cy="181"/>
                  <a:chOff x="1157" y="2053"/>
                  <a:chExt cx="770" cy="181"/>
                </a:xfrm>
              </p:grpSpPr>
              <p:sp>
                <p:nvSpPr>
                  <p:cNvPr id="49176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412" y="2053"/>
                    <a:ext cx="227" cy="181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kumimoji="0"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491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768" y="2133"/>
                    <a:ext cx="1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7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648" y="2121"/>
                    <a:ext cx="34" cy="3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CC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kumimoji="0" lang="ko-KR" altLang="en-US">
                      <a:latin typeface="맑은 고딕" pitchFamily="50" charset="-127"/>
                    </a:endParaRPr>
                  </a:p>
                </p:txBody>
              </p:sp>
              <p:sp>
                <p:nvSpPr>
                  <p:cNvPr id="4917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157" y="2098"/>
                    <a:ext cx="1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62" y="2196"/>
                    <a:ext cx="15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14" y="2098"/>
                    <a:ext cx="9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315" y="2194"/>
                    <a:ext cx="9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8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681" y="2135"/>
                    <a:ext cx="9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9174" name="Line 28"/>
                <p:cNvSpPr>
                  <a:spLocks noChangeShapeType="1"/>
                </p:cNvSpPr>
                <p:nvPr/>
              </p:nvSpPr>
              <p:spPr bwMode="auto">
                <a:xfrm>
                  <a:off x="1140" y="2099"/>
                  <a:ext cx="0" cy="90"/>
                </a:xfrm>
                <a:prstGeom prst="line">
                  <a:avLst/>
                </a:prstGeom>
                <a:noFill/>
                <a:ln w="19050">
                  <a:solidFill>
                    <a:srgbClr val="00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175" name="Rectangle 29"/>
                <p:cNvSpPr>
                  <a:spLocks noChangeArrowheads="1"/>
                </p:cNvSpPr>
                <p:nvPr/>
              </p:nvSpPr>
              <p:spPr bwMode="auto">
                <a:xfrm>
                  <a:off x="340" y="2089"/>
                  <a:ext cx="45" cy="4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kumimoji="0"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49169" name="Rectangle 30"/>
              <p:cNvSpPr>
                <a:spLocks noChangeArrowheads="1"/>
              </p:cNvSpPr>
              <p:nvPr/>
            </p:nvSpPr>
            <p:spPr bwMode="auto">
              <a:xfrm>
                <a:off x="340" y="2754"/>
                <a:ext cx="45" cy="4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170" name="Rectangle 31"/>
              <p:cNvSpPr>
                <a:spLocks noChangeArrowheads="1"/>
              </p:cNvSpPr>
              <p:nvPr/>
            </p:nvSpPr>
            <p:spPr bwMode="auto">
              <a:xfrm>
                <a:off x="1886" y="2671"/>
                <a:ext cx="45" cy="4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171" name="Oval 32"/>
              <p:cNvSpPr>
                <a:spLocks noChangeArrowheads="1"/>
              </p:cNvSpPr>
              <p:nvPr/>
            </p:nvSpPr>
            <p:spPr bwMode="auto">
              <a:xfrm>
                <a:off x="1111" y="2688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kumimoji="0"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49164" name="Text Box 33"/>
            <p:cNvSpPr txBox="1">
              <a:spLocks noChangeArrowheads="1"/>
            </p:cNvSpPr>
            <p:nvPr/>
          </p:nvSpPr>
          <p:spPr bwMode="auto">
            <a:xfrm>
              <a:off x="2493" y="2410"/>
              <a:ext cx="1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000" b="1">
                  <a:latin typeface="맑은 고딕" pitchFamily="50" charset="-127"/>
                </a:rPr>
                <a:t>X</a:t>
              </a:r>
            </a:p>
          </p:txBody>
        </p:sp>
        <p:sp>
          <p:nvSpPr>
            <p:cNvPr id="49165" name="Text Box 34"/>
            <p:cNvSpPr txBox="1">
              <a:spLocks noChangeArrowheads="1"/>
            </p:cNvSpPr>
            <p:nvPr/>
          </p:nvSpPr>
          <p:spPr bwMode="auto">
            <a:xfrm>
              <a:off x="2493" y="2656"/>
              <a:ext cx="1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000" b="1">
                  <a:latin typeface="맑은 고딕" pitchFamily="50" charset="-127"/>
                </a:rPr>
                <a:t>Y</a:t>
              </a:r>
            </a:p>
          </p:txBody>
        </p:sp>
        <p:sp>
          <p:nvSpPr>
            <p:cNvPr id="49166" name="Text Box 35"/>
            <p:cNvSpPr txBox="1">
              <a:spLocks noChangeArrowheads="1"/>
            </p:cNvSpPr>
            <p:nvPr/>
          </p:nvSpPr>
          <p:spPr bwMode="auto">
            <a:xfrm>
              <a:off x="3708" y="2418"/>
              <a:ext cx="3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kumimoji="0" lang="en-US" altLang="ko-KR" sz="1000" b="1">
                  <a:latin typeface="맑은 고딕" pitchFamily="50" charset="-127"/>
                </a:rPr>
                <a:t>F=X∙Y</a:t>
              </a:r>
            </a:p>
          </p:txBody>
        </p:sp>
        <p:sp>
          <p:nvSpPr>
            <p:cNvPr id="49167" name="Rectangle 36"/>
            <p:cNvSpPr>
              <a:spLocks noChangeArrowheads="1"/>
            </p:cNvSpPr>
            <p:nvPr/>
          </p:nvSpPr>
          <p:spPr bwMode="auto">
            <a:xfrm>
              <a:off x="2290" y="2341"/>
              <a:ext cx="1905" cy="54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kumimoji="0" lang="ko-KR" altLang="en-US">
                <a:latin typeface="맑은 고딕" pitchFamily="50" charset="-127"/>
              </a:endParaRPr>
            </a:p>
          </p:txBody>
        </p:sp>
      </p:grp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143000" y="3451225"/>
            <a:ext cx="6929438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0" lang="en-US" altLang="ko-KR">
                <a:solidFill>
                  <a:srgbClr val="006600"/>
                </a:solidFill>
                <a:latin typeface="맑은 고딕" pitchFamily="50" charset="-127"/>
              </a:rPr>
              <a:t>	// Structural model of AND gate from two NANDS</a:t>
            </a:r>
            <a:r>
              <a:rPr kumimoji="0" lang="en-US" altLang="ko-KR" sz="3200">
                <a:latin typeface="맑은 고딕" pitchFamily="50" charset="-127"/>
              </a:rPr>
              <a:t> </a:t>
            </a:r>
            <a:br>
              <a:rPr kumimoji="0" lang="en-US" altLang="ko-KR" sz="3200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module</a:t>
            </a:r>
            <a:r>
              <a:rPr kumimoji="0" lang="en-US" altLang="ko-KR">
                <a:latin typeface="맑은 고딕" pitchFamily="50" charset="-127"/>
              </a:rPr>
              <a:t> and_from_nand(X, Y, F);</a:t>
            </a:r>
            <a:br>
              <a:rPr kumimoji="0" lang="en-US" altLang="ko-KR">
                <a:latin typeface="맑은 고딕" pitchFamily="50" charset="-127"/>
              </a:rPr>
            </a:b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input</a:t>
            </a:r>
            <a:r>
              <a:rPr kumimoji="0" lang="en-US" altLang="ko-KR">
                <a:latin typeface="맑은 고딕" pitchFamily="50" charset="-127"/>
              </a:rPr>
              <a:t> X, Y;</a:t>
            </a: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output</a:t>
            </a:r>
            <a:r>
              <a:rPr kumimoji="0" lang="en-US" altLang="ko-KR">
                <a:latin typeface="맑은 고딕" pitchFamily="50" charset="-127"/>
              </a:rPr>
              <a:t> F;</a:t>
            </a: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wire</a:t>
            </a:r>
            <a:r>
              <a:rPr kumimoji="0" lang="en-US" altLang="ko-KR">
                <a:latin typeface="맑은 고딕" pitchFamily="50" charset="-127"/>
              </a:rPr>
              <a:t> W;</a:t>
            </a: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rgbClr val="006600"/>
                </a:solidFill>
                <a:latin typeface="맑은 고딕" pitchFamily="50" charset="-127"/>
              </a:rPr>
              <a:t>// Two instantiations of the module NAND</a:t>
            </a: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nand</a:t>
            </a:r>
            <a:r>
              <a:rPr kumimoji="0" lang="en-US" altLang="ko-KR">
                <a:latin typeface="맑은 고딕" pitchFamily="50" charset="-127"/>
              </a:rPr>
              <a:t> U1(W , X, Y);</a:t>
            </a: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nand</a:t>
            </a:r>
            <a:r>
              <a:rPr kumimoji="0" lang="en-US" altLang="ko-KR">
                <a:latin typeface="맑은 고딕" pitchFamily="50" charset="-127"/>
              </a:rPr>
              <a:t> U2(F, W, W); </a:t>
            </a:r>
            <a:br>
              <a:rPr kumimoji="0" lang="en-US" altLang="ko-KR">
                <a:latin typeface="맑은 고딕" pitchFamily="50" charset="-127"/>
              </a:rPr>
            </a:br>
            <a:br>
              <a:rPr kumimoji="0" lang="en-US" altLang="ko-KR">
                <a:latin typeface="맑은 고딕" pitchFamily="50" charset="-127"/>
              </a:rPr>
            </a:br>
            <a:r>
              <a:rPr kumimoji="0" lang="en-US" altLang="ko-KR">
                <a:solidFill>
                  <a:schemeClr val="accent2"/>
                </a:solidFill>
                <a:latin typeface="맑은 고딕" pitchFamily="50" charset="-127"/>
              </a:rPr>
              <a:t>endmodule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49157" name="TextBox 37"/>
          <p:cNvSpPr txBox="1">
            <a:spLocks noChangeArrowheads="1"/>
          </p:cNvSpPr>
          <p:nvPr/>
        </p:nvSpPr>
        <p:spPr bwMode="auto">
          <a:xfrm>
            <a:off x="3143250" y="2214563"/>
            <a:ext cx="64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U1</a:t>
            </a:r>
            <a:endParaRPr lang="ko-KR" altLang="en-US"/>
          </a:p>
        </p:txBody>
      </p:sp>
      <p:sp>
        <p:nvSpPr>
          <p:cNvPr id="49158" name="TextBox 38"/>
          <p:cNvSpPr txBox="1">
            <a:spLocks noChangeArrowheads="1"/>
          </p:cNvSpPr>
          <p:nvPr/>
        </p:nvSpPr>
        <p:spPr bwMode="auto">
          <a:xfrm>
            <a:off x="5286375" y="2214563"/>
            <a:ext cx="64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U1</a:t>
            </a:r>
            <a:endParaRPr lang="ko-KR" altLang="en-US"/>
          </a:p>
        </p:txBody>
      </p:sp>
      <p:cxnSp>
        <p:nvCxnSpPr>
          <p:cNvPr id="43" name="직선 화살표 연결선 42"/>
          <p:cNvCxnSpPr>
            <a:endCxn id="49185" idx="0"/>
          </p:cNvCxnSpPr>
          <p:nvPr/>
        </p:nvCxnSpPr>
        <p:spPr>
          <a:xfrm rot="16200000" flipV="1">
            <a:off x="3956050" y="2455863"/>
            <a:ext cx="700087" cy="38893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Box 43"/>
          <p:cNvSpPr txBox="1">
            <a:spLocks noChangeArrowheads="1"/>
          </p:cNvSpPr>
          <p:nvPr/>
        </p:nvSpPr>
        <p:spPr bwMode="auto">
          <a:xfrm>
            <a:off x="4286250" y="29289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W</a:t>
            </a:r>
            <a:endParaRPr lang="ko-KR" altLang="en-US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3BBD5-429F-41BE-A874-5309CCB82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CCD87C-82DA-4591-B55E-27608BC8FE91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Structural Modeling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1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28725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Structural Modeling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단위의 모델링 방법</a:t>
            </a:r>
            <a:b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</a:b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(AND, NAND, OR, NOR, XOR, XNOR, Transmission(not, </a:t>
            </a:r>
            <a:r>
              <a:rPr lang="en-US" altLang="ko-KR" sz="1600" dirty="0" err="1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buf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…)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Gate)</a:t>
            </a:r>
          </a:p>
          <a:p>
            <a:pPr eaLnBrk="1" hangingPunct="1">
              <a:defRPr/>
            </a:pPr>
            <a:endParaRPr lang="en-US" altLang="ko-KR" sz="16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Ports order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ko-KR" sz="16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Output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Input-1, input-2, … , input-N</a:t>
            </a:r>
            <a:r>
              <a:rPr lang="en-US" altLang="ko-KR" sz="16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)</a:t>
            </a:r>
          </a:p>
          <a:p>
            <a:pPr eaLnBrk="1" hangingPunct="1">
              <a:defRPr/>
            </a:pPr>
            <a:endParaRPr lang="en-US" altLang="ko-KR" sz="16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Input / Output ports number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Output port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는 반드시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1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개</a:t>
            </a:r>
            <a:endParaRPr lang="en-US" altLang="ko-KR" sz="14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Input ports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의 경우는 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2(1)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개 이상</a:t>
            </a:r>
            <a:endParaRPr lang="en-US" altLang="ko-KR" sz="16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 </a:t>
            </a:r>
            <a:r>
              <a:rPr lang="ko-KR" altLang="en-US" sz="16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선언</a:t>
            </a:r>
            <a:endParaRPr lang="en-US" altLang="ko-KR" sz="16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</a:t>
            </a:r>
            <a:r>
              <a:rPr lang="ko-KR" altLang="en-US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종류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gate_list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(</a:t>
            </a:r>
            <a:r>
              <a:rPr lang="en-US" altLang="ko-KR" sz="1400" dirty="0" err="1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port_list</a:t>
            </a: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);</a:t>
            </a:r>
          </a:p>
          <a:p>
            <a:pPr lvl="1" eaLnBrk="1" hangingPunct="1">
              <a:defRPr/>
            </a:pPr>
            <a:r>
              <a:rPr lang="en-US" altLang="ko-KR" sz="14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ex)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and a1(OUT, IN1, IN2); 		</a:t>
            </a:r>
            <a:r>
              <a:rPr lang="en-US" altLang="ko-KR" sz="1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2-input AND gate “a1”</a:t>
            </a:r>
            <a:endParaRPr lang="en-US" altLang="ko-KR" sz="12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593725" lvl="2" indent="0" eaLnBrk="1" hangingPunct="1">
              <a:buFont typeface="Wingdings 3" pitchFamily="18" charset="2"/>
              <a:buNone/>
              <a:defRPr/>
            </a:pPr>
            <a:r>
              <a:rPr lang="en-US" altLang="ko-KR" sz="12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or a2(OUT, IN1, IN2, IN3);</a:t>
            </a:r>
            <a:r>
              <a:rPr lang="en-US" altLang="ko-KR" sz="1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	→ 3-input OR gate “a2”</a:t>
            </a:r>
            <a:endParaRPr lang="en-US" altLang="ko-KR" sz="12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593725" lvl="2" indent="0" eaLnBrk="1" hangingPunct="1">
              <a:buFont typeface="Wingdings 3" pitchFamily="18" charset="2"/>
              <a:buNone/>
              <a:defRPr/>
            </a:pPr>
            <a:r>
              <a:rPr lang="en-US" altLang="ko-KR" sz="12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</a:t>
            </a:r>
            <a:r>
              <a:rPr lang="en-US" altLang="ko-KR" sz="1200" dirty="0" err="1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xor</a:t>
            </a:r>
            <a:r>
              <a:rPr lang="en-US" altLang="ko-KR" sz="1200" dirty="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a3(OUT, IN1, IN2, IN3, IN4);	</a:t>
            </a:r>
            <a:r>
              <a:rPr lang="en-US" altLang="ko-KR" sz="12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→ 4-input XOR gate “a3”</a:t>
            </a:r>
            <a:endParaRPr lang="en-US" altLang="ko-KR" sz="12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47139C-F966-493B-9026-C5772341A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469479-D2BD-4DE9-8399-3602369D9A4C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Structural Modeling- Gate </a:t>
            </a:r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5915000" cy="365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 Primitives:</a:t>
            </a:r>
            <a:endParaRPr lang="en-US" altLang="ko-KR" sz="20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pic>
        <p:nvPicPr>
          <p:cNvPr id="5" name="Picture 10" descr="img2.gif">
            <a:extLst>
              <a:ext uri="{FF2B5EF4-FFF2-40B4-BE49-F238E27FC236}">
                <a16:creationId xmlns:a16="http://schemas.microsoft.com/office/drawing/2014/main" id="{61684900-39F8-4A7D-9BD8-F511C0A1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59645"/>
            <a:ext cx="6901103" cy="310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7C62ED-A7A4-4A36-B863-CC68A3CFB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7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A33313E-1ABA-49CA-A435-0F06607EEDC3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Structural Modeling- Gate </a:t>
            </a:r>
            <a:r>
              <a:rPr lang="ko-KR" altLang="en-US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5915000" cy="365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Transmission Gate Primitives:</a:t>
            </a:r>
            <a:endParaRPr lang="en-US" altLang="ko-KR" sz="2000" dirty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5DD2CF9-EF93-4B97-A9EF-F0C10D0E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9" y="1614107"/>
            <a:ext cx="6718572" cy="45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A5D0C4-ACB0-4678-B948-6FBB37D1D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0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C39F67-6C5B-4C85-AA29-C3D7CCCD39B2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Structural Modeling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"/>
          </p:nvPr>
        </p:nvSpPr>
        <p:spPr>
          <a:xfrm>
            <a:off x="466725" y="1196975"/>
            <a:ext cx="8208963" cy="4937125"/>
          </a:xfrm>
        </p:spPr>
        <p:txBody>
          <a:bodyPr/>
          <a:lstStyle/>
          <a:p>
            <a:pPr eaLnBrk="1" hangingPunct="1"/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Input, output 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선언</a:t>
            </a:r>
            <a:endParaRPr lang="en-US" altLang="ko-KR" sz="1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Input [MSB:LSB] input_port_list;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ex) input a; 	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1-bit input port “a”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  input [1:0] a; 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2-bit input port “a”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  input [3:0] a;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4-bit input port “a”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ko-KR" sz="1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output [MSB:LSB] output_port_list;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ex) output b; 	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1-bit output port “b”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  output [1:0] b; 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2-bit output port “b”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  output [3:0] b; 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4-bit output port “b”</a:t>
            </a:r>
          </a:p>
          <a:p>
            <a:pPr eaLnBrk="1" hangingPunct="1"/>
            <a:endParaRPr lang="en-US" altLang="ko-KR" sz="1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eaLnBrk="1" hangingPunct="1"/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wire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ko-KR" altLang="en-US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회로에서의 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“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선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”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을 의미</a:t>
            </a:r>
            <a:endParaRPr lang="en-US" altLang="ko-KR" sz="1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gate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나 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module</a:t>
            </a:r>
            <a:r>
              <a:rPr lang="ko-KR" altLang="en-US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의 포트를 연결할 때 사용한다</a:t>
            </a: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wire [MSB:LSB] wire_variable_list;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ex) wire c; 	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1-bit wire “c”</a:t>
            </a:r>
            <a:endParaRPr lang="en-US" altLang="ko-KR" sz="1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1" hangingPunct="1">
              <a:buFont typeface="Wingdings 3" pitchFamily="18" charset="2"/>
              <a:buNone/>
            </a:pPr>
            <a:r>
              <a:rPr lang="en-US" altLang="ko-KR" sz="1400"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     wire [3:0] c;		</a:t>
            </a:r>
            <a:r>
              <a:rPr lang="en-US" altLang="ko-KR" sz="140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rPr>
              <a:t>→ 4-bit wire “c”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ko-KR" sz="140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C6E1D2-3D2C-4F57-8C26-13F773CA1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2231236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4000" spc="-5" dirty="0" err="1">
                <a:solidFill>
                  <a:schemeClr val="tx1"/>
                </a:solidFill>
              </a:rPr>
              <a:t>ModelSIM</a:t>
            </a:r>
            <a:r>
              <a:rPr lang="ko-KR" altLang="en-US" sz="4000" spc="-5" dirty="0">
                <a:solidFill>
                  <a:schemeClr val="tx1"/>
                </a:solidFill>
              </a:rPr>
              <a:t>으로</a:t>
            </a:r>
            <a:r>
              <a:rPr lang="ko-KR" altLang="en-US" sz="4000" spc="-70" dirty="0">
                <a:solidFill>
                  <a:schemeClr val="tx1"/>
                </a:solidFill>
              </a:rPr>
              <a:t> </a:t>
            </a:r>
            <a:r>
              <a:rPr lang="en-US" altLang="ko-KR" sz="4000" dirty="0">
                <a:solidFill>
                  <a:schemeClr val="tx1"/>
                </a:solidFill>
              </a:rPr>
              <a:t>MUX  simulation</a:t>
            </a:r>
            <a:r>
              <a:rPr lang="en-US" altLang="ko-KR" sz="4000" spc="-90" dirty="0">
                <a:solidFill>
                  <a:schemeClr val="tx1"/>
                </a:solidFill>
              </a:rPr>
              <a:t> </a:t>
            </a:r>
            <a:r>
              <a:rPr lang="ko-KR" altLang="en-US" sz="4000" dirty="0">
                <a:solidFill>
                  <a:schemeClr val="tx1"/>
                </a:solidFill>
              </a:rPr>
              <a:t>하기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4665-DEF1-4683-98AF-FCC3D2DE4841}"/>
              </a:ext>
            </a:extLst>
          </p:cNvPr>
          <p:cNvSpPr/>
          <p:nvPr/>
        </p:nvSpPr>
        <p:spPr bwMode="auto">
          <a:xfrm>
            <a:off x="0" y="6237312"/>
            <a:ext cx="9118155" cy="620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178297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</TotalTime>
  <Pages>16</Pages>
  <Words>932</Words>
  <Characters>0</Characters>
  <Application>Microsoft Office PowerPoint</Application>
  <DocSecurity>0</DocSecurity>
  <PresentationFormat>화면 슬라이드 쇼(4:3)</PresentationFormat>
  <Lines>0</Lines>
  <Paragraphs>291</Paragraphs>
  <Slides>37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8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8" baseType="lpstr">
      <vt:lpstr>HY헤드라인M</vt:lpstr>
      <vt:lpstr>굴림</vt:lpstr>
      <vt:lpstr>맑은 고딕</vt:lpstr>
      <vt:lpstr>휴먼모음T</vt:lpstr>
      <vt:lpstr>Arial</vt:lpstr>
      <vt:lpstr>Bookman Old Style</vt:lpstr>
      <vt:lpstr>Century Gothic</vt:lpstr>
      <vt:lpstr>Eras Bold ITC</vt:lpstr>
      <vt:lpstr>Times New Roman</vt:lpstr>
      <vt:lpstr>Wingdings</vt:lpstr>
      <vt:lpstr>Wingdings 2</vt:lpstr>
      <vt:lpstr>Wingdings 3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VISIO</vt:lpstr>
      <vt:lpstr>B-16 Verilog_practice</vt:lpstr>
      <vt:lpstr>HDL &amp; Verilog</vt:lpstr>
      <vt:lpstr>Structural Modeling</vt:lpstr>
      <vt:lpstr>Structural Modeling</vt:lpstr>
      <vt:lpstr>Structural Modeling</vt:lpstr>
      <vt:lpstr>Structural Modeling- Gate 종류</vt:lpstr>
      <vt:lpstr>Structural Modeling- Gate 종류</vt:lpstr>
      <vt:lpstr>Structural Modeling</vt:lpstr>
      <vt:lpstr>ModelSIM으로 MUX  simulation 하기</vt:lpstr>
      <vt:lpstr>Structural modeling Example  : 4-to-1 MUX</vt:lpstr>
      <vt:lpstr>Structural modeling 실습 #1  : 4-to-1 MUX</vt:lpstr>
      <vt:lpstr>Structural modeling &amp; simulation process : 4-to-1 MUX</vt:lpstr>
      <vt:lpstr>Structural modeling &amp; simulation process : 4-to-1 MUX</vt:lpstr>
      <vt:lpstr>Gate 수준의 4:1 Multiplexer Verilog : MUX4_1.v</vt:lpstr>
      <vt:lpstr>Gate 수준의 4:1 Multiplexer Verilog : MUX4_1.v</vt:lpstr>
      <vt:lpstr>Gate 수준의 4:1 Multiplexer Verilog : MUX4_1.v</vt:lpstr>
      <vt:lpstr>PowerPoint 프레젠테이션</vt:lpstr>
      <vt:lpstr>Gate 수준의 4:1 Multiplexer Verilog : MUX4_1.v</vt:lpstr>
      <vt:lpstr>Gate 수준의 4:1 Multiplexer Verilog : MUX4_1.v</vt:lpstr>
      <vt:lpstr>Gate 수준의 4:1 Multiplexer Verilog : MUX4_1.v</vt:lpstr>
      <vt:lpstr>PowerPoint 프레젠테이션</vt:lpstr>
      <vt:lpstr>Test Code : MUX4_1_top.v</vt:lpstr>
      <vt:lpstr>Test Code : MUX4_1_top.v</vt:lpstr>
      <vt:lpstr>Test Code : MUX4_1_top.v</vt:lpstr>
      <vt:lpstr>Test Code : MUX4_1_top.v</vt:lpstr>
      <vt:lpstr>Test Code : MUX4_1_top.v</vt:lpstr>
      <vt:lpstr>Test Code : MUX4_1_top.v</vt:lpstr>
      <vt:lpstr>Test Code : MUX4_1_top.v</vt:lpstr>
      <vt:lpstr>실험 내용</vt:lpstr>
      <vt:lpstr>실험 내용 (cont.)</vt:lpstr>
      <vt:lpstr>실험 내용 (cont.)</vt:lpstr>
      <vt:lpstr>PowerPoint 프레젠테이션</vt:lpstr>
      <vt:lpstr>실험 내용 (cont.)</vt:lpstr>
      <vt:lpstr>실험 내용 (cont.)</vt:lpstr>
      <vt:lpstr>실험 내용 (cont.)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상곤 이</cp:lastModifiedBy>
  <cp:revision>272</cp:revision>
  <cp:lastPrinted>2019-02-28T01:57:48Z</cp:lastPrinted>
  <dcterms:modified xsi:type="dcterms:W3CDTF">2019-09-15T10:45:02Z</dcterms:modified>
</cp:coreProperties>
</file>