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21"/>
  </p:notesMasterIdLst>
  <p:handoutMasterIdLst>
    <p:handoutMasterId r:id="rId22"/>
  </p:handoutMasterIdLst>
  <p:sldIdLst>
    <p:sldId id="256" r:id="rId9"/>
    <p:sldId id="377" r:id="rId10"/>
    <p:sldId id="372" r:id="rId11"/>
    <p:sldId id="378" r:id="rId12"/>
    <p:sldId id="374" r:id="rId13"/>
    <p:sldId id="370" r:id="rId14"/>
    <p:sldId id="376" r:id="rId15"/>
    <p:sldId id="257" r:id="rId16"/>
    <p:sldId id="375" r:id="rId17"/>
    <p:sldId id="369" r:id="rId18"/>
    <p:sldId id="379" r:id="rId19"/>
    <p:sldId id="347" r:id="rId20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83424" autoAdjust="0"/>
  </p:normalViewPr>
  <p:slideViewPr>
    <p:cSldViewPr snapToObjects="1">
      <p:cViewPr varScale="1">
        <p:scale>
          <a:sx n="73" d="100"/>
          <a:sy n="73" d="100"/>
        </p:scale>
        <p:origin x="1157" y="67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7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7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0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7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1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B-3. Boolean Algebra_</a:t>
            </a:r>
            <a:r>
              <a:rPr lang="ko-KR" altLang="en-US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드모르간의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정리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EEB851F-203D-45D4-9B48-4178C213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" y="4119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시뮬레이션 과제</a:t>
            </a:r>
            <a:endParaRPr lang="en-US" altLang="ko-KR" sz="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7724-0BE1-4BE3-B605-095623E88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11B03-D4EE-4CA6-81AC-5BFC37C6FEC1}"/>
              </a:ext>
            </a:extLst>
          </p:cNvPr>
          <p:cNvSpPr/>
          <p:nvPr/>
        </p:nvSpPr>
        <p:spPr>
          <a:xfrm>
            <a:off x="332592" y="1097166"/>
            <a:ext cx="8568952" cy="25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below table, obtain the function, F, that has value 1. </a:t>
            </a:r>
            <a:endParaRPr lang="ko-KR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?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above F, Boolean equation, design the logic diagram and simulate it.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Karnaugh map, and write the simplified Boolean expression for the valid codes as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products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circuit for the above simplified Boolean expression.</a:t>
            </a:r>
          </a:p>
          <a:p>
            <a:pPr lvl="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build the circuit and check the result with b) thru simulation.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CCA795-B5A8-40D4-BCBF-1B458E076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2863"/>
              </p:ext>
            </p:extLst>
          </p:nvPr>
        </p:nvGraphicFramePr>
        <p:xfrm>
          <a:off x="5770969" y="2996952"/>
          <a:ext cx="3265527" cy="3619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06057802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64451503"/>
                    </a:ext>
                  </a:extLst>
                </a:gridCol>
                <a:gridCol w="391526">
                  <a:extLst>
                    <a:ext uri="{9D8B030D-6E8A-4147-A177-3AD203B41FA5}">
                      <a16:colId xmlns:a16="http://schemas.microsoft.com/office/drawing/2014/main" val="3147307280"/>
                    </a:ext>
                  </a:extLst>
                </a:gridCol>
                <a:gridCol w="557231">
                  <a:extLst>
                    <a:ext uri="{9D8B030D-6E8A-4147-A177-3AD203B41FA5}">
                      <a16:colId xmlns:a16="http://schemas.microsoft.com/office/drawing/2014/main" val="3120832767"/>
                    </a:ext>
                  </a:extLst>
                </a:gridCol>
                <a:gridCol w="297207">
                  <a:extLst>
                    <a:ext uri="{9D8B030D-6E8A-4147-A177-3AD203B41FA5}">
                      <a16:colId xmlns:a16="http://schemas.microsoft.com/office/drawing/2014/main" val="1592429186"/>
                    </a:ext>
                  </a:extLst>
                </a:gridCol>
                <a:gridCol w="817255">
                  <a:extLst>
                    <a:ext uri="{9D8B030D-6E8A-4147-A177-3AD203B41FA5}">
                      <a16:colId xmlns:a16="http://schemas.microsoft.com/office/drawing/2014/main" val="4224893946"/>
                    </a:ext>
                  </a:extLst>
                </a:gridCol>
              </a:tblGrid>
              <a:tr h="55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069348"/>
                  </a:ext>
                </a:extLst>
              </a:tr>
              <a:tr h="200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456067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354117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671856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881209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209174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79042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99692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678714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989875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463548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887189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209607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713555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094180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976901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401285"/>
                  </a:ext>
                </a:extLst>
              </a:tr>
              <a:tr h="19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ko-K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ko-K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ko-K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30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7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EEB851F-203D-45D4-9B48-4178C213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4" y="131347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주차 설계실습 수업을 치르고</a:t>
            </a:r>
            <a:r>
              <a:rPr lang="en-US" altLang="ko-KR" sz="2400" b="1" dirty="0"/>
              <a:t>...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7724-0BE1-4BE3-B605-095623E88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11B03-D4EE-4CA6-81AC-5BFC37C6FEC1}"/>
              </a:ext>
            </a:extLst>
          </p:cNvPr>
          <p:cNvSpPr/>
          <p:nvPr/>
        </p:nvSpPr>
        <p:spPr>
          <a:xfrm>
            <a:off x="-13812" y="718081"/>
            <a:ext cx="9144000" cy="61208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1. 2</a:t>
            </a:r>
            <a:r>
              <a:rPr lang="ko-KR" altLang="en-US" sz="2200" dirty="0"/>
              <a:t>주차 설계실습 난이도 </a:t>
            </a:r>
            <a:r>
              <a:rPr lang="en-US" altLang="ko-KR" sz="2200" dirty="0"/>
              <a:t>: (</a:t>
            </a:r>
            <a:r>
              <a:rPr lang="ko-KR" altLang="en-US" sz="2200" dirty="0"/>
              <a:t>학생들 의견</a:t>
            </a:r>
            <a:r>
              <a:rPr lang="en-US" altLang="ko-KR" sz="2200" dirty="0"/>
              <a:t>) </a:t>
            </a:r>
            <a:r>
              <a:rPr lang="ko-KR" altLang="en-US" sz="2200" dirty="0"/>
              <a:t>난이도상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2. </a:t>
            </a:r>
            <a:r>
              <a:rPr lang="ko-KR" altLang="en-US" sz="2200" dirty="0"/>
              <a:t>실험 절차상 어려움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  </a:t>
            </a:r>
            <a:r>
              <a:rPr lang="en-US" altLang="ko-KR" sz="2200" dirty="0"/>
              <a:t>-. </a:t>
            </a:r>
            <a:r>
              <a:rPr lang="ko-KR" altLang="en-US" sz="2200" dirty="0"/>
              <a:t>학생 의견</a:t>
            </a:r>
            <a:r>
              <a:rPr lang="en-US" altLang="ko-KR" sz="2200" dirty="0"/>
              <a:t>1: </a:t>
            </a:r>
            <a:r>
              <a:rPr lang="ko-KR" altLang="en-US" sz="2200" dirty="0"/>
              <a:t>가변저항 조절 난해 </a:t>
            </a:r>
            <a:r>
              <a:rPr lang="en-US" altLang="ko-KR" sz="2200" dirty="0"/>
              <a:t>=&gt; </a:t>
            </a:r>
            <a:r>
              <a:rPr lang="ko-KR" altLang="en-US" sz="2200" dirty="0"/>
              <a:t>고급 가변저항 신규 구매 요청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  -. </a:t>
            </a:r>
            <a:r>
              <a:rPr lang="ko-KR" altLang="en-US" sz="2200" dirty="0"/>
              <a:t>학생 의견</a:t>
            </a:r>
            <a:r>
              <a:rPr lang="en-US" altLang="ko-KR" sz="2200" dirty="0"/>
              <a:t>2: </a:t>
            </a:r>
            <a:r>
              <a:rPr lang="ko-KR" altLang="en-US" sz="2200" dirty="0"/>
              <a:t>부품 사용기간으로 인한 오동작 가능성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     </a:t>
            </a:r>
            <a:r>
              <a:rPr lang="ko-KR" altLang="en-US" sz="2200" dirty="0"/>
              <a:t> </a:t>
            </a:r>
            <a:r>
              <a:rPr lang="en-US" altLang="ko-KR" sz="2200" dirty="0"/>
              <a:t>=&gt; Logic IC </a:t>
            </a:r>
            <a:r>
              <a:rPr lang="ko-KR" altLang="en-US" sz="2200" dirty="0"/>
              <a:t>신규 구매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  -. </a:t>
            </a:r>
            <a:r>
              <a:rPr lang="ko-KR" altLang="en-US" sz="2200" dirty="0"/>
              <a:t>내 의견</a:t>
            </a:r>
            <a:r>
              <a:rPr lang="en-US" altLang="ko-KR" sz="2200" dirty="0"/>
              <a:t>: </a:t>
            </a:r>
            <a:r>
              <a:rPr lang="ko-KR" altLang="en-US" sz="2200" dirty="0"/>
              <a:t>강의 자료가 학생들이 이해할 수 있도록 정리가 잘  되어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    </a:t>
            </a:r>
            <a:r>
              <a:rPr lang="ko-KR" altLang="en-US" sz="2200" dirty="0"/>
              <a:t>있지 않거나</a:t>
            </a:r>
            <a:r>
              <a:rPr lang="en-US" altLang="ko-KR" sz="2200" dirty="0"/>
              <a:t>, </a:t>
            </a:r>
            <a:r>
              <a:rPr lang="ko-KR" altLang="en-US" sz="2200" dirty="0"/>
              <a:t>학생들이 실험 내용에 대해 사전 준비를 잘 못하였거나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  -. </a:t>
            </a:r>
            <a:r>
              <a:rPr lang="ko-KR" altLang="en-US" sz="2200" dirty="0"/>
              <a:t>정보통신학과</a:t>
            </a:r>
            <a:r>
              <a:rPr lang="en-US" altLang="ko-KR" sz="2200" dirty="0"/>
              <a:t>: </a:t>
            </a:r>
            <a:r>
              <a:rPr lang="ko-KR" altLang="en-US" sz="2200" dirty="0"/>
              <a:t>신규 장비 오실로스코프 배치</a:t>
            </a:r>
            <a:r>
              <a:rPr lang="en-US" altLang="ko-KR" sz="2200" dirty="0"/>
              <a:t>(5</a:t>
            </a:r>
            <a:r>
              <a:rPr lang="ko-KR" altLang="en-US" sz="2200" dirty="0"/>
              <a:t>주차부터 사용 가능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3. Report </a:t>
            </a:r>
            <a:r>
              <a:rPr lang="ko-KR" altLang="en-US" sz="2200" dirty="0"/>
              <a:t>채점결과 공개 </a:t>
            </a:r>
            <a:r>
              <a:rPr lang="en-US" altLang="ko-KR" sz="2200" dirty="0"/>
              <a:t>(9/27</a:t>
            </a:r>
            <a:r>
              <a:rPr lang="ko-KR" altLang="en-US" sz="2200" dirty="0"/>
              <a:t>까지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  -. Report </a:t>
            </a:r>
            <a:r>
              <a:rPr lang="ko-KR" altLang="en-US" sz="2200" dirty="0"/>
              <a:t>작성 수준 평균적으로 양호하나 좀 더 다양한 실험 요소를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    </a:t>
            </a:r>
            <a:r>
              <a:rPr lang="ko-KR" altLang="en-US" sz="2200" dirty="0"/>
              <a:t> </a:t>
            </a:r>
            <a:r>
              <a:rPr lang="en-US" altLang="ko-KR" sz="2200" dirty="0"/>
              <a:t>Report</a:t>
            </a:r>
            <a:r>
              <a:rPr lang="ko-KR" altLang="en-US" sz="2200" dirty="0"/>
              <a:t>에 담을 수 있도록 노력 당부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  -. </a:t>
            </a:r>
            <a:r>
              <a:rPr lang="ko-KR" altLang="en-US" sz="2200" dirty="0"/>
              <a:t>우수 </a:t>
            </a:r>
            <a:r>
              <a:rPr lang="en-US" altLang="ko-KR" sz="2200" dirty="0"/>
              <a:t>Report </a:t>
            </a:r>
            <a:r>
              <a:rPr lang="ko-KR" altLang="en-US" sz="2200" dirty="0"/>
              <a:t>샘플 공개 </a:t>
            </a:r>
            <a:r>
              <a:rPr lang="en-US" altLang="ko-KR" sz="2200" dirty="0"/>
              <a:t>(</a:t>
            </a:r>
            <a:r>
              <a:rPr lang="ko-KR" altLang="en-US" sz="2200" dirty="0"/>
              <a:t>타 학생들은 연구실 방문 수령</a:t>
            </a:r>
            <a:r>
              <a:rPr lang="en-US" altLang="ko-KR" sz="2200" dirty="0"/>
              <a:t>).</a:t>
            </a:r>
            <a:endParaRPr lang="en-US" altLang="ko-K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742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B-3. Boolean Algebra_</a:t>
            </a:r>
            <a:r>
              <a:rPr lang="ko-KR" altLang="en-US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드모르간의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정리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876784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5) B7- OP-AMP</a:t>
            </a:r>
            <a:r>
              <a:rPr lang="ko-KR" altLang="en-US" dirty="0" err="1"/>
              <a:t>를이용한기본증폭</a:t>
            </a:r>
            <a:r>
              <a:rPr lang="en-US" altLang="ko-KR" dirty="0"/>
              <a:t>[1]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en-US" altLang="ko-KR" b="1" dirty="0"/>
              <a:t>Inverting &amp; non-inverting OP-Amp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4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1</a:t>
            </a:r>
            <a:r>
              <a:rPr lang="ko-KR" altLang="en-US" dirty="0"/>
              <a:t>학기 미수강자 </a:t>
            </a:r>
            <a:r>
              <a:rPr lang="en-US" altLang="ko-KR" dirty="0"/>
              <a:t>A-8 Scope/</a:t>
            </a:r>
            <a:r>
              <a:rPr lang="ko-KR" altLang="en-US" dirty="0"/>
              <a:t>함수발생기 사용법 </a:t>
            </a:r>
            <a:r>
              <a:rPr lang="en-US" altLang="ko-KR" dirty="0"/>
              <a:t>+ A10 Capacitor(2nd)</a:t>
            </a:r>
            <a:r>
              <a:rPr lang="ko-KR" altLang="en-US" dirty="0"/>
              <a:t>의 </a:t>
            </a:r>
            <a:r>
              <a:rPr lang="en-US" altLang="ko-KR" dirty="0"/>
              <a:t>Appendix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참조하여</a:t>
            </a:r>
            <a:r>
              <a:rPr lang="en-US" altLang="ko-KR" dirty="0"/>
              <a:t> </a:t>
            </a:r>
            <a:r>
              <a:rPr lang="ko-KR" altLang="en-US" dirty="0"/>
              <a:t>예비 보고서 필히 작성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보조 강의 자료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A-8 Scope/</a:t>
            </a:r>
            <a:r>
              <a:rPr lang="ko-KR" altLang="en-US" dirty="0"/>
              <a:t>함수발생기 사용법</a:t>
            </a:r>
            <a:r>
              <a:rPr lang="en-US" altLang="ko-KR" dirty="0"/>
              <a:t>, A10 Capacitor(2nd)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5908268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 err="1">
                <a:solidFill>
                  <a:schemeClr val="tx1"/>
                </a:solidFill>
                <a:latin typeface="HY헤드라인M"/>
                <a:cs typeface="HY헤드라인M"/>
              </a:rPr>
              <a:t>불대수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표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 Boolean Algebra)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74708" y="6453505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4BBB00-E309-49BD-80F7-3542AA89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9" y="5547887"/>
            <a:ext cx="2947421" cy="7531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A6BB8A-4B44-4416-A5AA-952F0B8F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36" y="5501029"/>
            <a:ext cx="2898324" cy="783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B03AAD-C0B8-435E-9E10-1A0CA237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57" y="5563495"/>
            <a:ext cx="3102039" cy="7458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97B151-46B0-47DD-B3C3-FB080C966E81}"/>
              </a:ext>
            </a:extLst>
          </p:cNvPr>
          <p:cNvGrpSpPr/>
          <p:nvPr/>
        </p:nvGrpSpPr>
        <p:grpSpPr>
          <a:xfrm>
            <a:off x="107504" y="1159148"/>
            <a:ext cx="8928992" cy="4214068"/>
            <a:chOff x="107504" y="1159148"/>
            <a:chExt cx="8928992" cy="42140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B814DF-A8CC-404D-A084-91DC8CC97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504" y="1159148"/>
              <a:ext cx="4348083" cy="4214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9B4A72-BA7E-4FB4-BFF5-A0D460121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9992" y="1159148"/>
              <a:ext cx="4536504" cy="4214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0E6AD-9CAB-4B0E-BB96-DF52317CD854}"/>
                </a:ext>
              </a:extLst>
            </p:cNvPr>
            <p:cNvSpPr txBox="1"/>
            <p:nvPr/>
          </p:nvSpPr>
          <p:spPr>
            <a:xfrm>
              <a:off x="4292243" y="42210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961116-327C-45E5-A7A9-208E4EFF4A2D}"/>
                </a:ext>
              </a:extLst>
            </p:cNvPr>
            <p:cNvSpPr txBox="1"/>
            <p:nvPr/>
          </p:nvSpPr>
          <p:spPr>
            <a:xfrm>
              <a:off x="4333759" y="4722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3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16444"/>
            <a:ext cx="590826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effectLst/>
              </a:rPr>
              <a:t>DeMorgan’s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Theorem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26F04-10F1-4444-949A-D716AAE6CE14}"/>
                  </a:ext>
                </a:extLst>
              </p:cNvPr>
              <p:cNvSpPr txBox="1"/>
              <p:nvPr/>
            </p:nvSpPr>
            <p:spPr>
              <a:xfrm>
                <a:off x="1466387" y="1124744"/>
                <a:ext cx="18814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26F04-10F1-4444-949A-D716AAE6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87" y="1124744"/>
                <a:ext cx="1881477" cy="369332"/>
              </a:xfrm>
              <a:prstGeom prst="rect">
                <a:avLst/>
              </a:prstGeom>
              <a:blipFill>
                <a:blip r:embed="rId3"/>
                <a:stretch>
                  <a:fillRect l="-5844" t="-26667" r="-2824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B80EB3-6A5B-4AEC-9EA9-7DF2980A03ED}"/>
                  </a:ext>
                </a:extLst>
              </p:cNvPr>
              <p:cNvSpPr txBox="1"/>
              <p:nvPr/>
            </p:nvSpPr>
            <p:spPr>
              <a:xfrm>
                <a:off x="5863615" y="1124744"/>
                <a:ext cx="18814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B80EB3-6A5B-4AEC-9EA9-7DF2980A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15" y="1124744"/>
                <a:ext cx="1881477" cy="369332"/>
              </a:xfrm>
              <a:prstGeom prst="rect">
                <a:avLst/>
              </a:prstGeom>
              <a:blipFill>
                <a:blip r:embed="rId4"/>
                <a:stretch>
                  <a:fillRect l="-5825" t="-26667" r="-2783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9CD5527-BF6E-465E-A809-94B4A2327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556792"/>
            <a:ext cx="2880320" cy="18427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5794AB-A2B4-4FF3-8C5C-FFA933339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9" y="3492369"/>
            <a:ext cx="2880320" cy="2506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C79FC8-68FC-48AA-902B-9FA2350B7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028" y="1567060"/>
            <a:ext cx="2868843" cy="18393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FA002D-2B59-4DC3-B37C-3EF4D831C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363" y="3480534"/>
            <a:ext cx="2858037" cy="25497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6A6E37-77A1-45FD-9828-3D76E3EA9D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1091" y="6105337"/>
            <a:ext cx="1512168" cy="3366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54A995-718B-4CE8-97B3-A7EAAC1EEA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568" y="6092080"/>
            <a:ext cx="1512168" cy="2965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9C01BF-8994-4848-8966-5BB8C0F32C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8264" y="6098670"/>
            <a:ext cx="2119528" cy="2972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467CDC-F382-4209-AE14-50113127ED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3726" y="6085512"/>
            <a:ext cx="2017961" cy="2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9001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로직</a:t>
            </a:r>
            <a:r>
              <a:rPr 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회로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(Logic diagram)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를 설계하는 방법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(1)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2EB49-E2D3-4270-A6D9-95837B0E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75227"/>
            <a:ext cx="8136904" cy="8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Truth Table =&gt; Boolean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Logic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Truth Table =&gt; Karnaugh Map =&gt; Boolean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Logic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7A489F-9027-473F-9AFA-DD664EBC5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6543"/>
              </p:ext>
            </p:extLst>
          </p:nvPr>
        </p:nvGraphicFramePr>
        <p:xfrm>
          <a:off x="488739" y="2124066"/>
          <a:ext cx="2346507" cy="1736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152">
                  <a:extLst>
                    <a:ext uri="{9D8B030D-6E8A-4147-A177-3AD203B41FA5}">
                      <a16:colId xmlns:a16="http://schemas.microsoft.com/office/drawing/2014/main" val="298760789"/>
                    </a:ext>
                  </a:extLst>
                </a:gridCol>
                <a:gridCol w="612132">
                  <a:extLst>
                    <a:ext uri="{9D8B030D-6E8A-4147-A177-3AD203B41FA5}">
                      <a16:colId xmlns:a16="http://schemas.microsoft.com/office/drawing/2014/main" val="2672191645"/>
                    </a:ext>
                  </a:extLst>
                </a:gridCol>
                <a:gridCol w="1020223">
                  <a:extLst>
                    <a:ext uri="{9D8B030D-6E8A-4147-A177-3AD203B41FA5}">
                      <a16:colId xmlns:a16="http://schemas.microsoft.com/office/drawing/2014/main" val="3151401873"/>
                    </a:ext>
                  </a:extLst>
                </a:gridCol>
              </a:tblGrid>
              <a:tr h="21864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025180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0205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978971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226466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393164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13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/>
              <p:nvPr/>
            </p:nvSpPr>
            <p:spPr>
              <a:xfrm>
                <a:off x="3635896" y="2594112"/>
                <a:ext cx="2223686" cy="369332"/>
              </a:xfrm>
              <a:prstGeom prst="rect">
                <a:avLst/>
              </a:prstGeom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94112"/>
                <a:ext cx="22236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DBA4D677-94C4-4DF1-B9B8-B9FFE42B0E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55857"/>
            <a:ext cx="1901825" cy="148145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53BE40-2133-4941-93B0-52FDC034D5DE}"/>
                  </a:ext>
                </a:extLst>
              </p:cNvPr>
              <p:cNvSpPr/>
              <p:nvPr/>
            </p:nvSpPr>
            <p:spPr>
              <a:xfrm>
                <a:off x="4067944" y="5435656"/>
                <a:ext cx="1309974" cy="369332"/>
              </a:xfrm>
              <a:prstGeom prst="rect">
                <a:avLst/>
              </a:prstGeom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53BE40-2133-4941-93B0-52FDC034D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435656"/>
                <a:ext cx="13099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B4CF7ADE-218B-4192-AE4F-494D3A0A6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792" y="5121488"/>
            <a:ext cx="2057400" cy="923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B9EA8C-4E22-44B4-9498-1CE887E74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981" y="2199813"/>
            <a:ext cx="2346507" cy="1301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13235C7-FC15-4FE1-ABE2-AB75AEAB760D}"/>
              </a:ext>
            </a:extLst>
          </p:cNvPr>
          <p:cNvSpPr/>
          <p:nvPr/>
        </p:nvSpPr>
        <p:spPr bwMode="auto">
          <a:xfrm>
            <a:off x="3055110" y="2666693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9377F65-31A6-46BE-86DD-3F084B376751}"/>
              </a:ext>
            </a:extLst>
          </p:cNvPr>
          <p:cNvSpPr/>
          <p:nvPr/>
        </p:nvSpPr>
        <p:spPr bwMode="auto">
          <a:xfrm>
            <a:off x="5940152" y="2652818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2C5EA03-FCD1-4F97-9DA8-82CDA3F75BD4}"/>
              </a:ext>
            </a:extLst>
          </p:cNvPr>
          <p:cNvSpPr/>
          <p:nvPr/>
        </p:nvSpPr>
        <p:spPr bwMode="auto">
          <a:xfrm>
            <a:off x="2958658" y="5481060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70959B8-121B-4D81-B1B7-DCD19FEE4936}"/>
              </a:ext>
            </a:extLst>
          </p:cNvPr>
          <p:cNvSpPr/>
          <p:nvPr/>
        </p:nvSpPr>
        <p:spPr bwMode="auto">
          <a:xfrm>
            <a:off x="6012160" y="5467185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33BCD71-7AA2-4D1D-9568-FB172CFF380C}"/>
              </a:ext>
            </a:extLst>
          </p:cNvPr>
          <p:cNvSpPr/>
          <p:nvPr/>
        </p:nvSpPr>
        <p:spPr bwMode="auto">
          <a:xfrm rot="5400000">
            <a:off x="1313583" y="4203140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52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8928992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로직</a:t>
            </a:r>
            <a:r>
              <a:rPr 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회로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(Logic diagram)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를 설계하는 방법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(2)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2EB49-E2D3-4270-A6D9-95837B0E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074216"/>
            <a:ext cx="861481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1. Truth Table =&gt; </a:t>
            </a:r>
            <a:r>
              <a:rPr lang="en-US" altLang="ko-KR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Boolean</a:t>
            </a:r>
            <a:r>
              <a:rPr lang="ko-KR" altLang="en-US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Logic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Truth Table =&gt; Karnaugh Map =&gt; Boolean</a:t>
            </a:r>
            <a:r>
              <a:rPr lang="ko-KR" altLang="en-US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Logic</a:t>
            </a:r>
            <a:r>
              <a:rPr lang="ko-KR" altLang="en-US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1D0DB-79B9-4B53-8843-65A9EACD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05230"/>
            <a:ext cx="4240180" cy="1571842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E53B0D-F4C3-40D6-9E4E-D5887B8D4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56792"/>
            <a:ext cx="3049441" cy="266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38007D-9988-4F4D-A3EB-FF4B65B431D4}"/>
                  </a:ext>
                </a:extLst>
              </p:cNvPr>
              <p:cNvSpPr txBox="1"/>
              <p:nvPr/>
            </p:nvSpPr>
            <p:spPr>
              <a:xfrm>
                <a:off x="4995355" y="2111394"/>
                <a:ext cx="3039294" cy="27757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1" dirty="0"/>
                  <a:t>Or   Q = (A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/>
                  <a:t>B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/>
                  <a:t>C)+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38007D-9988-4F4D-A3EB-FF4B65B4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55" y="2111394"/>
                <a:ext cx="3039294" cy="277576"/>
              </a:xfrm>
              <a:prstGeom prst="rect">
                <a:avLst/>
              </a:prstGeom>
              <a:blipFill>
                <a:blip r:embed="rId5"/>
                <a:stretch>
                  <a:fillRect l="-4391" t="-25000" r="-10778" b="-45833"/>
                </a:stretch>
              </a:blip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BF1124-4A5A-4F76-BE0D-DC84501D3CB4}"/>
                  </a:ext>
                </a:extLst>
              </p:cNvPr>
              <p:cNvSpPr txBox="1"/>
              <p:nvPr/>
            </p:nvSpPr>
            <p:spPr>
              <a:xfrm>
                <a:off x="4222725" y="1747601"/>
                <a:ext cx="3733651" cy="27757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A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ko-KR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  <m:r>
                      <a:rPr lang="en-US" altLang="ko-KR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BF1124-4A5A-4F76-BE0D-DC84501D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25" y="1747601"/>
                <a:ext cx="3733651" cy="277576"/>
              </a:xfrm>
              <a:prstGeom prst="rect">
                <a:avLst/>
              </a:prstGeom>
              <a:blipFill>
                <a:blip r:embed="rId6"/>
                <a:stretch>
                  <a:fillRect l="-3746" t="-25532" r="-2932" b="-46809"/>
                </a:stretch>
              </a:blip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7F44749-825A-4E4A-91F6-A8BFFE9A6C47}"/>
              </a:ext>
            </a:extLst>
          </p:cNvPr>
          <p:cNvSpPr txBox="1"/>
          <p:nvPr/>
        </p:nvSpPr>
        <p:spPr>
          <a:xfrm>
            <a:off x="4774784" y="5877242"/>
            <a:ext cx="580352" cy="276999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A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329620-08E0-431E-A69C-4A8574341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999" y="5695359"/>
            <a:ext cx="1847339" cy="743734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08A9D5-064C-486F-A115-25087A8AF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54" y="5490864"/>
            <a:ext cx="3384376" cy="109983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DAAE206-C9A1-48B0-9AEB-6288AA6F53E1}"/>
              </a:ext>
            </a:extLst>
          </p:cNvPr>
          <p:cNvSpPr/>
          <p:nvPr/>
        </p:nvSpPr>
        <p:spPr bwMode="auto">
          <a:xfrm>
            <a:off x="3559166" y="1773257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2CFD94F-2FC1-4FB0-B867-5C0FA222AD10}"/>
              </a:ext>
            </a:extLst>
          </p:cNvPr>
          <p:cNvSpPr/>
          <p:nvPr/>
        </p:nvSpPr>
        <p:spPr bwMode="auto">
          <a:xfrm>
            <a:off x="3928217" y="5908973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07DC7BB-BC8B-492A-B658-B27E3D7B6D62}"/>
              </a:ext>
            </a:extLst>
          </p:cNvPr>
          <p:cNvSpPr/>
          <p:nvPr/>
        </p:nvSpPr>
        <p:spPr bwMode="auto">
          <a:xfrm>
            <a:off x="5585494" y="5918346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DA0DD75-57F2-44FE-ADA1-322EA0108182}"/>
              </a:ext>
            </a:extLst>
          </p:cNvPr>
          <p:cNvSpPr/>
          <p:nvPr/>
        </p:nvSpPr>
        <p:spPr bwMode="auto">
          <a:xfrm>
            <a:off x="4211960" y="3177080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87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64AC6-5F85-4D2A-A73C-5660BE1C2F93}"/>
              </a:ext>
            </a:extLst>
          </p:cNvPr>
          <p:cNvSpPr/>
          <p:nvPr/>
        </p:nvSpPr>
        <p:spPr>
          <a:xfrm>
            <a:off x="4932040" y="3244334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 NOT-OR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게이트 실험 회로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61900C-70BB-4CF7-B196-354A60CB3CB9}"/>
              </a:ext>
            </a:extLst>
          </p:cNvPr>
          <p:cNvSpPr/>
          <p:nvPr/>
        </p:nvSpPr>
        <p:spPr>
          <a:xfrm>
            <a:off x="47681" y="980728"/>
            <a:ext cx="4308296" cy="490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① 논리회로 실험장치 또는 전원공급기의 공급전압을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DC +5[V]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 설정하고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오실로스코프 또는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멀티메타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검은색선은 접지에 접속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붉은색선은 전원 또는 신호출력단에 접속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사용하여 전압을 확인한다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전원을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OFF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하고 다음 순서대로 실험을 진행한다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 ② 논리회로 실험장치 또는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브레드보드에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부착하고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단선을 사용하여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 핀에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+5[V]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전원을 연결하고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7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 핀은 접지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(0[V])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81F4D-0CBD-4EBB-9D93-5FAFA71A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297471"/>
            <a:ext cx="2736304" cy="17771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2C2075-F9D8-4C08-B287-0CD6C510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789040"/>
            <a:ext cx="1793295" cy="1947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91FE3A-2CEE-4ACF-82B3-489D031195AA}"/>
              </a:ext>
            </a:extLst>
          </p:cNvPr>
          <p:cNvSpPr/>
          <p:nvPr/>
        </p:nvSpPr>
        <p:spPr>
          <a:xfrm>
            <a:off x="5499083" y="5676405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SN74HC04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06989E-B93A-44CD-9137-28C6028F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266" y="4005064"/>
            <a:ext cx="1521979" cy="17636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F71FD6-C276-4EEB-9AEF-CFA212F37CD5}"/>
              </a:ext>
            </a:extLst>
          </p:cNvPr>
          <p:cNvSpPr/>
          <p:nvPr/>
        </p:nvSpPr>
        <p:spPr>
          <a:xfrm>
            <a:off x="7268713" y="569260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HD74HC32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886D3B40-DB59-47E9-AAFC-BAD6DE4EF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04" y="184398"/>
            <a:ext cx="70477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: NOT-OR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게이트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411438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61900C-70BB-4CF7-B196-354A60CB3CB9}"/>
              </a:ext>
            </a:extLst>
          </p:cNvPr>
          <p:cNvSpPr/>
          <p:nvPr/>
        </p:nvSpPr>
        <p:spPr>
          <a:xfrm>
            <a:off x="15696" y="968664"/>
            <a:ext cx="8948795" cy="18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 ③ 소자를 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 같이 각 소자의 입력단자와 출력단자를 단선으로 결선한다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④ 전원을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하고 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주어진대로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각 입력단자에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0[V](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논리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레벨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5[V](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논리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레벨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인가한 후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오실로스코프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멀티메타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사용하여 출력단자의 출력 신호를 측정하여 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기록한다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C11F91F5-168C-49DF-95CA-42174AE2C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006431"/>
                  </p:ext>
                </p:extLst>
              </p:nvPr>
            </p:nvGraphicFramePr>
            <p:xfrm>
              <a:off x="251520" y="4077072"/>
              <a:ext cx="7437365" cy="1596900"/>
            </p:xfrm>
            <a:graphic>
              <a:graphicData uri="http://schemas.openxmlformats.org/drawingml/2006/table">
                <a:tbl>
                  <a:tblPr/>
                  <a:tblGrid>
                    <a:gridCol w="592771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194233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367614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745704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921016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1430485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1841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8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ko-KR" altLang="en-US" sz="1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ko-KR" sz="18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실험값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C11F91F5-168C-49DF-95CA-42174AE2C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006431"/>
                  </p:ext>
                </p:extLst>
              </p:nvPr>
            </p:nvGraphicFramePr>
            <p:xfrm>
              <a:off x="251520" y="4077072"/>
              <a:ext cx="7437365" cy="1596900"/>
            </p:xfrm>
            <a:graphic>
              <a:graphicData uri="http://schemas.openxmlformats.org/drawingml/2006/table">
                <a:tbl>
                  <a:tblPr/>
                  <a:tblGrid>
                    <a:gridCol w="592771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194233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367614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745704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921016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1430485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4693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490" r="-373980" b="-25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7333" r="-225778" b="-25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5246" r="-316393" b="-25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3642" r="-155629" b="-25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0000" b="-258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실험값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5BB72A55-74A9-4665-8B7D-B795E21CD9CF}"/>
              </a:ext>
            </a:extLst>
          </p:cNvPr>
          <p:cNvSpPr/>
          <p:nvPr/>
        </p:nvSpPr>
        <p:spPr>
          <a:xfrm>
            <a:off x="251520" y="374772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 NOT-OR gate</a:t>
            </a:r>
            <a:endParaRPr lang="ko-KR" alt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F384309-19B5-4DDB-B9B7-CDECEE92ACDE}"/>
              </a:ext>
            </a:extLst>
          </p:cNvPr>
          <p:cNvSpPr txBox="1">
            <a:spLocks/>
          </p:cNvSpPr>
          <p:nvPr/>
        </p:nvSpPr>
        <p:spPr bwMode="auto">
          <a:xfrm>
            <a:off x="107504" y="184398"/>
            <a:ext cx="80648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</a:t>
            </a:r>
            <a:r>
              <a:rPr lang="en-US" altLang="ko-KR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: NOT-OR </a:t>
            </a:r>
            <a:r>
              <a:rPr lang="ko-KR" altLang="en-US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게이트</a:t>
            </a:r>
            <a:r>
              <a:rPr lang="en-US" altLang="ko-KR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(2)</a:t>
            </a:r>
            <a:endParaRPr 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155883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170782"/>
            <a:ext cx="84770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 : NOT-AND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게이트 실험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2350A7-2CAA-4EFF-B1EE-7F6F4425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97" y="1118767"/>
            <a:ext cx="28098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8D16AC-3B99-42A8-A00E-757A91DC7C01}"/>
              </a:ext>
            </a:extLst>
          </p:cNvPr>
          <p:cNvSpPr/>
          <p:nvPr/>
        </p:nvSpPr>
        <p:spPr>
          <a:xfrm>
            <a:off x="5036301" y="3146471"/>
            <a:ext cx="41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 NOT-AND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게이트 실험회로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13E8A-26DA-46F0-B0F4-7923E072300C}"/>
              </a:ext>
            </a:extLst>
          </p:cNvPr>
          <p:cNvSpPr/>
          <p:nvPr/>
        </p:nvSpPr>
        <p:spPr>
          <a:xfrm>
            <a:off x="35496" y="984172"/>
            <a:ext cx="4896544" cy="4461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① 논리회로 실험장치 또는 전원공급기의 공급전압을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DC +5[V]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 설정하고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오실로스코프  또는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멀티메타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검은색선은 접지에 접속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붉은색선은 전원 또는 신호 출력단에 접속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사용하여 전압을 확인한다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전원을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OFF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하고 다음 순서대로 실험을 진행한다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② 논리회로 실험장치 또는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브레드보드에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부착하고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단선을 사용하여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 핀에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+5[V]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전원을 연결하고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7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 핀은 접지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(0[V])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88906D-7618-4793-94EF-2CD2FF4A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372" y="3864651"/>
            <a:ext cx="1599848" cy="18723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E17285-9A07-4A97-92EC-AAA118E10FD3}"/>
              </a:ext>
            </a:extLst>
          </p:cNvPr>
          <p:cNvSpPr/>
          <p:nvPr/>
        </p:nvSpPr>
        <p:spPr>
          <a:xfrm>
            <a:off x="7331270" y="5676405"/>
            <a:ext cx="1253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SN74HC11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9A21EC-C080-4B99-AF72-8E9A5376D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3789040"/>
            <a:ext cx="1793295" cy="19479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439A8-C94F-44D1-9409-3E855D87FD67}"/>
              </a:ext>
            </a:extLst>
          </p:cNvPr>
          <p:cNvSpPr/>
          <p:nvPr/>
        </p:nvSpPr>
        <p:spPr>
          <a:xfrm>
            <a:off x="5499083" y="5676405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SN74HC04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170782"/>
            <a:ext cx="90208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 : NOT-AND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게이트 실험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(2)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69A2339-3F55-4BD6-8BAA-D56E3B210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417755"/>
                  </p:ext>
                </p:extLst>
              </p:nvPr>
            </p:nvGraphicFramePr>
            <p:xfrm>
              <a:off x="251520" y="4077072"/>
              <a:ext cx="8712971" cy="2725297"/>
            </p:xfrm>
            <a:graphic>
              <a:graphicData uri="http://schemas.openxmlformats.org/drawingml/2006/table">
                <a:tbl>
                  <a:tblPr/>
                  <a:tblGrid>
                    <a:gridCol w="592771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591805">
                      <a:extLst>
                        <a:ext uri="{9D8B030D-6E8A-4147-A177-3AD203B41FA5}">
                          <a16:colId xmlns:a16="http://schemas.microsoft.com/office/drawing/2014/main" val="3173857522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194233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367614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745704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921016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683801">
                      <a:extLst>
                        <a:ext uri="{9D8B030D-6E8A-4147-A177-3AD203B41FA5}">
                          <a16:colId xmlns:a16="http://schemas.microsoft.com/office/drawing/2014/main" val="753892923"/>
                        </a:ext>
                      </a:extLst>
                    </a:gridCol>
                    <a:gridCol w="1430485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2899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A+B+C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  <m:r>
                                <a:rPr lang="en-US" altLang="ko-KR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ko-KR" altLang="en-US" sz="1800" b="1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실험값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545979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719235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984999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20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69A2339-3F55-4BD6-8BAA-D56E3B210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417755"/>
                  </p:ext>
                </p:extLst>
              </p:nvPr>
            </p:nvGraphicFramePr>
            <p:xfrm>
              <a:off x="251520" y="4077072"/>
              <a:ext cx="8712971" cy="2725297"/>
            </p:xfrm>
            <a:graphic>
              <a:graphicData uri="http://schemas.openxmlformats.org/drawingml/2006/table">
                <a:tbl>
                  <a:tblPr/>
                  <a:tblGrid>
                    <a:gridCol w="592771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591805">
                      <a:extLst>
                        <a:ext uri="{9D8B030D-6E8A-4147-A177-3AD203B41FA5}">
                          <a16:colId xmlns:a16="http://schemas.microsoft.com/office/drawing/2014/main" val="3173857522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194233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367614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745704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921016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683801">
                      <a:extLst>
                        <a:ext uri="{9D8B030D-6E8A-4147-A177-3AD203B41FA5}">
                          <a16:colId xmlns:a16="http://schemas.microsoft.com/office/drawing/2014/main" val="753892923"/>
                        </a:ext>
                      </a:extLst>
                    </a:gridCol>
                    <a:gridCol w="1430485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4702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A+B+C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1607" r="-27767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8537" r="-405691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7881" r="-23046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7857" r="-21071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8936" r="-426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실험값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545979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719235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984999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20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4C13E8A-26DA-46F0-B0F4-7923E072300C}"/>
              </a:ext>
            </a:extLst>
          </p:cNvPr>
          <p:cNvSpPr/>
          <p:nvPr/>
        </p:nvSpPr>
        <p:spPr>
          <a:xfrm>
            <a:off x="107504" y="1094970"/>
            <a:ext cx="8784976" cy="224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③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7404, 7411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소자를 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3-2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과 같이 각 소자의 입력단자와 출력단자를 단선으로 결선한다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dirty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④ 전원을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하고 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3-2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주어진대로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각 입력단자에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0[V](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논리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레벨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5[V](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논리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레벨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인가한 후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오실로스코프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또는 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멀티메타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사용하여 출력단자의 출력 신호를 측정하여 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3-2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 기록한다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CC67B4-3C72-4B3C-B73C-3C5D8B8FB6E0}"/>
              </a:ext>
            </a:extLst>
          </p:cNvPr>
          <p:cNvSpPr/>
          <p:nvPr/>
        </p:nvSpPr>
        <p:spPr>
          <a:xfrm>
            <a:off x="135320" y="3707740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3-2 NOT-AND 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751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13480</TotalTime>
  <Pages>16</Pages>
  <Words>577</Words>
  <Characters>0</Characters>
  <Application>Microsoft Office PowerPoint</Application>
  <DocSecurity>0</DocSecurity>
  <PresentationFormat>화면 슬라이드 쇼(4:3)</PresentationFormat>
  <Lines>0</Lines>
  <Paragraphs>350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12</vt:i4>
      </vt:variant>
    </vt:vector>
  </HeadingPairs>
  <TitlesOfParts>
    <vt:vector size="28" baseType="lpstr">
      <vt:lpstr>HY헤드라인M</vt:lpstr>
      <vt:lpstr>굴림</vt:lpstr>
      <vt:lpstr>맑은 고딕</vt:lpstr>
      <vt:lpstr>바탕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B-3. Boolean Algebra_드모르간의 정리</vt:lpstr>
      <vt:lpstr>불대수 표( Boolean Algebra)</vt:lpstr>
      <vt:lpstr>DeMorgan’s Theorem</vt:lpstr>
      <vt:lpstr>로직 회로(Logic diagram)를 설계하는 방법(1)</vt:lpstr>
      <vt:lpstr>로직 회로(Logic diagram)를 설계하는 방법(2)</vt:lpstr>
      <vt:lpstr>실험1 : NOT-OR 게이트</vt:lpstr>
      <vt:lpstr>PowerPoint 프레젠테이션</vt:lpstr>
      <vt:lpstr>실험2 : NOT-AND 게이트 실험</vt:lpstr>
      <vt:lpstr>실험2 : NOT-AND 게이트 실험 (2)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316</cp:revision>
  <cp:lastPrinted>2019-02-28T01:57:48Z</cp:lastPrinted>
  <dcterms:modified xsi:type="dcterms:W3CDTF">2019-09-22T13:49:41Z</dcterms:modified>
</cp:coreProperties>
</file>