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slideMasters/slideMaster5.xml" ContentType="application/vnd.openxmlformats-officedocument.presentationml.slideMaster+xml"/>
  <Override PartName="/ppt/theme/theme5.xml" ContentType="application/vnd.openxmlformats-officedocument.theme+xml"/>
  <Override PartName="/ppt/slideMasters/slideMaster6.xml" ContentType="application/vnd.openxmlformats-officedocument.presentationml.slideMaster+xml"/>
  <Override PartName="/ppt/theme/theme6.xml" ContentType="application/vnd.openxmlformats-officedocument.theme+xml"/>
  <Override PartName="/ppt/slideMasters/slideMaster7.xml" ContentType="application/vnd.openxmlformats-officedocument.presentationml.slideMaster+xml"/>
  <Override PartName="/ppt/theme/theme7.xml" ContentType="application/vnd.openxmlformats-officedocument.theme+xml"/>
  <Override PartName="/ppt/slideMasters/slideMaster8.xml" ContentType="application/vnd.openxmlformats-officedocument.presentationml.slideMaster+xml"/>
  <Override PartName="/ppt/theme/theme8.xml" ContentType="application/vnd.openxmlformats-officedocument.theme+xml"/>
  <Override PartName="/ppt/handoutMasters/handoutMaster1.xml" ContentType="application/vnd.openxmlformats-officedocument.presentationml.handoutMaster+xml"/>
  <Override PartName="/ppt/theme/theme9.xml" ContentType="application/vnd.openxmlformats-officedocument.theme+xml"/>
  <Override PartName="/ppt/notesMasters/notesMaster1.xml" ContentType="application/vnd.openxmlformats-officedocument.presentationml.notesMaster+xml"/>
  <Override PartName="/ppt/theme/theme10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4478" r:id="rId91"/>
    <p:sldMasterId id="2147484479" r:id="rId93"/>
    <p:sldMasterId id="2147484480" r:id="rId95"/>
    <p:sldMasterId id="2147484481" r:id="rId97"/>
    <p:sldMasterId id="2147484482" r:id="rId99"/>
    <p:sldMasterId id="2147484483" r:id="rId101"/>
    <p:sldMasterId id="2147484484" r:id="rId103"/>
    <p:sldMasterId id="2147484485" r:id="rId105"/>
  </p:sldMasterIdLst>
  <p:notesMasterIdLst>
    <p:notesMasterId r:id="rId109"/>
  </p:notesMasterIdLst>
  <p:handoutMasterIdLst>
    <p:handoutMasterId r:id="rId107"/>
  </p:handoutMasterIdLst>
  <p:sldIdLst>
    <p:sldId id="256" r:id="rId111"/>
    <p:sldId id="295" r:id="rId112"/>
    <p:sldId id="371" r:id="rId114"/>
    <p:sldId id="378" r:id="rId116"/>
    <p:sldId id="383" r:id="rId117"/>
    <p:sldId id="368" r:id="rId118"/>
    <p:sldId id="379" r:id="rId119"/>
    <p:sldId id="381" r:id="rId121"/>
    <p:sldId id="382" r:id="rId123"/>
    <p:sldId id="358" r:id="rId124"/>
  </p:sldIdLst>
  <p:sldSz cx="9144000" cy="6858000"/>
  <p:notesSz cx="6761480" cy="994283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 userDrawn="0">
          <p15:clr>
            <a:srgbClr val="A4A3A4"/>
          </p15:clr>
        </p15:guide>
        <p15:guide id="2" pos="2878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20000" autoAdjust="0"/>
    <p:restoredTop sz="90929" autoAdjust="0"/>
  </p:normalViewPr>
  <p:slideViewPr>
    <p:cSldViewPr snapToGrid="1" snapToObjects="1">
      <p:cViewPr>
        <p:scale>
          <a:sx n="50" d="100"/>
          <a:sy n="50" d="100"/>
        </p:scale>
        <p:origin x="605" y="302"/>
      </p:cViewPr>
      <p:guideLst>
        <p:guide orient="horz" pos="2150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91" Type="http://schemas.openxmlformats.org/officeDocument/2006/relationships/slideMaster" Target="slideMasters/slideMaster1.xml"></Relationship><Relationship Id="rId92" Type="http://schemas.openxmlformats.org/officeDocument/2006/relationships/theme" Target="theme/theme1.xml"></Relationship><Relationship Id="rId93" Type="http://schemas.openxmlformats.org/officeDocument/2006/relationships/slideMaster" Target="slideMasters/slideMaster2.xml"></Relationship><Relationship Id="rId95" Type="http://schemas.openxmlformats.org/officeDocument/2006/relationships/slideMaster" Target="slideMasters/slideMaster3.xml"></Relationship><Relationship Id="rId97" Type="http://schemas.openxmlformats.org/officeDocument/2006/relationships/slideMaster" Target="slideMasters/slideMaster4.xml"></Relationship><Relationship Id="rId99" Type="http://schemas.openxmlformats.org/officeDocument/2006/relationships/slideMaster" Target="slideMasters/slideMaster5.xml"></Relationship><Relationship Id="rId101" Type="http://schemas.openxmlformats.org/officeDocument/2006/relationships/slideMaster" Target="slideMasters/slideMaster6.xml"></Relationship><Relationship Id="rId103" Type="http://schemas.openxmlformats.org/officeDocument/2006/relationships/slideMaster" Target="slideMasters/slideMaster7.xml"></Relationship><Relationship Id="rId105" Type="http://schemas.openxmlformats.org/officeDocument/2006/relationships/slideMaster" Target="slideMasters/slideMaster8.xml"></Relationship><Relationship Id="rId107" Type="http://schemas.openxmlformats.org/officeDocument/2006/relationships/handoutMaster" Target="handoutMasters/handoutMaster1.xml"></Relationship><Relationship Id="rId109" Type="http://schemas.openxmlformats.org/officeDocument/2006/relationships/notesMaster" Target="notesMasters/notesMaster1.xml"></Relationship><Relationship Id="rId111" Type="http://schemas.openxmlformats.org/officeDocument/2006/relationships/slide" Target="slides/slide1.xml"></Relationship><Relationship Id="rId112" Type="http://schemas.openxmlformats.org/officeDocument/2006/relationships/slide" Target="slides/slide2.xml"></Relationship><Relationship Id="rId114" Type="http://schemas.openxmlformats.org/officeDocument/2006/relationships/slide" Target="slides/slide3.xml"></Relationship><Relationship Id="rId116" Type="http://schemas.openxmlformats.org/officeDocument/2006/relationships/slide" Target="slides/slide4.xml"></Relationship><Relationship Id="rId117" Type="http://schemas.openxmlformats.org/officeDocument/2006/relationships/slide" Target="slides/slide5.xml"></Relationship><Relationship Id="rId118" Type="http://schemas.openxmlformats.org/officeDocument/2006/relationships/slide" Target="slides/slide6.xml"></Relationship><Relationship Id="rId119" Type="http://schemas.openxmlformats.org/officeDocument/2006/relationships/slide" Target="slides/slide7.xml"></Relationship><Relationship Id="rId121" Type="http://schemas.openxmlformats.org/officeDocument/2006/relationships/slide" Target="slides/slide8.xml"></Relationship><Relationship Id="rId123" Type="http://schemas.openxmlformats.org/officeDocument/2006/relationships/slide" Target="slides/slide9.xml"></Relationship><Relationship Id="rId124" Type="http://schemas.openxmlformats.org/officeDocument/2006/relationships/slide" Target="slides/slide10.xml"></Relationship><Relationship Id="rId127" Type="http://schemas.openxmlformats.org/officeDocument/2006/relationships/viewProps" Target="viewProps.xml"></Relationship><Relationship Id="rId128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9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0A128E8-B445-4AA9-897B-145F10E372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3FADEF-8B27-46B3-A100-BA176C6F000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BE395-9EBF-4D11-94E9-C71AB65322BD}" type="datetimeFigureOut">
              <a:rPr lang="ko-KR" altLang="en-US" smtClean="0"/>
              <a:t>2019-05-18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BDB33-3441-44B5-8EF5-4045B94B79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DA8330-89AB-45D4-9FFD-E7ED1C7FAA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4F103-0090-4652-AEA1-E41AA8283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1039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0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79ED8-5EDE-4D9C-B624-CDA5D416B8B8}" type="datetimeFigureOut">
              <a:rPr lang="ko-KR" altLang="en-US" smtClean="0"/>
              <a:t>2019-05-18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2F8FD-5CEE-4534-B84C-92933922B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290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0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0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9.xml"></Relationship></Relationship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479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ko-KR" dirty="0"/>
              <a:t>-</a:t>
            </a:r>
            <a:fld id="{EBE46629-09EE-4395-B770-00C7B3849DCB}" type="slidenum">
              <a:rPr lang="ko-KR" altLang="en-US" smtClean="0"/>
              <a:pPr algn="ctr"/>
              <a:t>2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338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ko-KR" dirty="0"/>
              <a:t>-</a:t>
            </a:r>
            <a:fld id="{EBE46629-09EE-4395-B770-00C7B3849DCB}" type="slidenum">
              <a:rPr lang="ko-KR" altLang="en-US" smtClean="0"/>
              <a:pPr algn="ctr"/>
              <a:t>3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180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ko-KR" dirty="0"/>
              <a:t>-</a:t>
            </a:r>
            <a:fld id="{EBE46629-09EE-4395-B770-00C7B3849DCB}" type="slidenum">
              <a:rPr lang="ko-KR" altLang="en-US" smtClean="0"/>
              <a:pPr algn="ctr"/>
              <a:t>7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551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ko-KR" dirty="0"/>
              <a:t>-</a:t>
            </a:r>
            <a:fld id="{EBE46629-09EE-4395-B770-00C7B3849DCB}" type="slidenum">
              <a:rPr lang="ko-KR" altLang="en-US" smtClean="0"/>
              <a:pPr algn="ctr"/>
              <a:t>8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766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ko-KR" dirty="0"/>
              <a:t>-</a:t>
            </a:r>
            <a:fld id="{EBE46629-09EE-4395-B770-00C7B3849DCB}" type="slidenum">
              <a:rPr lang="ko-KR" altLang="en-US" smtClean="0"/>
              <a:pPr algn="ctr"/>
              <a:t>9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303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3141663"/>
            <a:ext cx="9144000" cy="2232025"/>
          </a:xfrm>
          <a:prstGeom prst="rect">
            <a:avLst/>
          </a:prstGeom>
          <a:gradFill rotWithShape="1">
            <a:gsLst>
              <a:gs pos="0">
                <a:srgbClr val="004386">
                  <a:gamma/>
                  <a:shade val="86275"/>
                  <a:invGamma/>
                </a:srgbClr>
              </a:gs>
              <a:gs pos="100000">
                <a:srgbClr val="004386">
                  <a:alpha val="70000"/>
                </a:srgbClr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7973" y="6496844"/>
            <a:ext cx="17557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Italic"/>
                <a:cs typeface="Italic"/>
              </a:rPr>
              <a:t>정보통신공학과</a:t>
            </a:r>
            <a:endParaRPr kumimoji="0" lang="ko-KR" altLang="en-GB" sz="16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Italic"/>
              <a:cs typeface="Italic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119063" y="161925"/>
            <a:ext cx="13589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07-3D-COM-ISB-02</a:t>
            </a:r>
            <a:endParaRPr kumimoji="0" lang="ko-KR" altLang="en-US" sz="1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그림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496844"/>
            <a:ext cx="936178" cy="328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7989" y="4078289"/>
            <a:ext cx="8641373" cy="1273175"/>
          </a:xfrm>
          <a:ln algn="ctr"/>
        </p:spPr>
        <p:txBody>
          <a:bodyPr anchor="ctr"/>
          <a:lstStyle>
            <a:lvl1pPr marL="0" indent="0">
              <a:spcBef>
                <a:spcPct val="0"/>
              </a:spcBef>
              <a:buFontTx/>
              <a:buNone/>
              <a:defRPr sz="2800" b="0" smtClean="0">
                <a:solidFill>
                  <a:schemeClr val="bg1"/>
                </a:solidFill>
                <a:latin typeface="Century Gothic" pitchFamily="34" charset="0"/>
                <a:ea typeface="휴먼엑스포" pitchFamily="18" charset="-127"/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17989" y="3141664"/>
            <a:ext cx="8641373" cy="936625"/>
          </a:xfrm>
        </p:spPr>
        <p:txBody>
          <a:bodyPr/>
          <a:lstStyle>
            <a:lvl1pPr>
              <a:defRPr sz="4400" b="0" smtClean="0">
                <a:effectLst/>
                <a:latin typeface="Century Gothic" pitchFamily="34" charset="0"/>
                <a:ea typeface="휴먼엑스포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29100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703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956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9626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31523" cy="59626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997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17041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463" y="6500813"/>
            <a:ext cx="7921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11" descr="So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6500813"/>
            <a:ext cx="114776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2069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2418467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49085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1125855"/>
            <a:ext cx="8642985" cy="511238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2451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3106334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79084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3866500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44462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052513"/>
            <a:ext cx="4044462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38274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4709169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26346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5485724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67488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02191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6241478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086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gradFill rotWithShape="1">
            <a:gsLst>
              <a:gs pos="0">
                <a:srgbClr val="004386">
                  <a:gamma/>
                  <a:shade val="86275"/>
                  <a:invGamma/>
                </a:srgbClr>
              </a:gs>
              <a:gs pos="100000">
                <a:srgbClr val="004386">
                  <a:alpha val="70000"/>
                </a:srgbClr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955"/>
            <a:ext cx="8229600" cy="490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7500" y="1125855"/>
            <a:ext cx="8642350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2025" y="6453505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400" b="1"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0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fontAlgn="auto" hangingPunct="0">
              <a:spcBef>
                <a:spcPts val="0"/>
              </a:spcBef>
              <a:spcAft>
                <a:spcPts val="0"/>
              </a:spcAft>
              <a:defRPr kumimoji="0" sz="1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pic>
        <p:nvPicPr>
          <p:cNvPr id="8202" name="그림 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695" y="6501130"/>
            <a:ext cx="792480" cy="277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34" r:id="rId1"/>
    <p:sldLayoutId id="2147484435" r:id="rId2"/>
    <p:sldLayoutId id="2147484436" r:id="rId3"/>
    <p:sldLayoutId id="2147484437" r:id="rId4"/>
    <p:sldLayoutId id="2147484438" r:id="rId5"/>
    <p:sldLayoutId id="2147484439" r:id="rId6"/>
    <p:sldLayoutId id="2147484440" r:id="rId7"/>
    <p:sldLayoutId id="2147484441" r:id="rId8"/>
    <p:sldLayoutId id="2147484442" r:id="rId9"/>
    <p:sldLayoutId id="2147484443" r:id="rId10"/>
    <p:sldLayoutId id="2147484444" r:id="rId11"/>
    <p:sldLayoutId id="2147484445" r:id="rId12"/>
  </p:sldLayoutIdLst>
  <p:hf sldNum="0"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265113" indent="-265113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28650" indent="-1841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982663" indent="-174625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339850" indent="-1778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1700213" indent="-176213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notesSlide" Target="../notesSlides/notesSlide10.xml"></Relationship><Relationship Id="rId1" Type="http://schemas.openxmlformats.org/officeDocument/2006/relationships/slideLayout" Target="../slideLayouts/slideLayout3.xml"></Relationship></Relationships>
</file>

<file path=ppt/slides/_rels/slide2.xml.rels><?xml version="1.0" encoding="UTF-8"?>
<Relationships xmlns="http://schemas.openxmlformats.org/package/2006/relationships"><Relationship Id="rId3" Type="http://schemas.openxmlformats.org/officeDocument/2006/relationships/image" Target="../media/image4.png"></Relationship><Relationship Id="rId2" Type="http://schemas.openxmlformats.org/officeDocument/2006/relationships/notesSlide" Target="../notesSlides/notesSlide2.xml"></Relationship><Relationship Id="rId1" Type="http://schemas.openxmlformats.org/officeDocument/2006/relationships/slideLayout" Target="../slideLayouts/slideLayout3.xml"></Relationship><Relationship Id="rId4" Type="http://schemas.openxmlformats.org/officeDocument/2006/relationships/image" Target="../media/image5.png"></Relationship></Relationships>
</file>

<file path=ppt/slides/_rels/slide3.xml.rels><?xml version="1.0" encoding="UTF-8"?>
<Relationships xmlns="http://schemas.openxmlformats.org/package/2006/relationships"><Relationship Id="rId3" Type="http://schemas.openxmlformats.org/officeDocument/2006/relationships/image" Target="../media/image6.png"></Relationship><Relationship Id="rId2" Type="http://schemas.openxmlformats.org/officeDocument/2006/relationships/notesSlide" Target="../notesSlides/notesSlide3.xml"></Relationship><Relationship Id="rId1" Type="http://schemas.openxmlformats.org/officeDocument/2006/relationships/slideLayout" Target="../slideLayouts/slideLayout3.xml"></Relationship><Relationship Id="rId6" Type="http://schemas.openxmlformats.org/officeDocument/2006/relationships/image" Target="../media/image9.png"></Relationship><Relationship Id="rId5" Type="http://schemas.openxmlformats.org/officeDocument/2006/relationships/image" Target="../media/image8.png"></Relationship><Relationship Id="rId4" Type="http://schemas.openxmlformats.org/officeDocument/2006/relationships/image" Target="../media/image7.emf"></Relationship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7.xml.rels><?xml version="1.0" encoding="UTF-8"?>
<Relationships xmlns="http://schemas.openxmlformats.org/package/2006/relationships"><Relationship Id="rId3" Type="http://schemas.openxmlformats.org/officeDocument/2006/relationships/image" Target="../media/image12.png"></Relationship><Relationship Id="rId2" Type="http://schemas.openxmlformats.org/officeDocument/2006/relationships/notesSlide" Target="../notesSlides/notesSlide7.xml"></Relationship><Relationship Id="rId1" Type="http://schemas.openxmlformats.org/officeDocument/2006/relationships/slideLayout" Target="../slideLayouts/slideLayout3.xml"></Relationship><Relationship Id="rId6" Type="http://schemas.openxmlformats.org/officeDocument/2006/relationships/image" Target="../media/image15.png"></Relationship><Relationship Id="rId5" Type="http://schemas.openxmlformats.org/officeDocument/2006/relationships/image" Target="../media/image14.png"></Relationship><Relationship Id="rId4" Type="http://schemas.openxmlformats.org/officeDocument/2006/relationships/image" Target="../media/image13.jpeg"></Relationship></Relationships>
</file>

<file path=ppt/slides/_rels/slide8.xml.rels><?xml version="1.0" encoding="UTF-8"?>
<Relationships xmlns="http://schemas.openxmlformats.org/package/2006/relationships"><Relationship Id="rId3" Type="http://schemas.openxmlformats.org/officeDocument/2006/relationships/image" Target="../media/image16.png"></Relationship><Relationship Id="rId2" Type="http://schemas.openxmlformats.org/officeDocument/2006/relationships/notesSlide" Target="../notesSlides/notesSlide8.xml"></Relationship><Relationship Id="rId1" Type="http://schemas.openxmlformats.org/officeDocument/2006/relationships/slideLayout" Target="../slideLayouts/slideLayout3.xml"></Relationship><Relationship Id="rId4" Type="http://schemas.openxmlformats.org/officeDocument/2006/relationships/image" Target="../media/image17.png"></Relationship></Relationships>
</file>

<file path=ppt/slides/_rels/slide9.xml.rels><?xml version="1.0" encoding="UTF-8"?>
<Relationships xmlns="http://schemas.openxmlformats.org/package/2006/relationships"><Relationship Id="rId8" Type="http://schemas.openxmlformats.org/officeDocument/2006/relationships/image" Target="../media/image23.png"></Relationship><Relationship Id="rId3" Type="http://schemas.openxmlformats.org/officeDocument/2006/relationships/image" Target="../media/image18.png"></Relationship><Relationship Id="rId2" Type="http://schemas.openxmlformats.org/officeDocument/2006/relationships/notesSlide" Target="../notesSlides/notesSlide9.xml"></Relationship><Relationship Id="rId6" Type="http://schemas.openxmlformats.org/officeDocument/2006/relationships/image" Target="../media/image21.png"></Relationship><Relationship Id="rId5" Type="http://schemas.openxmlformats.org/officeDocument/2006/relationships/image" Target="../media/image20.png"></Relationship><Relationship Id="rId9" Type="http://schemas.openxmlformats.org/officeDocument/2006/relationships/image" Target="../media/image24.png"></Relationship><Relationship Id="rId10" Type="http://schemas.openxmlformats.org/officeDocument/2006/relationships/image" Target="../media/fImage2432124441.png"></Relationship><Relationship Id="rId11" Type="http://schemas.openxmlformats.org/officeDocument/2006/relationships/image" Target="../media/fImage51712498467.png"></Relationship><Relationship Id="rId12" Type="http://schemas.openxmlformats.org/officeDocument/2006/relationships/slideLayout" Target="../slideLayouts/slideLayout3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895B64B-0E24-4618-89EB-98E0C32A0FDD}"/>
              </a:ext>
            </a:extLst>
          </p:cNvPr>
          <p:cNvSpPr/>
          <p:nvPr/>
        </p:nvSpPr>
        <p:spPr bwMode="auto">
          <a:xfrm>
            <a:off x="0" y="2924944"/>
            <a:ext cx="9144000" cy="244827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749" y="3152140"/>
            <a:ext cx="9037251" cy="9372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32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A-10 Capacitors ( 2nd</a:t>
            </a:r>
            <a:r>
              <a:rPr lang="ko-KR" altLang="en-US" sz="32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32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3200" b="1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779834" y="4149080"/>
            <a:ext cx="525336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인하대학교 정보통신공학과</a:t>
            </a:r>
          </a:p>
          <a:p>
            <a:pPr algn="ctr" eaLnBrk="1" hangingPunct="1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2019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학기 정보통신기초설계실습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algn="ctr" eaLnBrk="1" hangingPunct="1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 ICE2006 - 002/003/004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분반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49D1DC4-700E-4226-A354-D81E6E533B8A}"/>
              </a:ext>
            </a:extLst>
          </p:cNvPr>
          <p:cNvSpPr/>
          <p:nvPr/>
        </p:nvSpPr>
        <p:spPr>
          <a:xfrm>
            <a:off x="110064" y="980728"/>
            <a:ext cx="8892480" cy="5440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Any Question ?</a:t>
            </a:r>
          </a:p>
          <a:p>
            <a:pPr>
              <a:lnSpc>
                <a:spcPct val="150000"/>
              </a:lnSpc>
            </a:pP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ko-KR" altLang="en-US" sz="2400" b="1" dirty="0"/>
              <a:t>&lt; </a:t>
            </a:r>
            <a:r>
              <a:rPr lang="en-US" altLang="ko-KR" sz="2400" b="1" dirty="0"/>
              <a:t>13</a:t>
            </a:r>
            <a:r>
              <a:rPr lang="ko-KR" altLang="en-US" sz="2400" b="1" dirty="0"/>
              <a:t>주차 수업 공지 &gt;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1. </a:t>
            </a:r>
            <a:r>
              <a:rPr lang="ko-KR" altLang="en-US" dirty="0"/>
              <a:t>수업 제목 </a:t>
            </a:r>
            <a:r>
              <a:rPr lang="en-US" altLang="ko-KR" dirty="0"/>
              <a:t>: A-11 Inductor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수업 내용 </a:t>
            </a:r>
            <a:r>
              <a:rPr lang="en-US" altLang="ko-KR" dirty="0"/>
              <a:t>: Inductor</a:t>
            </a:r>
            <a:r>
              <a:rPr lang="ko-KR" altLang="en-US" dirty="0"/>
              <a:t>의 특성과 과도응답</a:t>
            </a:r>
            <a:r>
              <a:rPr lang="en-US" altLang="ko-KR" dirty="0"/>
              <a:t>(Step Response)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3.</a:t>
            </a:r>
            <a:r>
              <a:rPr lang="ko-KR" altLang="en-US" dirty="0"/>
              <a:t> 과제 : </a:t>
            </a:r>
            <a:r>
              <a:rPr lang="en-US" altLang="ko-KR" dirty="0"/>
              <a:t>12</a:t>
            </a:r>
            <a:r>
              <a:rPr lang="ko-KR" altLang="en-US" dirty="0"/>
              <a:t>주차 결과 보고서 (</a:t>
            </a:r>
            <a:r>
              <a:rPr lang="en-US" altLang="ko-KR" dirty="0"/>
              <a:t>O</a:t>
            </a:r>
            <a:r>
              <a:rPr lang="ko-KR" altLang="en-US" dirty="0"/>
              <a:t>)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4.</a:t>
            </a:r>
            <a:r>
              <a:rPr lang="ko-KR" altLang="en-US" dirty="0"/>
              <a:t> </a:t>
            </a:r>
            <a:r>
              <a:rPr lang="en-US" altLang="ko-KR" dirty="0"/>
              <a:t>13</a:t>
            </a:r>
            <a:r>
              <a:rPr lang="ko-KR" altLang="en-US" dirty="0"/>
              <a:t>주차 강의자료 </a:t>
            </a:r>
            <a:r>
              <a:rPr lang="en-US" altLang="ko-KR" dirty="0"/>
              <a:t>: </a:t>
            </a:r>
            <a:r>
              <a:rPr lang="ko-KR" altLang="en-US" dirty="0"/>
              <a:t>공지</a:t>
            </a:r>
            <a:r>
              <a:rPr lang="en-US" altLang="ko-KR" dirty="0"/>
              <a:t> </a:t>
            </a:r>
            <a:r>
              <a:rPr lang="ko-KR" altLang="en-US" dirty="0"/>
              <a:t>예정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5. </a:t>
            </a:r>
            <a:r>
              <a:rPr lang="ko-KR" altLang="en-US" dirty="0"/>
              <a:t>향후 수업 예상 진도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1) 13</a:t>
            </a:r>
            <a:r>
              <a:rPr lang="ko-KR" altLang="en-US" dirty="0"/>
              <a:t>주차</a:t>
            </a:r>
            <a:r>
              <a:rPr lang="en-US" altLang="ko-KR" dirty="0"/>
              <a:t> A-11 Inductor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2) 14</a:t>
            </a:r>
            <a:r>
              <a:rPr lang="ko-KR" altLang="en-US" dirty="0"/>
              <a:t> 주차</a:t>
            </a:r>
            <a:r>
              <a:rPr lang="en-US" altLang="ko-KR" dirty="0"/>
              <a:t> A10_A11 Capacitive and Inductive Reactance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3) 15</a:t>
            </a:r>
            <a:r>
              <a:rPr lang="ko-KR" altLang="en-US" dirty="0"/>
              <a:t> 주차</a:t>
            </a:r>
            <a:r>
              <a:rPr lang="en-US" altLang="ko-KR" dirty="0"/>
              <a:t> A-15 </a:t>
            </a:r>
            <a:r>
              <a:rPr lang="en-US" altLang="ko-KR" dirty="0" err="1"/>
              <a:t>Serise</a:t>
            </a:r>
            <a:r>
              <a:rPr lang="en-US" altLang="ko-KR" dirty="0"/>
              <a:t> RC circuit_(Phasor) + </a:t>
            </a:r>
            <a:r>
              <a:rPr lang="ko-KR" altLang="en-US" dirty="0"/>
              <a:t>기말고사</a:t>
            </a:r>
            <a:r>
              <a:rPr lang="en-US" altLang="ko-KR" dirty="0"/>
              <a:t>(</a:t>
            </a:r>
            <a:r>
              <a:rPr lang="ko-KR" altLang="en-US" dirty="0"/>
              <a:t>필기시험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4) 16</a:t>
            </a:r>
            <a:r>
              <a:rPr lang="ko-KR" altLang="en-US" dirty="0"/>
              <a:t> 주차</a:t>
            </a:r>
            <a:r>
              <a:rPr lang="en-US" altLang="ko-KR" dirty="0"/>
              <a:t> </a:t>
            </a:r>
            <a:r>
              <a:rPr lang="ko-KR" altLang="en-US" dirty="0"/>
              <a:t>기말고사</a:t>
            </a:r>
            <a:r>
              <a:rPr lang="en-US" altLang="ko-KR" dirty="0"/>
              <a:t>(</a:t>
            </a:r>
            <a:r>
              <a:rPr lang="ko-KR" altLang="en-US" dirty="0"/>
              <a:t>실기시험</a:t>
            </a:r>
            <a:r>
              <a:rPr lang="en-US" altLang="ko-KR" dirty="0"/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1CD635-237C-4003-9A22-C362BCB80C5F}"/>
              </a:ext>
            </a:extLst>
          </p:cNvPr>
          <p:cNvSpPr/>
          <p:nvPr/>
        </p:nvSpPr>
        <p:spPr bwMode="auto">
          <a:xfrm>
            <a:off x="-690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CCE46E4-C3CA-4D49-B4B8-2741FEF21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80" y="228753"/>
            <a:ext cx="89792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 b="1" dirty="0">
                <a:latin typeface="맑은 고딕" charset="0"/>
                <a:ea typeface="맑은 고딕" charset="0"/>
              </a:rPr>
              <a:t>A-10 Capacitors</a:t>
            </a:r>
            <a:endParaRPr kumimoji="0" lang="en-US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44873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95D9664-6077-4BB6-9888-554123610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552" y="2903884"/>
            <a:ext cx="2820848" cy="149407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61D8F42-2524-43C2-846A-7D43DB526BC9}"/>
              </a:ext>
            </a:extLst>
          </p:cNvPr>
          <p:cNvSpPr/>
          <p:nvPr/>
        </p:nvSpPr>
        <p:spPr bwMode="auto">
          <a:xfrm>
            <a:off x="-690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9F43-4A23-4450-9C0D-EB7C7620B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80" y="228753"/>
            <a:ext cx="89792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 b="1" dirty="0">
                <a:latin typeface="맑은 고딕" charset="0"/>
                <a:ea typeface="맑은 고딕" charset="0"/>
              </a:rPr>
              <a:t>A-10 Capacitors</a:t>
            </a:r>
            <a:endParaRPr kumimoji="0" lang="en-US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ED2DE7-ABDB-42FE-8197-E759317CB524}"/>
              </a:ext>
            </a:extLst>
          </p:cNvPr>
          <p:cNvSpPr txBox="1"/>
          <p:nvPr/>
        </p:nvSpPr>
        <p:spPr>
          <a:xfrm>
            <a:off x="149713" y="980728"/>
            <a:ext cx="8612614" cy="1667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12121"/>
                </a:solidFill>
                <a:latin typeface="Arial Unicode MS"/>
                <a:ea typeface="inherit"/>
              </a:rPr>
              <a:t>Capacitor ?</a:t>
            </a:r>
            <a:r>
              <a:rPr lang="en-US" altLang="ko-KR" sz="1400" dirty="0">
                <a:solidFill>
                  <a:srgbClr val="212121"/>
                </a:solidFill>
                <a:latin typeface="Arial Unicode MS"/>
                <a:ea typeface="inherit"/>
              </a:rPr>
              <a:t> (</a:t>
            </a:r>
            <a:r>
              <a:rPr lang="ko-KR" altLang="en-US" sz="1400" dirty="0" err="1">
                <a:solidFill>
                  <a:srgbClr val="212121"/>
                </a:solidFill>
                <a:latin typeface="Arial Unicode MS"/>
                <a:ea typeface="inherit"/>
              </a:rPr>
              <a:t>커패시터</a:t>
            </a:r>
            <a:r>
              <a:rPr lang="en-US" altLang="ko-KR" sz="1400" dirty="0">
                <a:solidFill>
                  <a:srgbClr val="212121"/>
                </a:solidFill>
                <a:latin typeface="Arial Unicode MS"/>
                <a:ea typeface="inherit"/>
              </a:rPr>
              <a:t>, </a:t>
            </a:r>
            <a:r>
              <a:rPr lang="ko-KR" altLang="en-US" sz="1400" dirty="0">
                <a:solidFill>
                  <a:srgbClr val="212121"/>
                </a:solidFill>
                <a:latin typeface="Arial Unicode MS"/>
                <a:ea typeface="inherit"/>
              </a:rPr>
              <a:t>컨덴서</a:t>
            </a:r>
            <a:r>
              <a:rPr lang="en-US" altLang="ko-KR" sz="1400" dirty="0">
                <a:solidFill>
                  <a:srgbClr val="212121"/>
                </a:solidFill>
                <a:latin typeface="Arial Unicode MS"/>
                <a:ea typeface="inherit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srgbClr val="212121"/>
                </a:solidFill>
                <a:latin typeface="Arial Unicode MS"/>
                <a:ea typeface="inherit"/>
              </a:rPr>
              <a:t>커패시터</a:t>
            </a:r>
            <a:r>
              <a:rPr lang="en-US" altLang="ko-KR" sz="1400" dirty="0">
                <a:solidFill>
                  <a:srgbClr val="212121"/>
                </a:solidFill>
                <a:latin typeface="Arial Unicode MS"/>
                <a:ea typeface="inherit"/>
              </a:rPr>
              <a:t>(Capacitor): </a:t>
            </a:r>
            <a:r>
              <a:rPr lang="ko-KR" altLang="en-US" sz="1400" dirty="0">
                <a:solidFill>
                  <a:srgbClr val="212121"/>
                </a:solidFill>
                <a:latin typeface="Arial Unicode MS"/>
                <a:ea typeface="inherit"/>
              </a:rPr>
              <a:t>두 개의 금속판 사이에 절연 재료로 만들어진 유전체를 샌드위치 처럼 끼워 놓은 회로 소자</a:t>
            </a:r>
            <a:r>
              <a:rPr lang="en-US" altLang="ko-KR" sz="1400" dirty="0">
                <a:solidFill>
                  <a:srgbClr val="212121"/>
                </a:solidFill>
                <a:latin typeface="Arial Unicode MS"/>
                <a:ea typeface="inherit"/>
              </a:rPr>
              <a:t>. </a:t>
            </a:r>
            <a:r>
              <a:rPr lang="ko-KR" altLang="en-US" sz="1400" dirty="0" err="1">
                <a:solidFill>
                  <a:srgbClr val="212121"/>
                </a:solidFill>
                <a:latin typeface="Arial Unicode MS"/>
                <a:ea typeface="inherit"/>
              </a:rPr>
              <a:t>커패시터는</a:t>
            </a:r>
            <a:r>
              <a:rPr lang="ko-KR" altLang="en-US" sz="1400" dirty="0">
                <a:solidFill>
                  <a:srgbClr val="212121"/>
                </a:solidFill>
                <a:latin typeface="Arial Unicode MS"/>
                <a:ea typeface="inherit"/>
              </a:rPr>
              <a:t> 콘덴서</a:t>
            </a:r>
            <a:r>
              <a:rPr lang="en-US" altLang="ko-KR" sz="1400" dirty="0">
                <a:solidFill>
                  <a:srgbClr val="212121"/>
                </a:solidFill>
                <a:latin typeface="Arial Unicode MS"/>
                <a:ea typeface="inherit"/>
              </a:rPr>
              <a:t>(condenser)</a:t>
            </a:r>
            <a:r>
              <a:rPr lang="ko-KR" altLang="en-US" sz="1400" dirty="0">
                <a:solidFill>
                  <a:srgbClr val="212121"/>
                </a:solidFill>
                <a:latin typeface="Arial Unicode MS"/>
                <a:ea typeface="inherit"/>
              </a:rPr>
              <a:t>라 부르기도 하며</a:t>
            </a:r>
            <a:r>
              <a:rPr lang="en-US" altLang="ko-KR" sz="1400" dirty="0">
                <a:solidFill>
                  <a:srgbClr val="212121"/>
                </a:solidFill>
                <a:latin typeface="Arial Unicode MS"/>
                <a:ea typeface="inherit"/>
              </a:rPr>
              <a:t>, </a:t>
            </a:r>
            <a:r>
              <a:rPr lang="ko-KR" altLang="en-US" sz="1400" dirty="0">
                <a:solidFill>
                  <a:srgbClr val="212121"/>
                </a:solidFill>
                <a:latin typeface="Arial Unicode MS"/>
                <a:ea typeface="inherit"/>
              </a:rPr>
              <a:t>회로에서는 전하를 저장하는 역할을 한다</a:t>
            </a:r>
            <a:r>
              <a:rPr lang="en-US" altLang="ko-KR" sz="1400" dirty="0">
                <a:solidFill>
                  <a:srgbClr val="212121"/>
                </a:solidFill>
                <a:latin typeface="Arial Unicode MS"/>
                <a:ea typeface="inheri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212121"/>
                </a:solidFill>
                <a:latin typeface="Arial Unicode MS"/>
                <a:ea typeface="inherit"/>
              </a:rPr>
              <a:t>인덕터가 전류에 의한 자기장을 만드는 것과 비슷하게 </a:t>
            </a:r>
            <a:r>
              <a:rPr lang="ko-KR" altLang="en-US" sz="1400" dirty="0" err="1">
                <a:solidFill>
                  <a:srgbClr val="212121"/>
                </a:solidFill>
                <a:latin typeface="Arial Unicode MS"/>
                <a:ea typeface="inherit"/>
              </a:rPr>
              <a:t>커패시터는</a:t>
            </a:r>
            <a:r>
              <a:rPr lang="ko-KR" altLang="en-US" sz="1400" dirty="0">
                <a:solidFill>
                  <a:srgbClr val="212121"/>
                </a:solidFill>
                <a:latin typeface="Arial Unicode MS"/>
                <a:ea typeface="inherit"/>
              </a:rPr>
              <a:t> 유전체를 통하여 전기장을 만든다</a:t>
            </a:r>
            <a:endParaRPr lang="en-US" altLang="ko-KR" sz="1400" dirty="0">
              <a:solidFill>
                <a:srgbClr val="212121"/>
              </a:solidFill>
              <a:latin typeface="Arial Unicode MS"/>
              <a:ea typeface="inheri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95DBFB-D0A8-43B7-9900-6F438DF4ADF2}"/>
              </a:ext>
            </a:extLst>
          </p:cNvPr>
          <p:cNvSpPr txBox="1"/>
          <p:nvPr/>
        </p:nvSpPr>
        <p:spPr>
          <a:xfrm>
            <a:off x="534899" y="4580707"/>
            <a:ext cx="8285573" cy="18006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212121"/>
                </a:solidFill>
                <a:latin typeface="Arial Unicode MS"/>
                <a:ea typeface="inherit"/>
              </a:rPr>
              <a:t>※</a:t>
            </a:r>
            <a:r>
              <a:rPr lang="en-US" altLang="ko-KR" sz="2400" dirty="0">
                <a:solidFill>
                  <a:srgbClr val="212121"/>
                </a:solidFill>
                <a:latin typeface="Arial Unicode MS"/>
                <a:ea typeface="inherit"/>
              </a:rPr>
              <a:t> Capacitor</a:t>
            </a:r>
            <a:r>
              <a:rPr lang="ko-KR" altLang="en-US" sz="2400" dirty="0">
                <a:solidFill>
                  <a:srgbClr val="212121"/>
                </a:solidFill>
                <a:latin typeface="Arial Unicode MS"/>
                <a:ea typeface="inherit"/>
              </a:rPr>
              <a:t>의 특성</a:t>
            </a:r>
            <a:endParaRPr lang="en-US" altLang="ko-KR" sz="2400" dirty="0">
              <a:solidFill>
                <a:srgbClr val="212121"/>
              </a:solidFill>
              <a:latin typeface="Arial Unicode MS"/>
              <a:ea typeface="inherit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>
                <a:solidFill>
                  <a:srgbClr val="FF0000"/>
                </a:solidFill>
                <a:latin typeface="Arial Unicode MS"/>
                <a:ea typeface="inherit"/>
              </a:rPr>
              <a:t>급격한 전류가 유입이 되더라도 전압은 전류 축적이 있어야 서서히 증가</a:t>
            </a:r>
            <a:endParaRPr lang="en-US" altLang="ko-KR" dirty="0">
              <a:solidFill>
                <a:srgbClr val="FF0000"/>
              </a:solidFill>
              <a:latin typeface="Arial Unicode MS"/>
              <a:ea typeface="inherit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>
                <a:solidFill>
                  <a:srgbClr val="FF0000"/>
                </a:solidFill>
                <a:latin typeface="Arial Unicode MS"/>
                <a:ea typeface="inherit"/>
              </a:rPr>
              <a:t>전압이 변하지 않으면 전류는 흐르지 않는다</a:t>
            </a:r>
            <a:r>
              <a:rPr lang="en-US" altLang="ko-KR" dirty="0">
                <a:solidFill>
                  <a:srgbClr val="FF0000"/>
                </a:solidFill>
                <a:latin typeface="Arial Unicode MS"/>
                <a:ea typeface="inherit"/>
              </a:rPr>
              <a:t>. ( open circuit )</a:t>
            </a:r>
          </a:p>
          <a:p>
            <a:pPr algn="r">
              <a:lnSpc>
                <a:spcPct val="150000"/>
              </a:lnSpc>
            </a:pP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예 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) 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스마트폰 배터리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, 1A*2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시간 충전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=</a:t>
            </a:r>
            <a:r>
              <a:rPr lang="ko-KR" altLang="en-US" sz="1600" dirty="0" err="1">
                <a:solidFill>
                  <a:srgbClr val="212121"/>
                </a:solidFill>
                <a:latin typeface="Arial Unicode MS"/>
                <a:ea typeface="inherit"/>
              </a:rPr>
              <a:t>만충전</a:t>
            </a:r>
            <a:endParaRPr lang="en-US" altLang="ko-KR" sz="1600" dirty="0">
              <a:solidFill>
                <a:srgbClr val="212121"/>
              </a:solidFill>
              <a:latin typeface="Arial Unicode MS"/>
              <a:ea typeface="inherit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4B079F3-6CE5-4783-803B-40C2D5653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2877375"/>
            <a:ext cx="3456384" cy="1809043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6572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5B24473-CF2B-45C1-B8DA-FCE5CA1A0FDE}"/>
              </a:ext>
            </a:extLst>
          </p:cNvPr>
          <p:cNvSpPr/>
          <p:nvPr/>
        </p:nvSpPr>
        <p:spPr bwMode="auto">
          <a:xfrm>
            <a:off x="-690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96169CF-34CC-48E5-98F9-64ED48EC2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80" y="228753"/>
            <a:ext cx="89792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 b="1" dirty="0">
                <a:latin typeface="맑은 고딕" charset="0"/>
                <a:ea typeface="맑은 고딕" charset="0"/>
              </a:rPr>
              <a:t>A-10 </a:t>
            </a:r>
            <a:r>
              <a:rPr lang="en-US" altLang="ko-KR" sz="2800" b="1" dirty="0" err="1">
                <a:latin typeface="맑은 고딕" charset="0"/>
                <a:ea typeface="맑은 고딕" charset="0"/>
              </a:rPr>
              <a:t>Capacitors_</a:t>
            </a:r>
            <a:r>
              <a:rPr lang="en-US" altLang="ko-KR" sz="2800" dirty="0" err="1">
                <a:solidFill>
                  <a:srgbClr val="212121"/>
                </a:solidFill>
                <a:latin typeface="Arial Unicode MS"/>
                <a:ea typeface="inherit"/>
              </a:rPr>
              <a:t>RC</a:t>
            </a:r>
            <a:r>
              <a:rPr lang="en-US" altLang="ko-KR" sz="2800" dirty="0">
                <a:solidFill>
                  <a:srgbClr val="212121"/>
                </a:solidFill>
                <a:latin typeface="Arial Unicode MS"/>
                <a:ea typeface="inherit"/>
              </a:rPr>
              <a:t> </a:t>
            </a:r>
            <a:r>
              <a:rPr lang="ko-KR" altLang="en-US" sz="2800" dirty="0">
                <a:solidFill>
                  <a:srgbClr val="212121"/>
                </a:solidFill>
                <a:latin typeface="Arial Unicode MS"/>
                <a:ea typeface="inherit"/>
              </a:rPr>
              <a:t>직렬회로의 과도응답</a:t>
            </a:r>
            <a:endParaRPr lang="en-US" altLang="ko-KR" sz="2800" dirty="0">
              <a:solidFill>
                <a:srgbClr val="212121"/>
              </a:solidFill>
              <a:latin typeface="Arial Unicode MS"/>
              <a:ea typeface="inherit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06213B7-00A7-475A-91C4-ACD426B73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5" y="4490856"/>
            <a:ext cx="4690659" cy="1900285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6DEF0D45-9D61-4D5A-B395-44F531B3753A}"/>
              </a:ext>
            </a:extLst>
          </p:cNvPr>
          <p:cNvGrpSpPr/>
          <p:nvPr/>
        </p:nvGrpSpPr>
        <p:grpSpPr>
          <a:xfrm>
            <a:off x="165440" y="1136917"/>
            <a:ext cx="3509592" cy="2338470"/>
            <a:chOff x="126304" y="1052736"/>
            <a:chExt cx="3653608" cy="245094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3EE56E0-451C-4C1B-B6A2-C023A70E26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9338" y="1052736"/>
              <a:ext cx="3560574" cy="2450948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EA04533-DA9E-4F82-A0ED-636C11A3819B}"/>
                </a:ext>
              </a:extLst>
            </p:cNvPr>
            <p:cNvSpPr txBox="1"/>
            <p:nvPr/>
          </p:nvSpPr>
          <p:spPr>
            <a:xfrm>
              <a:off x="126304" y="1134866"/>
              <a:ext cx="11031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Fig. 10-1</a:t>
              </a:r>
              <a:endParaRPr lang="ko-KR" altLang="en-US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2B1E2B5-311D-40CB-8F2A-42560C68202E}"/>
              </a:ext>
            </a:extLst>
          </p:cNvPr>
          <p:cNvGrpSpPr/>
          <p:nvPr/>
        </p:nvGrpSpPr>
        <p:grpSpPr>
          <a:xfrm>
            <a:off x="3779912" y="1052736"/>
            <a:ext cx="5273672" cy="2089423"/>
            <a:chOff x="3779912" y="1165214"/>
            <a:chExt cx="5273672" cy="208942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02B5F7A-FB19-402A-8495-6C7AF1237192}"/>
                </a:ext>
              </a:extLst>
            </p:cNvPr>
            <p:cNvSpPr/>
            <p:nvPr/>
          </p:nvSpPr>
          <p:spPr>
            <a:xfrm>
              <a:off x="3779912" y="2946860"/>
              <a:ext cx="5273671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r>
                <a:rPr lang="ko-KR" altLang="en-US" sz="1400" b="1" dirty="0" err="1"/>
                <a:t>τ</a:t>
              </a:r>
              <a:r>
                <a:rPr lang="ko-KR" altLang="en-US" sz="1400" b="1" dirty="0"/>
                <a:t> = RC </a:t>
              </a:r>
              <a:r>
                <a:rPr lang="en-US" altLang="ko-KR" sz="1400" b="1" dirty="0"/>
                <a:t>( </a:t>
              </a:r>
              <a:r>
                <a:rPr lang="ko-KR" altLang="en-US" sz="1400" b="1" dirty="0" err="1"/>
                <a:t>시정수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), be charged to about</a:t>
              </a:r>
              <a:r>
                <a:rPr lang="ko-KR" altLang="en-US" sz="1400" b="1" dirty="0"/>
                <a:t> 63%</a:t>
              </a:r>
              <a:r>
                <a:rPr lang="en-US" altLang="ko-KR" sz="1400" b="1" dirty="0"/>
                <a:t> or 37%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after</a:t>
              </a:r>
              <a:r>
                <a:rPr lang="ko-KR" altLang="en-US" sz="1400" b="1" dirty="0"/>
                <a:t> </a:t>
              </a:r>
              <a:r>
                <a:rPr lang="ko-KR" altLang="en-US" sz="1400" b="1" dirty="0" err="1"/>
                <a:t>τ</a:t>
              </a:r>
              <a:r>
                <a:rPr lang="en-US" altLang="ko-KR" sz="1400" b="1" dirty="0"/>
                <a:t>.</a:t>
              </a:r>
              <a:endParaRPr lang="ko-KR" altLang="en-US" sz="1400" b="1" dirty="0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337121A-9918-4B98-A9AE-18FD1CE86F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84433" y="1165214"/>
              <a:ext cx="5069151" cy="556317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CE8DEF9-2A8A-4C7D-9F68-06D6F55AC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12426" y="2063464"/>
              <a:ext cx="5088518" cy="633590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EC0CC43-64BD-4EEF-9C1C-873216E5DD50}"/>
              </a:ext>
            </a:extLst>
          </p:cNvPr>
          <p:cNvSpPr txBox="1"/>
          <p:nvPr/>
        </p:nvSpPr>
        <p:spPr>
          <a:xfrm>
            <a:off x="577420" y="4490856"/>
            <a:ext cx="5774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Ic</a:t>
            </a:r>
            <a:r>
              <a:rPr lang="en-US" altLang="ko-KR" dirty="0"/>
              <a:t>(t)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2AC399-E2D1-4937-A8A6-FBC3EBDF9DF5}"/>
              </a:ext>
            </a:extLst>
          </p:cNvPr>
          <p:cNvSpPr txBox="1"/>
          <p:nvPr/>
        </p:nvSpPr>
        <p:spPr>
          <a:xfrm>
            <a:off x="543564" y="5447085"/>
            <a:ext cx="64511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err="1"/>
              <a:t>Vc</a:t>
            </a:r>
            <a:r>
              <a:rPr lang="en-US" altLang="ko-KR" dirty="0"/>
              <a:t>(t)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03454C7-8619-4CF1-B69F-62B9E4FC32B9}"/>
              </a:ext>
            </a:extLst>
          </p:cNvPr>
          <p:cNvSpPr/>
          <p:nvPr/>
        </p:nvSpPr>
        <p:spPr>
          <a:xfrm>
            <a:off x="415180" y="3423306"/>
            <a:ext cx="8125181" cy="86979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Vc</a:t>
            </a:r>
            <a:r>
              <a:rPr lang="en-US" altLang="ko-KR" dirty="0"/>
              <a:t>(t) </a:t>
            </a:r>
            <a:r>
              <a:rPr lang="ko-KR" altLang="en-US" dirty="0"/>
              <a:t>곡선에서 6.3V가 되는 시간</a:t>
            </a:r>
            <a:r>
              <a:rPr lang="en-US" altLang="ko-KR" dirty="0"/>
              <a:t>(</a:t>
            </a:r>
            <a:r>
              <a:rPr lang="ko-KR" altLang="en-US" dirty="0"/>
              <a:t>63% of 10[</a:t>
            </a:r>
            <a:r>
              <a:rPr lang="ko-KR" altLang="en-US" dirty="0" err="1"/>
              <a:t>V</a:t>
            </a:r>
            <a:r>
              <a:rPr lang="ko-KR" altLang="en-US" dirty="0"/>
              <a:t>]</a:t>
            </a:r>
            <a:r>
              <a:rPr lang="en-US" altLang="ko-KR" dirty="0"/>
              <a:t>)</a:t>
            </a:r>
            <a:r>
              <a:rPr lang="ko-KR" altLang="en-US" dirty="0"/>
              <a:t>과 </a:t>
            </a:r>
            <a:r>
              <a:rPr lang="en-US" altLang="ko-KR" dirty="0" err="1"/>
              <a:t>Ic</a:t>
            </a:r>
            <a:r>
              <a:rPr lang="en-US" altLang="ko-KR" dirty="0"/>
              <a:t>(t) </a:t>
            </a:r>
            <a:r>
              <a:rPr lang="ko-KR" altLang="en-US" dirty="0"/>
              <a:t>곡선에서 3.7mA가 되는 시간</a:t>
            </a:r>
            <a:r>
              <a:rPr lang="en-US" altLang="ko-KR" dirty="0"/>
              <a:t>(</a:t>
            </a:r>
            <a:r>
              <a:rPr lang="ko-KR" altLang="en-US" dirty="0"/>
              <a:t>37% of 10[</a:t>
            </a:r>
            <a:r>
              <a:rPr lang="ko-KR" altLang="en-US" dirty="0" err="1"/>
              <a:t>mA</a:t>
            </a:r>
            <a:r>
              <a:rPr lang="ko-KR" altLang="en-US" dirty="0"/>
              <a:t>]</a:t>
            </a:r>
            <a:r>
              <a:rPr lang="en-US" altLang="ko-KR" dirty="0"/>
              <a:t>)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/>
              <a:t>모두 </a:t>
            </a:r>
            <a:r>
              <a:rPr lang="ko-KR" altLang="en-US" dirty="0" err="1"/>
              <a:t>시정수</a:t>
            </a:r>
            <a:r>
              <a:rPr lang="en-US" altLang="ko-KR" b="1" dirty="0"/>
              <a:t>(</a:t>
            </a:r>
            <a:r>
              <a:rPr lang="ko-KR" altLang="en-US" b="1" dirty="0" err="1"/>
              <a:t>τ</a:t>
            </a:r>
            <a:r>
              <a:rPr lang="en-US" altLang="ko-KR" b="1" dirty="0"/>
              <a:t>=RC)</a:t>
            </a:r>
            <a:r>
              <a:rPr lang="ko-KR" altLang="en-US" b="1" dirty="0"/>
              <a:t>와 동일</a:t>
            </a:r>
            <a:r>
              <a:rPr lang="en-US" altLang="ko-KR" b="1" dirty="0"/>
              <a:t>.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9EC520E-B964-44C2-83F5-DFBBD2FB6244}"/>
              </a:ext>
            </a:extLst>
          </p:cNvPr>
          <p:cNvCxnSpPr>
            <a:cxnSpLocks/>
          </p:cNvCxnSpPr>
          <p:nvPr/>
        </p:nvCxnSpPr>
        <p:spPr bwMode="auto">
          <a:xfrm>
            <a:off x="2511252" y="5013176"/>
            <a:ext cx="0" cy="12926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A4662D7-7EA8-4E4F-A486-21D63BF500E3}"/>
              </a:ext>
            </a:extLst>
          </p:cNvPr>
          <p:cNvCxnSpPr>
            <a:cxnSpLocks/>
          </p:cNvCxnSpPr>
          <p:nvPr/>
        </p:nvCxnSpPr>
        <p:spPr bwMode="auto">
          <a:xfrm>
            <a:off x="1188677" y="5013176"/>
            <a:ext cx="132257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9344E47-C3F1-47A1-AA46-8C2AF4FBC837}"/>
              </a:ext>
            </a:extLst>
          </p:cNvPr>
          <p:cNvCxnSpPr>
            <a:cxnSpLocks/>
          </p:cNvCxnSpPr>
          <p:nvPr/>
        </p:nvCxnSpPr>
        <p:spPr bwMode="auto">
          <a:xfrm>
            <a:off x="1188677" y="5702158"/>
            <a:ext cx="132257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9D644FB-0ADA-4EE6-9B4F-02576B71C39F}"/>
              </a:ext>
            </a:extLst>
          </p:cNvPr>
          <p:cNvSpPr/>
          <p:nvPr/>
        </p:nvSpPr>
        <p:spPr>
          <a:xfrm>
            <a:off x="2279458" y="6362164"/>
            <a:ext cx="17139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err="1"/>
              <a:t>τ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실험치</a:t>
            </a:r>
            <a:r>
              <a:rPr lang="en-US" altLang="ko-KR" sz="2800" b="1" dirty="0"/>
              <a:t>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2290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F033FDB-CF2B-4B86-957A-F4A92681E5EC}"/>
              </a:ext>
            </a:extLst>
          </p:cNvPr>
          <p:cNvSpPr/>
          <p:nvPr/>
        </p:nvSpPr>
        <p:spPr bwMode="auto">
          <a:xfrm>
            <a:off x="-690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2C56E0-3CFB-4B18-9D3D-9E87A0016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80" y="228753"/>
            <a:ext cx="89792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b="1" dirty="0">
                <a:latin typeface="맑은 고딕" charset="0"/>
                <a:ea typeface="맑은 고딕" charset="0"/>
              </a:rPr>
              <a:t>실험</a:t>
            </a:r>
            <a:r>
              <a:rPr lang="en-US" altLang="ko-KR" sz="2800" b="1" dirty="0">
                <a:latin typeface="맑은 고딕" charset="0"/>
                <a:ea typeface="맑은 고딕" charset="0"/>
              </a:rPr>
              <a:t>1 Step Response (1)</a:t>
            </a:r>
            <a:endParaRPr kumimoji="0" lang="en-US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6883ED-EA86-4971-A7AB-985C5366F0B1}"/>
              </a:ext>
            </a:extLst>
          </p:cNvPr>
          <p:cNvSpPr txBox="1"/>
          <p:nvPr/>
        </p:nvSpPr>
        <p:spPr>
          <a:xfrm>
            <a:off x="45303" y="980728"/>
            <a:ext cx="5112568" cy="5955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Fig. 1 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에서 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Vs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와 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R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사이에 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Diode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를 삽입하고 나머지 회로를 구성한다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. (R1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 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=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 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1k,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 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C1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 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=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 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100uF, f = 1 Hz??)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R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입력에 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10V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가 인가될 수 있도록 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F.G.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의 진폭을 조정한다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F.G.,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 회로 와 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Scope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의 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probe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를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 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연결합니다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. 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회로 입력단에 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CH1 probe, capacitor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 출력단에 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CH2 probe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를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  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연결합니다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. GND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연결에 주의합니다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F.G. ‘CH1 OUTPUT ‘ button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눌러 신호 인가하고 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scope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의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 CH1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에서 적당한 신호가 표시되도록 수평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/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수직 조정하기</a:t>
            </a:r>
            <a:endParaRPr lang="en-US" altLang="ko-KR" sz="1600" dirty="0">
              <a:solidFill>
                <a:srgbClr val="212121"/>
              </a:solidFill>
              <a:latin typeface="Arial Unicode MS"/>
              <a:ea typeface="inheri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CH1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에서 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Vs 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파형 사진 </a:t>
            </a:r>
            <a:r>
              <a:rPr lang="ko-KR" altLang="en-US" sz="1600" dirty="0" err="1">
                <a:solidFill>
                  <a:srgbClr val="212121"/>
                </a:solidFill>
                <a:latin typeface="Arial Unicode MS"/>
                <a:ea typeface="inherit"/>
              </a:rPr>
              <a:t>촬영후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 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Vs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의 반파 그래프를 그리고 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Vs-max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를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 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측정하여 기록합니다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scope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의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 CH2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에서 </a:t>
            </a:r>
            <a:r>
              <a:rPr lang="en-US" altLang="ko-KR" sz="1600" dirty="0" err="1">
                <a:solidFill>
                  <a:srgbClr val="212121"/>
                </a:solidFill>
                <a:latin typeface="Arial Unicode MS"/>
                <a:ea typeface="inherit"/>
              </a:rPr>
              <a:t>Vc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 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파형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 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사진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 </a:t>
            </a:r>
            <a:r>
              <a:rPr lang="ko-KR" altLang="en-US" sz="1600" dirty="0" err="1">
                <a:solidFill>
                  <a:srgbClr val="212121"/>
                </a:solidFill>
                <a:latin typeface="Arial Unicode MS"/>
                <a:ea typeface="inherit"/>
              </a:rPr>
              <a:t>촬영후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 </a:t>
            </a:r>
            <a:r>
              <a:rPr lang="en-US" altLang="ko-KR" sz="1600" dirty="0" err="1">
                <a:solidFill>
                  <a:srgbClr val="212121"/>
                </a:solidFill>
                <a:latin typeface="Arial Unicode MS"/>
                <a:ea typeface="inherit"/>
              </a:rPr>
              <a:t>Vc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의 반파 그래프 그리고 </a:t>
            </a:r>
            <a:r>
              <a:rPr lang="en-US" altLang="ko-KR" sz="1600" dirty="0" err="1">
                <a:solidFill>
                  <a:srgbClr val="212121"/>
                </a:solidFill>
                <a:latin typeface="Arial Unicode MS"/>
                <a:ea typeface="inherit"/>
              </a:rPr>
              <a:t>Vc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-max, </a:t>
            </a:r>
            <a:r>
              <a:rPr lang="ko-KR" altLang="en-US" sz="1600" dirty="0" err="1">
                <a:solidFill>
                  <a:srgbClr val="212121"/>
                </a:solidFill>
                <a:latin typeface="Arial Unicode MS"/>
                <a:ea typeface="inherit"/>
              </a:rPr>
              <a:t>시정수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(</a:t>
            </a:r>
            <a:r>
              <a:rPr lang="ko-KR" altLang="en-US" sz="1600" b="1" dirty="0" err="1"/>
              <a:t>τ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)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를 측정하여 기록합니다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.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FE507D1-0612-45BE-8B2A-E88A0A4FC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003947"/>
              </p:ext>
            </p:extLst>
          </p:nvPr>
        </p:nvGraphicFramePr>
        <p:xfrm>
          <a:off x="5157871" y="1412776"/>
          <a:ext cx="3696779" cy="3177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369">
                  <a:extLst>
                    <a:ext uri="{9D8B030D-6E8A-4147-A177-3AD203B41FA5}">
                      <a16:colId xmlns:a16="http://schemas.microsoft.com/office/drawing/2014/main" val="1591367217"/>
                    </a:ext>
                  </a:extLst>
                </a:gridCol>
                <a:gridCol w="1276584">
                  <a:extLst>
                    <a:ext uri="{9D8B030D-6E8A-4147-A177-3AD203B41FA5}">
                      <a16:colId xmlns:a16="http://schemas.microsoft.com/office/drawing/2014/main" val="1485396481"/>
                    </a:ext>
                  </a:extLst>
                </a:gridCol>
                <a:gridCol w="845826">
                  <a:extLst>
                    <a:ext uri="{9D8B030D-6E8A-4147-A177-3AD203B41FA5}">
                      <a16:colId xmlns:a16="http://schemas.microsoft.com/office/drawing/2014/main" val="3793304582"/>
                    </a:ext>
                  </a:extLst>
                </a:gridCol>
              </a:tblGrid>
              <a:tr h="492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item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측정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계산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사진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49634"/>
                  </a:ext>
                </a:extLst>
              </a:tr>
              <a:tr h="492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Vs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>
                          <a:solidFill>
                            <a:schemeClr val="tx1"/>
                          </a:solidFill>
                        </a:rPr>
                        <a:t>그래프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, Vmax,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</a:rPr>
                        <a:t>시정수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</a:rPr>
                        <a:t>측정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3096562"/>
                  </a:ext>
                </a:extLst>
              </a:tr>
              <a:tr h="492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Vc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>
                          <a:solidFill>
                            <a:schemeClr val="tx1"/>
                          </a:solidFill>
                        </a:rPr>
                        <a:t>그래프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, Vmax,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</a:rPr>
                        <a:t>시정수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</a:rPr>
                        <a:t>측정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5627387"/>
                  </a:ext>
                </a:extLst>
              </a:tr>
              <a:tr h="49205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808539"/>
                  </a:ext>
                </a:extLst>
              </a:tr>
              <a:tr h="492055">
                <a:tc>
                  <a:txBody>
                    <a:bodyPr/>
                    <a:lstStyle/>
                    <a:p>
                      <a:pPr algn="ctr" latinLnBrk="1"/>
                      <a:endParaRPr lang="en-US" altLang="ko-KR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6392485"/>
                  </a:ext>
                </a:extLst>
              </a:tr>
              <a:tr h="49205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14048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FA409C39-DD39-457F-A146-52370D3ED720}"/>
              </a:ext>
            </a:extLst>
          </p:cNvPr>
          <p:cNvSpPr/>
          <p:nvPr/>
        </p:nvSpPr>
        <p:spPr>
          <a:xfrm>
            <a:off x="5004048" y="984821"/>
            <a:ext cx="983278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212121"/>
                </a:solidFill>
                <a:latin typeface="Arial Unicode MS"/>
                <a:ea typeface="inherit"/>
              </a:rPr>
              <a:t>Table</a:t>
            </a:r>
            <a:r>
              <a:rPr lang="ko-KR" altLang="en-US" dirty="0">
                <a:solidFill>
                  <a:srgbClr val="212121"/>
                </a:solidFill>
                <a:latin typeface="Arial Unicode MS"/>
                <a:ea typeface="inherit"/>
              </a:rPr>
              <a:t> </a:t>
            </a:r>
            <a:r>
              <a:rPr lang="en-US" altLang="ko-KR" dirty="0">
                <a:solidFill>
                  <a:srgbClr val="212121"/>
                </a:solidFill>
                <a:latin typeface="Arial Unicode MS"/>
                <a:ea typeface="inherit"/>
              </a:rPr>
              <a:t>1.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D27515F-64BE-49EC-9D20-B7B2D6464C25}"/>
              </a:ext>
            </a:extLst>
          </p:cNvPr>
          <p:cNvCxnSpPr/>
          <p:nvPr/>
        </p:nvCxnSpPr>
        <p:spPr bwMode="auto">
          <a:xfrm flipH="1">
            <a:off x="5724128" y="3356992"/>
            <a:ext cx="2664296" cy="9361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6319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F033FDB-CF2B-4B86-957A-F4A92681E5EC}"/>
              </a:ext>
            </a:extLst>
          </p:cNvPr>
          <p:cNvSpPr/>
          <p:nvPr/>
        </p:nvSpPr>
        <p:spPr bwMode="auto">
          <a:xfrm>
            <a:off x="-690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2C56E0-3CFB-4B18-9D3D-9E87A0016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80" y="228753"/>
            <a:ext cx="89792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b="1" dirty="0">
                <a:latin typeface="맑은 고딕" charset="0"/>
                <a:ea typeface="맑은 고딕" charset="0"/>
              </a:rPr>
              <a:t>실험</a:t>
            </a:r>
            <a:r>
              <a:rPr lang="en-US" altLang="ko-KR" sz="2800" b="1" dirty="0">
                <a:latin typeface="맑은 고딕" charset="0"/>
                <a:ea typeface="맑은 고딕" charset="0"/>
              </a:rPr>
              <a:t>1 Step Response (2)</a:t>
            </a:r>
            <a:endParaRPr kumimoji="0" lang="en-US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6A06ABC-BFB6-42AB-90F7-948C0A284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702960"/>
              </p:ext>
            </p:extLst>
          </p:nvPr>
        </p:nvGraphicFramePr>
        <p:xfrm>
          <a:off x="5157871" y="1412776"/>
          <a:ext cx="3696779" cy="3821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393">
                  <a:extLst>
                    <a:ext uri="{9D8B030D-6E8A-4147-A177-3AD203B41FA5}">
                      <a16:colId xmlns:a16="http://schemas.microsoft.com/office/drawing/2014/main" val="1591367217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485396481"/>
                    </a:ext>
                  </a:extLst>
                </a:gridCol>
                <a:gridCol w="682250">
                  <a:extLst>
                    <a:ext uri="{9D8B030D-6E8A-4147-A177-3AD203B41FA5}">
                      <a16:colId xmlns:a16="http://schemas.microsoft.com/office/drawing/2014/main" val="3793304582"/>
                    </a:ext>
                  </a:extLst>
                </a:gridCol>
              </a:tblGrid>
              <a:tr h="492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item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측정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계산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사진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49634"/>
                  </a:ext>
                </a:extLst>
              </a:tr>
              <a:tr h="49205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3096562"/>
                  </a:ext>
                </a:extLst>
              </a:tr>
              <a:tr h="49205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5627387"/>
                  </a:ext>
                </a:extLst>
              </a:tr>
              <a:tr h="492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그래프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, Vmax,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시정수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측정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808539"/>
                  </a:ext>
                </a:extLst>
              </a:tr>
              <a:tr h="492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</a:t>
                      </a:r>
                      <a:r>
                        <a:rPr lang="en-US" altLang="ko-KR" baseline="-25000" dirty="0"/>
                        <a:t>S</a:t>
                      </a:r>
                      <a:r>
                        <a:rPr lang="en-US" altLang="ko-KR" dirty="0"/>
                        <a:t>=I</a:t>
                      </a:r>
                      <a:r>
                        <a:rPr lang="en-US" altLang="ko-KR" baseline="-25000" dirty="0"/>
                        <a:t>R</a:t>
                      </a:r>
                      <a:r>
                        <a:rPr lang="en-US" altLang="ko-KR" dirty="0"/>
                        <a:t>=I</a:t>
                      </a:r>
                      <a:r>
                        <a:rPr lang="en-US" altLang="ko-KR" baseline="-250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그래프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</a:rPr>
                        <a:t>Ic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-max,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시정수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계산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6392485"/>
                  </a:ext>
                </a:extLst>
              </a:tr>
              <a:tr h="49205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 err="1">
                          <a:solidFill>
                            <a:srgbClr val="212121"/>
                          </a:solidFill>
                          <a:latin typeface="Arial Unicode MS"/>
                          <a:ea typeface="inherit"/>
                        </a:rPr>
                        <a:t>Vc</a:t>
                      </a:r>
                      <a:r>
                        <a:rPr lang="en-US" altLang="ko-KR" sz="1800" dirty="0">
                          <a:solidFill>
                            <a:srgbClr val="212121"/>
                          </a:solidFill>
                          <a:latin typeface="Arial Unicode MS"/>
                          <a:ea typeface="inherit"/>
                        </a:rPr>
                        <a:t>-max, </a:t>
                      </a:r>
                      <a:r>
                        <a:rPr lang="en-US" altLang="ko-KR" sz="1800" dirty="0" err="1">
                          <a:solidFill>
                            <a:srgbClr val="212121"/>
                          </a:solidFill>
                          <a:latin typeface="Arial Unicode MS"/>
                          <a:ea typeface="inherit"/>
                        </a:rPr>
                        <a:t>Ic</a:t>
                      </a:r>
                      <a:r>
                        <a:rPr lang="en-US" altLang="ko-KR" sz="1800" dirty="0">
                          <a:solidFill>
                            <a:srgbClr val="212121"/>
                          </a:solidFill>
                          <a:latin typeface="Arial Unicode MS"/>
                          <a:ea typeface="inherit"/>
                        </a:rPr>
                        <a:t>-max, </a:t>
                      </a:r>
                      <a:r>
                        <a:rPr lang="ko-KR" altLang="en-US" dirty="0" err="1"/>
                        <a:t>시정수</a:t>
                      </a:r>
                      <a:r>
                        <a:rPr lang="en-US" altLang="ko-KR" dirty="0"/>
                        <a:t>(</a:t>
                      </a:r>
                      <a:r>
                        <a:rPr lang="el-GR" altLang="ko-KR" dirty="0"/>
                        <a:t>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계산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14048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46883ED-EA86-4971-A7AB-985C5366F0B1}"/>
              </a:ext>
            </a:extLst>
          </p:cNvPr>
          <p:cNvSpPr txBox="1"/>
          <p:nvPr/>
        </p:nvSpPr>
        <p:spPr>
          <a:xfrm>
            <a:off x="45303" y="980728"/>
            <a:ext cx="5112568" cy="4108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scope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의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 ‘math’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 가능을 활용하여 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R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양단의 파형을 측정하고 사진 </a:t>
            </a:r>
            <a:r>
              <a:rPr lang="ko-KR" altLang="en-US" sz="1600" dirty="0" err="1">
                <a:solidFill>
                  <a:srgbClr val="212121"/>
                </a:solidFill>
                <a:latin typeface="Arial Unicode MS"/>
                <a:ea typeface="inherit"/>
              </a:rPr>
              <a:t>촬영후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 VR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의 반파 그래프 그리고 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VR-max, </a:t>
            </a:r>
            <a:r>
              <a:rPr lang="ko-KR" altLang="en-US" sz="1600" dirty="0" err="1">
                <a:solidFill>
                  <a:srgbClr val="212121"/>
                </a:solidFill>
                <a:latin typeface="Arial Unicode MS"/>
                <a:ea typeface="inherit"/>
              </a:rPr>
              <a:t>시정수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(</a:t>
            </a:r>
            <a:r>
              <a:rPr lang="ko-KR" altLang="en-US" sz="1600" b="1" dirty="0" err="1"/>
              <a:t>τ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)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를 측정하여 기록합니다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7.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을 기반으로 </a:t>
            </a:r>
            <a:r>
              <a:rPr lang="en-US" altLang="ko-KR" sz="1600" dirty="0" err="1">
                <a:solidFill>
                  <a:srgbClr val="212121"/>
                </a:solidFill>
                <a:latin typeface="Arial Unicode MS"/>
                <a:ea typeface="inherit"/>
              </a:rPr>
              <a:t>Ic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의 그래프를 그리고 시정수를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 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기록합니다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en-US" altLang="ko-KR" sz="1600" dirty="0" err="1">
                <a:solidFill>
                  <a:srgbClr val="212121"/>
                </a:solidFill>
                <a:latin typeface="+mn-ea"/>
              </a:rPr>
              <a:t>Vc</a:t>
            </a:r>
            <a:r>
              <a:rPr lang="en-US" altLang="ko-KR" sz="1600" dirty="0">
                <a:solidFill>
                  <a:srgbClr val="212121"/>
                </a:solidFill>
                <a:latin typeface="+mn-ea"/>
              </a:rPr>
              <a:t>(t), </a:t>
            </a:r>
            <a:r>
              <a:rPr lang="en-US" altLang="ko-KR" sz="1600" dirty="0" err="1">
                <a:solidFill>
                  <a:srgbClr val="212121"/>
                </a:solidFill>
                <a:latin typeface="+mn-ea"/>
              </a:rPr>
              <a:t>Ic</a:t>
            </a:r>
            <a:r>
              <a:rPr lang="en-US" altLang="ko-KR" sz="1600" dirty="0">
                <a:solidFill>
                  <a:srgbClr val="212121"/>
                </a:solidFill>
                <a:latin typeface="+mn-ea"/>
              </a:rPr>
              <a:t>(t)</a:t>
            </a:r>
            <a:r>
              <a:rPr lang="ko-KR" altLang="en-US" sz="1600" dirty="0">
                <a:solidFill>
                  <a:srgbClr val="212121"/>
                </a:solidFill>
                <a:latin typeface="+mn-ea"/>
              </a:rPr>
              <a:t>를</a:t>
            </a:r>
            <a:r>
              <a:rPr lang="en-US" altLang="ko-KR" sz="1600" dirty="0">
                <a:solidFill>
                  <a:srgbClr val="212121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rgbClr val="212121"/>
                </a:solidFill>
                <a:latin typeface="+mn-ea"/>
              </a:rPr>
              <a:t>활용하여 </a:t>
            </a:r>
            <a:r>
              <a:rPr lang="en-US" altLang="ko-KR" sz="1600" dirty="0" err="1">
                <a:solidFill>
                  <a:srgbClr val="212121"/>
                </a:solidFill>
                <a:latin typeface="+mn-ea"/>
              </a:rPr>
              <a:t>Vc</a:t>
            </a:r>
            <a:r>
              <a:rPr lang="en-US" altLang="ko-KR" sz="1600" dirty="0">
                <a:solidFill>
                  <a:srgbClr val="212121"/>
                </a:solidFill>
                <a:latin typeface="+mn-ea"/>
              </a:rPr>
              <a:t>-max, </a:t>
            </a:r>
            <a:r>
              <a:rPr lang="en-US" altLang="ko-KR" sz="1600" dirty="0" err="1">
                <a:solidFill>
                  <a:srgbClr val="212121"/>
                </a:solidFill>
                <a:latin typeface="+mn-ea"/>
              </a:rPr>
              <a:t>Ic</a:t>
            </a:r>
            <a:r>
              <a:rPr lang="en-US" altLang="ko-KR" sz="1600" dirty="0">
                <a:solidFill>
                  <a:srgbClr val="212121"/>
                </a:solidFill>
                <a:latin typeface="+mn-ea"/>
              </a:rPr>
              <a:t>-max, </a:t>
            </a:r>
            <a:r>
              <a:rPr lang="ko-KR" altLang="en-US" sz="1600" dirty="0">
                <a:solidFill>
                  <a:srgbClr val="212121"/>
                </a:solidFill>
                <a:latin typeface="+mn-ea"/>
              </a:rPr>
              <a:t>시정수를 계산하고 기록합니다</a:t>
            </a:r>
            <a:r>
              <a:rPr lang="en-US" altLang="ko-KR" sz="1600" dirty="0">
                <a:solidFill>
                  <a:srgbClr val="212121"/>
                </a:solidFill>
                <a:latin typeface="+mn-ea"/>
              </a:rPr>
              <a:t>.</a:t>
            </a:r>
            <a:endParaRPr lang="en-US" altLang="ko-KR" sz="1600" dirty="0">
              <a:solidFill>
                <a:srgbClr val="212121"/>
              </a:solidFill>
              <a:latin typeface="Arial Unicode MS"/>
              <a:ea typeface="inheri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R1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 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=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 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500,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 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C1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 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=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 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100uF, f = </a:t>
            </a:r>
            <a:r>
              <a:rPr lang="en-US" altLang="ko-KR" sz="1600" dirty="0">
                <a:solidFill>
                  <a:srgbClr val="FF0000"/>
                </a:solidFill>
                <a:latin typeface="Arial Unicode MS"/>
                <a:ea typeface="inherit"/>
              </a:rPr>
              <a:t>1 Hz?? </a:t>
            </a:r>
            <a:r>
              <a:rPr lang="ko-KR" altLang="en-US" sz="1600" dirty="0">
                <a:solidFill>
                  <a:srgbClr val="FF0000"/>
                </a:solidFill>
                <a:latin typeface="Arial Unicode MS"/>
                <a:ea typeface="inherit"/>
              </a:rPr>
              <a:t>로 조건을 바꾸어 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Table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 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2. 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를 작성하세요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Arial Unicode MS"/>
              <a:ea typeface="inheri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R1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 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=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 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500,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 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C1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 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=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 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200uF, f = </a:t>
            </a:r>
            <a:r>
              <a:rPr lang="en-US" altLang="ko-KR" sz="1600" dirty="0">
                <a:solidFill>
                  <a:srgbClr val="FF0000"/>
                </a:solidFill>
                <a:latin typeface="Arial Unicode MS"/>
                <a:ea typeface="inherit"/>
              </a:rPr>
              <a:t>1 Hz??</a:t>
            </a:r>
            <a:r>
              <a:rPr lang="ko-KR" altLang="en-US" sz="1600" dirty="0">
                <a:solidFill>
                  <a:srgbClr val="FF0000"/>
                </a:solidFill>
                <a:latin typeface="Arial Unicode MS"/>
                <a:ea typeface="inherit"/>
              </a:rPr>
              <a:t>로 조건을 바꾸어 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Table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 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3. 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를 작성하세요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3EFD5A-FE3E-462B-B96A-D53F4BD485B0}"/>
              </a:ext>
            </a:extLst>
          </p:cNvPr>
          <p:cNvSpPr/>
          <p:nvPr/>
        </p:nvSpPr>
        <p:spPr>
          <a:xfrm>
            <a:off x="5004048" y="984821"/>
            <a:ext cx="983278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212121"/>
                </a:solidFill>
                <a:latin typeface="Arial Unicode MS"/>
                <a:ea typeface="inherit"/>
              </a:rPr>
              <a:t>Table</a:t>
            </a:r>
            <a:r>
              <a:rPr lang="ko-KR" altLang="en-US" dirty="0">
                <a:solidFill>
                  <a:srgbClr val="212121"/>
                </a:solidFill>
                <a:latin typeface="Arial Unicode MS"/>
                <a:ea typeface="inherit"/>
              </a:rPr>
              <a:t> </a:t>
            </a:r>
            <a:r>
              <a:rPr lang="en-US" altLang="ko-KR" dirty="0">
                <a:solidFill>
                  <a:srgbClr val="212121"/>
                </a:solidFill>
                <a:latin typeface="Arial Unicode MS"/>
                <a:ea typeface="inherit"/>
              </a:rPr>
              <a:t>1.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82B13E3-E15D-49A2-81B6-C9874144C86F}"/>
              </a:ext>
            </a:extLst>
          </p:cNvPr>
          <p:cNvCxnSpPr/>
          <p:nvPr/>
        </p:nvCxnSpPr>
        <p:spPr bwMode="auto">
          <a:xfrm flipV="1">
            <a:off x="5580112" y="2060848"/>
            <a:ext cx="2952328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51596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3701235-EBB1-4A99-BEE8-988B92F3769A}"/>
              </a:ext>
            </a:extLst>
          </p:cNvPr>
          <p:cNvSpPr/>
          <p:nvPr/>
        </p:nvSpPr>
        <p:spPr bwMode="auto">
          <a:xfrm>
            <a:off x="0" y="30018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9C32539-B11A-4BF5-9F2E-CE317C692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effectLst/>
              </a:rPr>
              <a:t>결과 보고서 첨부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31570D-AB53-4A50-A237-21B0EE99824D}"/>
              </a:ext>
            </a:extLst>
          </p:cNvPr>
          <p:cNvSpPr/>
          <p:nvPr/>
        </p:nvSpPr>
        <p:spPr>
          <a:xfrm>
            <a:off x="217534" y="1030292"/>
            <a:ext cx="8926466" cy="4251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altLang="ko-KR" sz="14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Table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1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에서 실험절차 </a:t>
            </a:r>
            <a:r>
              <a:rPr lang="en-US" altLang="ko-KR" sz="1400" dirty="0">
                <a:solidFill>
                  <a:srgbClr val="212121"/>
                </a:solidFill>
                <a:latin typeface="+mn-ea"/>
              </a:rPr>
              <a:t>6.</a:t>
            </a:r>
            <a:r>
              <a:rPr lang="ko-KR" altLang="en-US" sz="1400" dirty="0">
                <a:solidFill>
                  <a:srgbClr val="212121"/>
                </a:solidFill>
                <a:latin typeface="+mn-ea"/>
              </a:rPr>
              <a:t>과 </a:t>
            </a:r>
            <a:r>
              <a:rPr lang="en-US" altLang="ko-KR" sz="1400" dirty="0">
                <a:solidFill>
                  <a:srgbClr val="212121"/>
                </a:solidFill>
                <a:latin typeface="+mn-ea"/>
              </a:rPr>
              <a:t>8.</a:t>
            </a:r>
            <a:r>
              <a:rPr lang="ko-KR" altLang="en-US" sz="1400" dirty="0">
                <a:solidFill>
                  <a:srgbClr val="212121"/>
                </a:solidFill>
                <a:latin typeface="+mn-ea"/>
              </a:rPr>
              <a:t>의 결과가 계산치와 일치하는지 비교하세요</a:t>
            </a:r>
            <a:r>
              <a:rPr lang="en-US" altLang="ko-KR" sz="1400" dirty="0">
                <a:solidFill>
                  <a:srgbClr val="212121"/>
                </a:solidFill>
                <a:latin typeface="+mn-ea"/>
              </a:rPr>
              <a:t>.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Vc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-max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와 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Ic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-max, </a:t>
            </a:r>
            <a:r>
              <a:rPr lang="ko-KR" altLang="en-US" sz="14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시정수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)</a:t>
            </a:r>
            <a:endParaRPr lang="en-US" altLang="ko-KR" sz="1400" dirty="0">
              <a:solidFill>
                <a:srgbClr val="212121"/>
              </a:solidFill>
              <a:latin typeface="+mn-ea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altLang="ko-KR" sz="14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Table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1, Table 2.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에서 결과를 분석하세요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Vc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와 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Ic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의 관계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en-US" sz="14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시정수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관점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).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altLang="ko-KR" sz="14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Table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1, Table 3.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에서 결과를 분석하세요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Vc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와 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Ic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의 관계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en-US" sz="14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시정수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관점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). 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altLang="ko-KR" sz="14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A-10 EVALUATION AND REVIEW QUESTIONS: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없음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PSPICE</a:t>
            </a:r>
            <a:r>
              <a:rPr lang="ko-KR" altLang="en-US" sz="1400" dirty="0">
                <a:latin typeface="+mn-ea"/>
                <a:cs typeface="Times New Roman" panose="02020603050405020304" pitchFamily="18" charset="0"/>
              </a:rPr>
              <a:t> 과제</a:t>
            </a:r>
            <a:endParaRPr lang="en-US" altLang="ko-KR" sz="1400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    1) </a:t>
            </a:r>
            <a:r>
              <a:rPr lang="ko-KR" altLang="en-US" sz="1400" dirty="0">
                <a:latin typeface="+mn-ea"/>
                <a:cs typeface="Times New Roman" panose="02020603050405020304" pitchFamily="18" charset="0"/>
              </a:rPr>
              <a:t>아래 </a:t>
            </a: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CR</a:t>
            </a:r>
            <a:r>
              <a:rPr lang="ko-KR" altLang="en-US" sz="1400" dirty="0">
                <a:latin typeface="+mn-ea"/>
                <a:cs typeface="Times New Roman" panose="02020603050405020304" pitchFamily="18" charset="0"/>
              </a:rPr>
              <a:t>직렬회로의</a:t>
            </a: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sz="1400" dirty="0">
                <a:latin typeface="+mn-ea"/>
                <a:cs typeface="Times New Roman" panose="02020603050405020304" pitchFamily="18" charset="0"/>
              </a:rPr>
              <a:t>스텝응답 </a:t>
            </a: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(simulation time = 600ms)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    2) probe</a:t>
            </a:r>
            <a:r>
              <a:rPr lang="ko-KR" altLang="en-US" sz="1400" dirty="0">
                <a:latin typeface="+mn-ea"/>
                <a:cs typeface="Times New Roman" panose="02020603050405020304" pitchFamily="18" charset="0"/>
              </a:rPr>
              <a:t>를 활용하여 </a:t>
            </a: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VR, IR</a:t>
            </a:r>
            <a:r>
              <a:rPr lang="ko-KR" altLang="en-US" sz="1400" dirty="0">
                <a:latin typeface="+mn-ea"/>
                <a:cs typeface="Times New Roman" panose="02020603050405020304" pitchFamily="18" charset="0"/>
              </a:rPr>
              <a:t>의 그래프를 출력하고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RC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회로와 비교하세요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    3) </a:t>
            </a:r>
            <a:r>
              <a:rPr lang="ko-KR" altLang="en-US" sz="1400" dirty="0">
                <a:latin typeface="+mn-ea"/>
                <a:cs typeface="Times New Roman" panose="02020603050405020304" pitchFamily="18" charset="0"/>
              </a:rPr>
              <a:t>아래 </a:t>
            </a: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RC</a:t>
            </a:r>
            <a:r>
              <a:rPr lang="ko-KR" altLang="en-US" sz="1400" dirty="0">
                <a:latin typeface="+mn-ea"/>
                <a:cs typeface="Times New Roman" panose="02020603050405020304" pitchFamily="18" charset="0"/>
              </a:rPr>
              <a:t>직렬회로의</a:t>
            </a: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sz="1400" dirty="0">
                <a:latin typeface="+mn-ea"/>
                <a:cs typeface="Times New Roman" panose="02020603050405020304" pitchFamily="18" charset="0"/>
              </a:rPr>
              <a:t>시뮬레이션하고</a:t>
            </a: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latin typeface="+mn-ea"/>
                <a:cs typeface="Times New Roman" panose="02020603050405020304" pitchFamily="18" charset="0"/>
              </a:rPr>
              <a:t>Vc</a:t>
            </a: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en-US" altLang="ko-KR" sz="1400" dirty="0" err="1">
                <a:latin typeface="+mn-ea"/>
                <a:cs typeface="Times New Roman" panose="02020603050405020304" pitchFamily="18" charset="0"/>
              </a:rPr>
              <a:t>Ic</a:t>
            </a:r>
            <a:r>
              <a:rPr lang="ko-KR" altLang="en-US" sz="1400" dirty="0">
                <a:latin typeface="+mn-ea"/>
                <a:cs typeface="Times New Roman" panose="02020603050405020304" pitchFamily="18" charset="0"/>
              </a:rPr>
              <a:t>를 출력하세요 </a:t>
            </a: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(simulation time = 2000ms)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186750-A64B-4E25-8432-32E2B24B1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10" y="2980678"/>
            <a:ext cx="2671002" cy="176831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23D1652-DD24-4D65-B2E2-1326B74B3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5229200"/>
            <a:ext cx="2671002" cy="174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102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64899B2-984D-447E-9C73-256BDCB77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305144">
            <a:off x="4684152" y="4724995"/>
            <a:ext cx="2657961" cy="151255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5B24473-CF2B-45C1-B8DA-FCE5CA1A0FDE}"/>
              </a:ext>
            </a:extLst>
          </p:cNvPr>
          <p:cNvSpPr/>
          <p:nvPr/>
        </p:nvSpPr>
        <p:spPr bwMode="auto">
          <a:xfrm>
            <a:off x="-690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96169CF-34CC-48E5-98F9-64ED48EC2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80" y="228753"/>
            <a:ext cx="89792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 b="1" dirty="0">
                <a:latin typeface="맑은 고딕" charset="0"/>
                <a:ea typeface="맑은 고딕" charset="0"/>
              </a:rPr>
              <a:t>Appendix </a:t>
            </a:r>
            <a:r>
              <a:rPr lang="ko-KR" altLang="en-US" sz="2800" dirty="0">
                <a:solidFill>
                  <a:srgbClr val="212121"/>
                </a:solidFill>
                <a:latin typeface="Arial Unicode MS"/>
                <a:ea typeface="inherit"/>
              </a:rPr>
              <a:t>장비 초기화</a:t>
            </a:r>
            <a:r>
              <a:rPr lang="en-US" altLang="ko-KR" sz="2800" dirty="0">
                <a:solidFill>
                  <a:srgbClr val="212121"/>
                </a:solidFill>
                <a:latin typeface="Arial Unicode MS"/>
                <a:ea typeface="inherit"/>
              </a:rPr>
              <a:t> </a:t>
            </a:r>
            <a:r>
              <a:rPr lang="ko-KR" altLang="en-US" sz="2800" dirty="0">
                <a:solidFill>
                  <a:srgbClr val="212121"/>
                </a:solidFill>
                <a:latin typeface="Arial Unicode MS"/>
                <a:ea typeface="inherit"/>
              </a:rPr>
              <a:t>및 점검 </a:t>
            </a:r>
            <a:r>
              <a:rPr lang="en-US" altLang="ko-KR" sz="2800" dirty="0">
                <a:solidFill>
                  <a:srgbClr val="212121"/>
                </a:solidFill>
                <a:latin typeface="Arial Unicode MS"/>
                <a:ea typeface="inherit"/>
              </a:rPr>
              <a:t>(1)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E14B2D-7009-43F5-991C-5B294508872E}"/>
              </a:ext>
            </a:extLst>
          </p:cNvPr>
          <p:cNvSpPr txBox="1"/>
          <p:nvPr/>
        </p:nvSpPr>
        <p:spPr>
          <a:xfrm>
            <a:off x="183492" y="6469080"/>
            <a:ext cx="7798496" cy="304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rgbClr val="212121"/>
                </a:solidFill>
                <a:latin typeface="Arial Unicode MS"/>
                <a:ea typeface="inherit"/>
              </a:rPr>
              <a:t>* F.G.</a:t>
            </a:r>
            <a:r>
              <a:rPr lang="ko-KR" altLang="en-US" sz="1050" dirty="0">
                <a:solidFill>
                  <a:srgbClr val="212121"/>
                </a:solidFill>
                <a:latin typeface="Arial Unicode MS"/>
                <a:ea typeface="inherit"/>
              </a:rPr>
              <a:t>의 </a:t>
            </a:r>
            <a:r>
              <a:rPr lang="en-US" altLang="ko-KR" sz="1050" dirty="0">
                <a:solidFill>
                  <a:srgbClr val="212121"/>
                </a:solidFill>
                <a:latin typeface="Arial Unicode MS"/>
                <a:ea typeface="inherit"/>
              </a:rPr>
              <a:t>output</a:t>
            </a:r>
            <a:r>
              <a:rPr lang="ko-KR" altLang="en-US" sz="1050" dirty="0">
                <a:solidFill>
                  <a:srgbClr val="212121"/>
                </a:solidFill>
                <a:latin typeface="Arial Unicode MS"/>
                <a:ea typeface="inherit"/>
              </a:rPr>
              <a:t>은 </a:t>
            </a:r>
            <a:r>
              <a:rPr lang="en-US" altLang="ko-KR" sz="1050" dirty="0">
                <a:solidFill>
                  <a:srgbClr val="212121"/>
                </a:solidFill>
                <a:latin typeface="Arial Unicode MS"/>
                <a:ea typeface="inherit"/>
              </a:rPr>
              <a:t>50ohm</a:t>
            </a:r>
            <a:r>
              <a:rPr lang="ko-KR" altLang="en-US" sz="1050" dirty="0">
                <a:solidFill>
                  <a:srgbClr val="212121"/>
                </a:solidFill>
                <a:latin typeface="Arial Unicode MS"/>
                <a:ea typeface="inherit"/>
              </a:rPr>
              <a:t>출력을 전제로한 </a:t>
            </a:r>
            <a:r>
              <a:rPr lang="en-US" altLang="ko-KR" sz="1050" dirty="0" err="1">
                <a:solidFill>
                  <a:srgbClr val="212121"/>
                </a:solidFill>
                <a:latin typeface="Arial Unicode MS"/>
                <a:ea typeface="inherit"/>
              </a:rPr>
              <a:t>Vp</a:t>
            </a:r>
            <a:r>
              <a:rPr lang="en-US" altLang="ko-KR" sz="1050" dirty="0">
                <a:solidFill>
                  <a:srgbClr val="212121"/>
                </a:solidFill>
                <a:latin typeface="Arial Unicode MS"/>
                <a:ea typeface="inherit"/>
              </a:rPr>
              <a:t>-p</a:t>
            </a:r>
            <a:r>
              <a:rPr lang="ko-KR" altLang="en-US" sz="1050" dirty="0">
                <a:solidFill>
                  <a:srgbClr val="212121"/>
                </a:solidFill>
                <a:latin typeface="Arial Unicode MS"/>
                <a:ea typeface="inherit"/>
              </a:rPr>
              <a:t>값으로 </a:t>
            </a:r>
            <a:r>
              <a:rPr lang="en-US" altLang="ko-KR" sz="1050" dirty="0">
                <a:solidFill>
                  <a:srgbClr val="212121"/>
                </a:solidFill>
                <a:latin typeface="Arial Unicode MS"/>
                <a:ea typeface="inherit"/>
              </a:rPr>
              <a:t>50ohm matching</a:t>
            </a:r>
            <a:r>
              <a:rPr lang="ko-KR" altLang="en-US" sz="1050" dirty="0">
                <a:solidFill>
                  <a:srgbClr val="212121"/>
                </a:solidFill>
                <a:latin typeface="Arial Unicode MS"/>
                <a:ea typeface="inherit"/>
              </a:rPr>
              <a:t>을 사용하지 않는 본</a:t>
            </a:r>
            <a:r>
              <a:rPr lang="en-US" altLang="ko-KR" sz="1050" dirty="0">
                <a:solidFill>
                  <a:srgbClr val="212121"/>
                </a:solidFill>
                <a:latin typeface="Arial Unicode MS"/>
                <a:ea typeface="inherit"/>
              </a:rPr>
              <a:t> </a:t>
            </a:r>
            <a:r>
              <a:rPr lang="ko-KR" altLang="en-US" sz="1050" dirty="0">
                <a:solidFill>
                  <a:srgbClr val="212121"/>
                </a:solidFill>
                <a:latin typeface="Arial Unicode MS"/>
                <a:ea typeface="inherit"/>
              </a:rPr>
              <a:t>실험에서는 </a:t>
            </a:r>
            <a:r>
              <a:rPr lang="en-US" altLang="ko-KR" sz="1050" dirty="0" err="1">
                <a:solidFill>
                  <a:srgbClr val="212121"/>
                </a:solidFill>
                <a:latin typeface="Arial Unicode MS"/>
                <a:ea typeface="inherit"/>
              </a:rPr>
              <a:t>Vpk</a:t>
            </a:r>
            <a:r>
              <a:rPr lang="ko-KR" altLang="en-US" sz="1050" dirty="0">
                <a:solidFill>
                  <a:srgbClr val="212121"/>
                </a:solidFill>
                <a:latin typeface="Arial Unicode MS"/>
                <a:ea typeface="inherit"/>
              </a:rPr>
              <a:t>값으로</a:t>
            </a:r>
            <a:r>
              <a:rPr lang="en-US" altLang="ko-KR" sz="1050" dirty="0">
                <a:solidFill>
                  <a:srgbClr val="212121"/>
                </a:solidFill>
                <a:latin typeface="Arial Unicode MS"/>
                <a:ea typeface="inherit"/>
              </a:rPr>
              <a:t> </a:t>
            </a:r>
            <a:r>
              <a:rPr lang="ko-KR" altLang="en-US" sz="1050" dirty="0">
                <a:solidFill>
                  <a:srgbClr val="212121"/>
                </a:solidFill>
                <a:latin typeface="Arial Unicode MS"/>
                <a:ea typeface="inherit"/>
              </a:rPr>
              <a:t>이해</a:t>
            </a:r>
            <a:r>
              <a:rPr lang="en-US" altLang="ko-KR" sz="1050" dirty="0">
                <a:solidFill>
                  <a:srgbClr val="212121"/>
                </a:solidFill>
                <a:latin typeface="Arial Unicode MS"/>
                <a:ea typeface="inherit"/>
              </a:rPr>
              <a:t> </a:t>
            </a:r>
            <a:r>
              <a:rPr lang="ko-KR" altLang="en-US" sz="1050" dirty="0">
                <a:solidFill>
                  <a:srgbClr val="212121"/>
                </a:solidFill>
                <a:latin typeface="Arial Unicode MS"/>
                <a:ea typeface="inherit"/>
              </a:rPr>
              <a:t>합니다</a:t>
            </a:r>
            <a:r>
              <a:rPr lang="en-US" altLang="ko-KR" sz="1050" dirty="0">
                <a:solidFill>
                  <a:srgbClr val="212121"/>
                </a:solidFill>
                <a:latin typeface="Arial Unicode MS"/>
                <a:ea typeface="inherit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8C8FAC-D34B-44C6-8697-21312040BF0E}"/>
              </a:ext>
            </a:extLst>
          </p:cNvPr>
          <p:cNvSpPr txBox="1"/>
          <p:nvPr/>
        </p:nvSpPr>
        <p:spPr>
          <a:xfrm>
            <a:off x="326973" y="1270601"/>
            <a:ext cx="8205467" cy="871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en-US" altLang="ko-KR" dirty="0">
                <a:solidFill>
                  <a:srgbClr val="212121"/>
                </a:solidFill>
                <a:latin typeface="Arial Unicode MS"/>
                <a:ea typeface="inherit"/>
              </a:rPr>
              <a:t>F.G.(function Generator)</a:t>
            </a:r>
            <a:r>
              <a:rPr lang="ko-KR" altLang="en-US" dirty="0">
                <a:solidFill>
                  <a:srgbClr val="212121"/>
                </a:solidFill>
                <a:latin typeface="Arial Unicode MS"/>
                <a:ea typeface="inherit"/>
              </a:rPr>
              <a:t>와 </a:t>
            </a:r>
            <a:r>
              <a:rPr lang="en-US" altLang="ko-KR" dirty="0">
                <a:solidFill>
                  <a:srgbClr val="212121"/>
                </a:solidFill>
                <a:latin typeface="Arial Unicode MS"/>
                <a:ea typeface="inherit"/>
              </a:rPr>
              <a:t>scope</a:t>
            </a:r>
            <a:r>
              <a:rPr lang="ko-KR" altLang="en-US" dirty="0">
                <a:solidFill>
                  <a:srgbClr val="212121"/>
                </a:solidFill>
                <a:latin typeface="Arial Unicode MS"/>
                <a:ea typeface="inherit"/>
              </a:rPr>
              <a:t>를</a:t>
            </a:r>
            <a:r>
              <a:rPr lang="en-US" altLang="ko-KR" dirty="0">
                <a:solidFill>
                  <a:srgbClr val="212121"/>
                </a:solidFill>
                <a:latin typeface="Arial Unicode MS"/>
                <a:ea typeface="inherit"/>
              </a:rPr>
              <a:t> </a:t>
            </a:r>
            <a:r>
              <a:rPr lang="ko-KR" altLang="en-US" dirty="0">
                <a:solidFill>
                  <a:srgbClr val="212121"/>
                </a:solidFill>
                <a:latin typeface="Arial Unicode MS"/>
                <a:ea typeface="inherit"/>
              </a:rPr>
              <a:t>연결한다</a:t>
            </a:r>
            <a:r>
              <a:rPr lang="en-US" altLang="ko-KR" dirty="0">
                <a:solidFill>
                  <a:srgbClr val="212121"/>
                </a:solidFill>
                <a:latin typeface="Arial Unicode MS"/>
                <a:ea typeface="inherit"/>
              </a:rPr>
              <a:t>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dirty="0">
                <a:solidFill>
                  <a:srgbClr val="212121"/>
                </a:solidFill>
                <a:latin typeface="Arial Unicode MS"/>
                <a:ea typeface="inherit"/>
              </a:rPr>
              <a:t>F.G.(function Generator)</a:t>
            </a:r>
            <a:r>
              <a:rPr lang="ko-KR" altLang="en-US" dirty="0">
                <a:solidFill>
                  <a:srgbClr val="212121"/>
                </a:solidFill>
                <a:latin typeface="Arial Unicode MS"/>
                <a:ea typeface="inherit"/>
              </a:rPr>
              <a:t>의 전원을 켜고 아래 순서로 초기화한다</a:t>
            </a:r>
            <a:r>
              <a:rPr lang="en-US" altLang="ko-KR" dirty="0">
                <a:solidFill>
                  <a:srgbClr val="212121"/>
                </a:solidFill>
                <a:latin typeface="Arial Unicode MS"/>
                <a:ea typeface="inherit"/>
              </a:rPr>
              <a:t>.</a:t>
            </a:r>
          </a:p>
        </p:txBody>
      </p:sp>
      <p:pic>
        <p:nvPicPr>
          <p:cNvPr id="1030" name="Picture 6" descr="ìì´í´ë¦½ ì ìì´ì§ê² ì íì¤í¸í´ë¦½ ì : íì ì ì">
            <a:extLst>
              <a:ext uri="{FF2B5EF4-FFF2-40B4-BE49-F238E27FC236}">
                <a16:creationId xmlns:a16="http://schemas.microsoft.com/office/drawing/2014/main" id="{2D580AEA-B857-4709-A054-FA73B8992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979712" y="4251674"/>
            <a:ext cx="2780281" cy="207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8831597-6157-4D85-AC60-F3418D1191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185" y="2664858"/>
            <a:ext cx="7039199" cy="2072517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D37CE91-17ED-464C-A236-6F435EC7BF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859" y="2260951"/>
            <a:ext cx="6864746" cy="303953"/>
          </a:xfrm>
          <a:prstGeom prst="rect">
            <a:avLst/>
          </a:prstGeom>
          <a:pattFill prst="pct9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22691F0-9B6F-46C2-B798-C51A786992BA}"/>
              </a:ext>
            </a:extLst>
          </p:cNvPr>
          <p:cNvSpPr txBox="1"/>
          <p:nvPr/>
        </p:nvSpPr>
        <p:spPr>
          <a:xfrm>
            <a:off x="6703010" y="4997156"/>
            <a:ext cx="114159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Probe 1X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D39A91-DEBC-4345-9BAB-98AE07F7100C}"/>
              </a:ext>
            </a:extLst>
          </p:cNvPr>
          <p:cNvSpPr txBox="1"/>
          <p:nvPr/>
        </p:nvSpPr>
        <p:spPr>
          <a:xfrm>
            <a:off x="2195736" y="5857823"/>
            <a:ext cx="3165675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200" dirty="0">
                <a:solidFill>
                  <a:srgbClr val="FF0000"/>
                </a:solidFill>
              </a:rPr>
              <a:t>빨간색 </a:t>
            </a:r>
            <a:r>
              <a:rPr lang="ko-KR" altLang="en-US" sz="1200" dirty="0" err="1">
                <a:solidFill>
                  <a:srgbClr val="FF0000"/>
                </a:solidFill>
              </a:rPr>
              <a:t>악어클립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+ Probe</a:t>
            </a:r>
            <a:r>
              <a:rPr lang="ko-KR" altLang="en-US" sz="1200" dirty="0">
                <a:solidFill>
                  <a:srgbClr val="FF0000"/>
                </a:solidFill>
              </a:rPr>
              <a:t>의 </a:t>
            </a:r>
            <a:r>
              <a:rPr lang="ko-KR" altLang="en-US" sz="1200" dirty="0" err="1">
                <a:solidFill>
                  <a:srgbClr val="FF0000"/>
                </a:solidFill>
              </a:rPr>
              <a:t>후크</a:t>
            </a:r>
            <a:r>
              <a:rPr lang="ko-KR" altLang="en-US" sz="1200" dirty="0">
                <a:solidFill>
                  <a:srgbClr val="FF0000"/>
                </a:solidFill>
              </a:rPr>
              <a:t> 연결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200" dirty="0">
                <a:solidFill>
                  <a:srgbClr val="FF0000"/>
                </a:solidFill>
              </a:rPr>
              <a:t>GND</a:t>
            </a:r>
            <a:r>
              <a:rPr lang="ko-KR" altLang="en-US" sz="1200" dirty="0">
                <a:solidFill>
                  <a:srgbClr val="FF0000"/>
                </a:solidFill>
              </a:rPr>
              <a:t>인 검정색 </a:t>
            </a:r>
            <a:r>
              <a:rPr lang="ko-KR" altLang="en-US" sz="1200" dirty="0" err="1">
                <a:solidFill>
                  <a:srgbClr val="FF0000"/>
                </a:solidFill>
              </a:rPr>
              <a:t>악어클립끼리</a:t>
            </a:r>
            <a:r>
              <a:rPr lang="ko-KR" altLang="en-US" sz="1200" dirty="0">
                <a:solidFill>
                  <a:srgbClr val="FF0000"/>
                </a:solidFill>
              </a:rPr>
              <a:t> 연결</a:t>
            </a:r>
          </a:p>
        </p:txBody>
      </p:sp>
    </p:spTree>
    <p:extLst>
      <p:ext uri="{BB962C8B-B14F-4D97-AF65-F5344CB8AC3E}">
        <p14:creationId xmlns:p14="http://schemas.microsoft.com/office/powerpoint/2010/main" val="962546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5B24473-CF2B-45C1-B8DA-FCE5CA1A0FDE}"/>
              </a:ext>
            </a:extLst>
          </p:cNvPr>
          <p:cNvSpPr/>
          <p:nvPr/>
        </p:nvSpPr>
        <p:spPr bwMode="auto">
          <a:xfrm>
            <a:off x="-690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96169CF-34CC-48E5-98F9-64ED48EC2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80" y="228753"/>
            <a:ext cx="89792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 b="1" dirty="0">
                <a:latin typeface="맑은 고딕" charset="0"/>
                <a:ea typeface="맑은 고딕" charset="0"/>
              </a:rPr>
              <a:t>Appendix </a:t>
            </a:r>
            <a:r>
              <a:rPr lang="ko-KR" altLang="en-US" sz="2800" dirty="0">
                <a:solidFill>
                  <a:srgbClr val="212121"/>
                </a:solidFill>
                <a:latin typeface="Arial Unicode MS"/>
                <a:ea typeface="inherit"/>
              </a:rPr>
              <a:t>장비 초기화</a:t>
            </a:r>
            <a:r>
              <a:rPr lang="en-US" altLang="ko-KR" sz="2800" dirty="0">
                <a:solidFill>
                  <a:srgbClr val="212121"/>
                </a:solidFill>
                <a:latin typeface="Arial Unicode MS"/>
                <a:ea typeface="inherit"/>
              </a:rPr>
              <a:t> </a:t>
            </a:r>
            <a:r>
              <a:rPr lang="ko-KR" altLang="en-US" sz="2800" dirty="0">
                <a:solidFill>
                  <a:srgbClr val="212121"/>
                </a:solidFill>
                <a:latin typeface="Arial Unicode MS"/>
                <a:ea typeface="inherit"/>
              </a:rPr>
              <a:t>및 점검 </a:t>
            </a:r>
            <a:r>
              <a:rPr lang="en-US" altLang="ko-KR" sz="2800" dirty="0">
                <a:solidFill>
                  <a:srgbClr val="212121"/>
                </a:solidFill>
                <a:latin typeface="Arial Unicode MS"/>
                <a:ea typeface="inherit"/>
              </a:rPr>
              <a:t>(2)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E14B2D-7009-43F5-991C-5B294508872E}"/>
              </a:ext>
            </a:extLst>
          </p:cNvPr>
          <p:cNvSpPr txBox="1"/>
          <p:nvPr/>
        </p:nvSpPr>
        <p:spPr>
          <a:xfrm>
            <a:off x="183492" y="6469080"/>
            <a:ext cx="7798496" cy="304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rgbClr val="212121"/>
                </a:solidFill>
                <a:latin typeface="Arial Unicode MS"/>
                <a:ea typeface="inherit"/>
              </a:rPr>
              <a:t>* F.G.</a:t>
            </a:r>
            <a:r>
              <a:rPr lang="ko-KR" altLang="en-US" sz="1050" dirty="0">
                <a:solidFill>
                  <a:srgbClr val="212121"/>
                </a:solidFill>
                <a:latin typeface="Arial Unicode MS"/>
                <a:ea typeface="inherit"/>
              </a:rPr>
              <a:t>의 </a:t>
            </a:r>
            <a:r>
              <a:rPr lang="en-US" altLang="ko-KR" sz="1050" dirty="0">
                <a:solidFill>
                  <a:srgbClr val="212121"/>
                </a:solidFill>
                <a:latin typeface="Arial Unicode MS"/>
                <a:ea typeface="inherit"/>
              </a:rPr>
              <a:t>output</a:t>
            </a:r>
            <a:r>
              <a:rPr lang="ko-KR" altLang="en-US" sz="1050" dirty="0">
                <a:solidFill>
                  <a:srgbClr val="212121"/>
                </a:solidFill>
                <a:latin typeface="Arial Unicode MS"/>
                <a:ea typeface="inherit"/>
              </a:rPr>
              <a:t>은 </a:t>
            </a:r>
            <a:r>
              <a:rPr lang="en-US" altLang="ko-KR" sz="1050" dirty="0">
                <a:solidFill>
                  <a:srgbClr val="212121"/>
                </a:solidFill>
                <a:latin typeface="Arial Unicode MS"/>
                <a:ea typeface="inherit"/>
              </a:rPr>
              <a:t>50ohm</a:t>
            </a:r>
            <a:r>
              <a:rPr lang="ko-KR" altLang="en-US" sz="1050" dirty="0">
                <a:solidFill>
                  <a:srgbClr val="212121"/>
                </a:solidFill>
                <a:latin typeface="Arial Unicode MS"/>
                <a:ea typeface="inherit"/>
              </a:rPr>
              <a:t>출력을 전제로한 </a:t>
            </a:r>
            <a:r>
              <a:rPr lang="en-US" altLang="ko-KR" sz="1050" dirty="0" err="1">
                <a:solidFill>
                  <a:srgbClr val="212121"/>
                </a:solidFill>
                <a:latin typeface="Arial Unicode MS"/>
                <a:ea typeface="inherit"/>
              </a:rPr>
              <a:t>Vp</a:t>
            </a:r>
            <a:r>
              <a:rPr lang="en-US" altLang="ko-KR" sz="1050" dirty="0">
                <a:solidFill>
                  <a:srgbClr val="212121"/>
                </a:solidFill>
                <a:latin typeface="Arial Unicode MS"/>
                <a:ea typeface="inherit"/>
              </a:rPr>
              <a:t>-p</a:t>
            </a:r>
            <a:r>
              <a:rPr lang="ko-KR" altLang="en-US" sz="1050" dirty="0">
                <a:solidFill>
                  <a:srgbClr val="212121"/>
                </a:solidFill>
                <a:latin typeface="Arial Unicode MS"/>
                <a:ea typeface="inherit"/>
              </a:rPr>
              <a:t>값으로 </a:t>
            </a:r>
            <a:r>
              <a:rPr lang="en-US" altLang="ko-KR" sz="1050" dirty="0">
                <a:solidFill>
                  <a:srgbClr val="212121"/>
                </a:solidFill>
                <a:latin typeface="Arial Unicode MS"/>
                <a:ea typeface="inherit"/>
              </a:rPr>
              <a:t>50ohm matching</a:t>
            </a:r>
            <a:r>
              <a:rPr lang="ko-KR" altLang="en-US" sz="1050" dirty="0">
                <a:solidFill>
                  <a:srgbClr val="212121"/>
                </a:solidFill>
                <a:latin typeface="Arial Unicode MS"/>
                <a:ea typeface="inherit"/>
              </a:rPr>
              <a:t>을 사용하지 않는 본</a:t>
            </a:r>
            <a:r>
              <a:rPr lang="en-US" altLang="ko-KR" sz="1050" dirty="0">
                <a:solidFill>
                  <a:srgbClr val="212121"/>
                </a:solidFill>
                <a:latin typeface="Arial Unicode MS"/>
                <a:ea typeface="inherit"/>
              </a:rPr>
              <a:t> </a:t>
            </a:r>
            <a:r>
              <a:rPr lang="ko-KR" altLang="en-US" sz="1050" dirty="0">
                <a:solidFill>
                  <a:srgbClr val="212121"/>
                </a:solidFill>
                <a:latin typeface="Arial Unicode MS"/>
                <a:ea typeface="inherit"/>
              </a:rPr>
              <a:t>실험에서는 </a:t>
            </a:r>
            <a:r>
              <a:rPr lang="en-US" altLang="ko-KR" sz="1050" dirty="0" err="1">
                <a:solidFill>
                  <a:srgbClr val="212121"/>
                </a:solidFill>
                <a:latin typeface="Arial Unicode MS"/>
                <a:ea typeface="inherit"/>
              </a:rPr>
              <a:t>Vpk</a:t>
            </a:r>
            <a:r>
              <a:rPr lang="ko-KR" altLang="en-US" sz="1050" dirty="0">
                <a:solidFill>
                  <a:srgbClr val="212121"/>
                </a:solidFill>
                <a:latin typeface="Arial Unicode MS"/>
                <a:ea typeface="inherit"/>
              </a:rPr>
              <a:t>값으로</a:t>
            </a:r>
            <a:r>
              <a:rPr lang="en-US" altLang="ko-KR" sz="1050" dirty="0">
                <a:solidFill>
                  <a:srgbClr val="212121"/>
                </a:solidFill>
                <a:latin typeface="Arial Unicode MS"/>
                <a:ea typeface="inherit"/>
              </a:rPr>
              <a:t> </a:t>
            </a:r>
            <a:r>
              <a:rPr lang="ko-KR" altLang="en-US" sz="1050" dirty="0">
                <a:solidFill>
                  <a:srgbClr val="212121"/>
                </a:solidFill>
                <a:latin typeface="Arial Unicode MS"/>
                <a:ea typeface="inherit"/>
              </a:rPr>
              <a:t>이해</a:t>
            </a:r>
            <a:r>
              <a:rPr lang="en-US" altLang="ko-KR" sz="1050" dirty="0">
                <a:solidFill>
                  <a:srgbClr val="212121"/>
                </a:solidFill>
                <a:latin typeface="Arial Unicode MS"/>
                <a:ea typeface="inherit"/>
              </a:rPr>
              <a:t> </a:t>
            </a:r>
            <a:r>
              <a:rPr lang="ko-KR" altLang="en-US" sz="1050" dirty="0">
                <a:solidFill>
                  <a:srgbClr val="212121"/>
                </a:solidFill>
                <a:latin typeface="Arial Unicode MS"/>
                <a:ea typeface="inherit"/>
              </a:rPr>
              <a:t>합니다</a:t>
            </a:r>
            <a:r>
              <a:rPr lang="en-US" altLang="ko-KR" sz="1050" dirty="0">
                <a:solidFill>
                  <a:srgbClr val="212121"/>
                </a:solidFill>
                <a:latin typeface="Arial Unicode MS"/>
                <a:ea typeface="inherit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D986375-7CE5-4B2B-8280-4AB4871CA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3149525"/>
            <a:ext cx="3033767" cy="3375819"/>
          </a:xfrm>
          <a:prstGeom prst="rect">
            <a:avLst/>
          </a:prstGeom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48095D7-47F0-4BC1-B74F-8B50C025B6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3174650"/>
            <a:ext cx="3642566" cy="1943153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8C8FAC-D34B-44C6-8697-21312040BF0E}"/>
              </a:ext>
            </a:extLst>
          </p:cNvPr>
          <p:cNvSpPr txBox="1"/>
          <p:nvPr/>
        </p:nvSpPr>
        <p:spPr>
          <a:xfrm>
            <a:off x="183492" y="1103998"/>
            <a:ext cx="8850782" cy="189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3"/>
            </a:pP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Scope 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설정표를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 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보고 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Scope 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설정하기 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3"/>
            </a:pP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F.G.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의 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‘CH1 OUTPUT ‘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을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 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눌러 신호를 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‘on’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한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 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후 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Scope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의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 ‘Measure’ 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기능을 활용하여 아래 사항 점검하기</a:t>
            </a:r>
            <a:r>
              <a:rPr lang="en-US" altLang="ko-KR" sz="1600" b="1" dirty="0">
                <a:solidFill>
                  <a:srgbClr val="212121"/>
                </a:solidFill>
                <a:latin typeface="Arial Unicode MS"/>
                <a:ea typeface="inherit"/>
              </a:rPr>
              <a:t>.                                                *</a:t>
            </a:r>
            <a:r>
              <a:rPr lang="ko-KR" altLang="en-US" sz="1600" b="1" dirty="0">
                <a:solidFill>
                  <a:srgbClr val="212121"/>
                </a:solidFill>
                <a:latin typeface="Arial Unicode MS"/>
                <a:ea typeface="inherit"/>
              </a:rPr>
              <a:t>참고 </a:t>
            </a:r>
            <a:r>
              <a:rPr lang="en-US" altLang="ko-KR" sz="1600" b="1" dirty="0">
                <a:solidFill>
                  <a:srgbClr val="212121"/>
                </a:solidFill>
                <a:latin typeface="Arial Unicode MS"/>
                <a:ea typeface="inherit"/>
              </a:rPr>
              <a:t>: DMM</a:t>
            </a:r>
            <a:r>
              <a:rPr lang="ko-KR" altLang="en-US" sz="1600" b="1" dirty="0">
                <a:solidFill>
                  <a:srgbClr val="212121"/>
                </a:solidFill>
                <a:latin typeface="Arial Unicode MS"/>
                <a:ea typeface="inherit"/>
              </a:rPr>
              <a:t>으로 </a:t>
            </a:r>
            <a:r>
              <a:rPr lang="en-US" altLang="ko-KR" sz="1600" b="1" dirty="0">
                <a:solidFill>
                  <a:srgbClr val="212121"/>
                </a:solidFill>
                <a:latin typeface="Arial Unicode MS"/>
                <a:ea typeface="inherit"/>
              </a:rPr>
              <a:t>‘</a:t>
            </a:r>
            <a:r>
              <a:rPr lang="ko-KR" altLang="en-US" sz="1600" b="1" dirty="0">
                <a:solidFill>
                  <a:srgbClr val="212121"/>
                </a:solidFill>
                <a:latin typeface="Arial Unicode MS"/>
                <a:ea typeface="inherit"/>
              </a:rPr>
              <a:t>주파수</a:t>
            </a:r>
            <a:r>
              <a:rPr lang="en-US" altLang="ko-KR" sz="1600" b="1" dirty="0">
                <a:solidFill>
                  <a:srgbClr val="212121"/>
                </a:solidFill>
                <a:latin typeface="Arial Unicode MS"/>
                <a:ea typeface="inherit"/>
              </a:rPr>
              <a:t>’, ‘RMS’ </a:t>
            </a:r>
            <a:r>
              <a:rPr lang="ko-KR" altLang="en-US" sz="1600" b="1" dirty="0">
                <a:solidFill>
                  <a:srgbClr val="212121"/>
                </a:solidFill>
                <a:latin typeface="Arial Unicode MS"/>
                <a:ea typeface="inherit"/>
              </a:rPr>
              <a:t>측정 가능</a:t>
            </a:r>
            <a:endParaRPr lang="en-US" altLang="ko-KR" sz="1600" b="1" dirty="0">
              <a:solidFill>
                <a:srgbClr val="212121"/>
              </a:solidFill>
              <a:latin typeface="Arial Unicode MS"/>
              <a:ea typeface="inherit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점검사항 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: 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파형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 = Sine wave, 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주파수 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= 100kHz, </a:t>
            </a:r>
            <a:r>
              <a:rPr lang="en-US" altLang="ko-KR" sz="1600" dirty="0" err="1">
                <a:solidFill>
                  <a:srgbClr val="212121"/>
                </a:solidFill>
                <a:latin typeface="Arial Unicode MS"/>
                <a:ea typeface="inherit"/>
              </a:rPr>
              <a:t>Vpp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=1V, </a:t>
            </a:r>
            <a:r>
              <a:rPr lang="en-US" altLang="ko-KR" sz="1600" dirty="0" err="1">
                <a:solidFill>
                  <a:srgbClr val="212121"/>
                </a:solidFill>
                <a:latin typeface="Arial Unicode MS"/>
                <a:ea typeface="inherit"/>
              </a:rPr>
              <a:t>Vrms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=0.707V </a:t>
            </a:r>
          </a:p>
          <a:p>
            <a:pPr marL="514350" indent="-514350">
              <a:lnSpc>
                <a:spcPct val="150000"/>
              </a:lnSpc>
              <a:buAutoNum type="arabicPeriod" startAt="3"/>
            </a:pP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F.G.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의 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‘CH1 OUTPUT ‘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을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 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눌러 신호를 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‘off’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한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 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후 본 실험하기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0C4A94-FDB4-44BB-BB7D-EE027FBFEC98}"/>
              </a:ext>
            </a:extLst>
          </p:cNvPr>
          <p:cNvSpPr txBox="1"/>
          <p:nvPr/>
        </p:nvSpPr>
        <p:spPr>
          <a:xfrm>
            <a:off x="535600" y="3140968"/>
            <a:ext cx="1355325" cy="373885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/>
              <a:t>Scope </a:t>
            </a:r>
            <a:r>
              <a:rPr lang="ko-KR" altLang="en-US" sz="1400" b="1" dirty="0"/>
              <a:t>설정 표</a:t>
            </a:r>
          </a:p>
        </p:txBody>
      </p:sp>
    </p:spTree>
    <p:extLst>
      <p:ext uri="{BB962C8B-B14F-4D97-AF65-F5344CB8AC3E}">
        <p14:creationId xmlns:p14="http://schemas.microsoft.com/office/powerpoint/2010/main" val="201960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5B24473-CF2B-45C1-B8DA-FCE5CA1A0FDE}"/>
              </a:ext>
            </a:extLst>
          </p:cNvPr>
          <p:cNvSpPr/>
          <p:nvPr/>
        </p:nvSpPr>
        <p:spPr bwMode="auto">
          <a:xfrm>
            <a:off x="-6985" y="0"/>
            <a:ext cx="9144000" cy="98044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96169CF-34CC-48E5-98F9-64ED48EC2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15" y="228600"/>
            <a:ext cx="8978900" cy="523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 b="1" dirty="0">
                <a:latin typeface="맑은 고딕" charset="0"/>
                <a:ea typeface="맑은 고딕" charset="0"/>
              </a:rPr>
              <a:t>Appendix </a:t>
            </a:r>
            <a:r>
              <a:rPr lang="ko-KR" altLang="en-US" sz="2800" dirty="0">
                <a:solidFill>
                  <a:srgbClr val="212121"/>
                </a:solidFill>
                <a:latin typeface="Arial Unicode MS"/>
                <a:ea typeface="inherit"/>
              </a:rPr>
              <a:t>장비 초기화</a:t>
            </a:r>
            <a:r>
              <a:rPr lang="en-US" altLang="ko-KR" sz="2800" dirty="0">
                <a:solidFill>
                  <a:srgbClr val="212121"/>
                </a:solidFill>
                <a:latin typeface="Arial Unicode MS"/>
                <a:ea typeface="inherit"/>
              </a:rPr>
              <a:t> </a:t>
            </a:r>
            <a:r>
              <a:rPr lang="ko-KR" altLang="en-US" sz="2800" dirty="0">
                <a:solidFill>
                  <a:srgbClr val="212121"/>
                </a:solidFill>
                <a:latin typeface="Arial Unicode MS"/>
                <a:ea typeface="inherit"/>
              </a:rPr>
              <a:t>및 점검 </a:t>
            </a:r>
            <a:r>
              <a:rPr lang="en-US" altLang="ko-KR" sz="2800" dirty="0">
                <a:solidFill>
                  <a:srgbClr val="212121"/>
                </a:solidFill>
                <a:latin typeface="Arial Unicode MS"/>
                <a:ea typeface="inherit"/>
              </a:rPr>
              <a:t>(3)</a:t>
            </a:r>
          </a:p>
        </p:txBody>
      </p:sp>
      <p:pic>
        <p:nvPicPr>
          <p:cNvPr id="2" name="그림 1" descr="C:/Users/gygs2/AppData/Roaming/PolarisOffice/ETemp/26772_7823312/image1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5309235" y="2713355"/>
            <a:ext cx="2418715" cy="561975"/>
          </a:xfrm>
          <a:prstGeom prst="rect"/>
          <a:noFill/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</p:pic>
      <p:pic>
        <p:nvPicPr>
          <p:cNvPr id="5" name="그림 4" descr="C:/Users/gygs2/AppData/Roaming/PolarisOffice/ETemp/26772_7823312/image20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5313045" y="3493770"/>
            <a:ext cx="2410460" cy="697865"/>
          </a:xfrm>
          <a:prstGeom prst="rect"/>
          <a:noFill/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</p:pic>
      <p:pic>
        <p:nvPicPr>
          <p:cNvPr id="8" name="그림 7" descr="C:/Users/gygs2/AppData/Roaming/PolarisOffice/ETemp/26772_7823312/image21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5305425" y="2028825"/>
            <a:ext cx="2410460" cy="487680"/>
          </a:xfrm>
          <a:prstGeom prst="rect"/>
          <a:noFill/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</p:pic>
      <p:pic>
        <p:nvPicPr>
          <p:cNvPr id="16" name="그림 15" descr="C:/Users/gygs2/AppData/Roaming/PolarisOffice/ETemp/26772_7823312/image23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5035550" y="1058545"/>
            <a:ext cx="3495040" cy="878840"/>
          </a:xfrm>
          <a:prstGeom prst="rect"/>
          <a:noFill/>
        </p:spPr>
      </p:pic>
      <p:sp>
        <p:nvSpPr>
          <p:cNvPr id="4" name="직사각형 3"/>
          <p:cNvSpPr>
            <a:spLocks/>
          </p:cNvSpPr>
          <p:nvPr/>
        </p:nvSpPr>
        <p:spPr>
          <a:xfrm rot="0">
            <a:off x="378460" y="1242060"/>
            <a:ext cx="3237230" cy="370205"/>
          </a:xfrm>
          <a:prstGeom prst="rect"/>
          <a:solidFill>
            <a:schemeClr val="bg1"/>
          </a:solidFill>
          <a:ln w="28575" cap="flat" cmpd="sng">
            <a:solidFill>
              <a:schemeClr val="accent4">
                <a:alpha val="100000"/>
              </a:schemeClr>
            </a:solidFill>
            <a:prstDash val="solid"/>
          </a:ln>
          <a:effectLst>
            <a:outerShdw sx="100000" sy="100000" blurRad="50800" dist="38100" dir="2700000" rotWithShape="0" algn="tl">
              <a:srgbClr val="000000">
                <a:alpha val="40000"/>
              </a:srgbClr>
            </a:outerShdw>
          </a:effectLst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Arial Unicode MS" charset="0"/>
                <a:ea typeface="Arial Unicode MS" charset="0"/>
              </a:rPr>
              <a:t>S</a:t>
            </a:r>
            <a:r>
              <a:rPr lang="en-US" altLang="ko-KR" sz="1800">
                <a:latin typeface="Arial Unicode MS" charset="0"/>
                <a:ea typeface="Arial Unicode MS" charset="0"/>
              </a:rPr>
              <a:t>cope</a:t>
            </a:r>
            <a:r>
              <a:rPr lang="en-US" altLang="ko-KR" sz="1800">
                <a:latin typeface="inherit" charset="0"/>
                <a:ea typeface="inherit" charset="0"/>
              </a:rPr>
              <a:t>의</a:t>
            </a:r>
            <a:r>
              <a:rPr lang="en-US" altLang="ko-KR" sz="1800">
                <a:latin typeface="Arial Unicode MS" charset="0"/>
                <a:ea typeface="Arial Unicode MS" charset="0"/>
              </a:rPr>
              <a:t> ‘Measure’ </a:t>
            </a:r>
            <a:r>
              <a:rPr lang="en-US" altLang="ko-KR" sz="1800">
                <a:latin typeface="inherit" charset="0"/>
                <a:ea typeface="inherit" charset="0"/>
              </a:rPr>
              <a:t>와</a:t>
            </a:r>
            <a:r>
              <a:rPr lang="en-US" altLang="ko-KR" sz="1800">
                <a:latin typeface="Arial Unicode MS" charset="0"/>
                <a:ea typeface="Arial Unicode MS" charset="0"/>
              </a:rPr>
              <a:t> ‘cursor’</a:t>
            </a:r>
            <a:endParaRPr lang="ko-KR" altLang="en-US" sz="1800">
              <a:latin typeface="Arial Unicode MS" charset="0"/>
              <a:ea typeface="Arial Unicode MS" charset="0"/>
            </a:endParaRPr>
          </a:p>
        </p:txBody>
      </p:sp>
      <p:pic>
        <p:nvPicPr>
          <p:cNvPr id="19" name="그림 18" descr="C:/Users/gygs2/AppData/Roaming/PolarisOffice/ETemp/26772_7823312/fImage2432124441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83235" y="4265295"/>
            <a:ext cx="4724400" cy="2251710"/>
          </a:xfrm>
          <a:prstGeom prst="rect"/>
          <a:noFill/>
        </p:spPr>
      </p:pic>
      <p:sp>
        <p:nvSpPr>
          <p:cNvPr id="20" name="텍스트 상자 19"/>
          <p:cNvSpPr txBox="1">
            <a:spLocks/>
          </p:cNvSpPr>
          <p:nvPr/>
        </p:nvSpPr>
        <p:spPr>
          <a:xfrm rot="0">
            <a:off x="7873365" y="2807335"/>
            <a:ext cx="86550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실효값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1" name="텍스트 상자 20"/>
          <p:cNvSpPr txBox="1">
            <a:spLocks/>
          </p:cNvSpPr>
          <p:nvPr/>
        </p:nvSpPr>
        <p:spPr>
          <a:xfrm rot="0">
            <a:off x="7884795" y="3657600"/>
            <a:ext cx="103378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주파수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2" name="텍스트 상자 21"/>
          <p:cNvSpPr txBox="1">
            <a:spLocks/>
          </p:cNvSpPr>
          <p:nvPr/>
        </p:nvSpPr>
        <p:spPr>
          <a:xfrm rot="0">
            <a:off x="7874635" y="2036445"/>
            <a:ext cx="103378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진폭?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pSp>
        <p:nvGrpSpPr>
          <p:cNvPr id="29" name="그룹 28"/>
          <p:cNvGrpSpPr/>
          <p:nvPr/>
        </p:nvGrpSpPr>
        <p:grpSpPr>
          <a:xfrm rot="0">
            <a:off x="600710" y="1911985"/>
            <a:ext cx="3961130" cy="2117725"/>
            <a:chOff x="600710" y="1911985"/>
            <a:chExt cx="3961130" cy="2117725"/>
          </a:xfrm>
        </p:grpSpPr>
        <p:pic>
          <p:nvPicPr>
            <p:cNvPr id="13" name="그림 12" descr="C:/Users/gygs2/AppData/Roaming/PolarisOffice/ETemp/26772_7823312/image24.png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0">
              <a:off x="600710" y="1911985"/>
              <a:ext cx="3961130" cy="2117725"/>
            </a:xfrm>
            <a:prstGeom prst="rect"/>
            <a:noFill/>
            <a:ln w="0" cap="flat" cmpd="sng">
              <a:solidFill>
                <a:schemeClr val="accent1">
                  <a:alpha val="100000"/>
                </a:schemeClr>
              </a:solidFill>
              <a:prstDash val="solid"/>
            </a:ln>
          </p:spPr>
        </p:pic>
        <p:sp>
          <p:nvSpPr>
            <p:cNvPr id="17" name="타원 16"/>
            <p:cNvSpPr>
              <a:spLocks/>
            </p:cNvSpPr>
            <p:nvPr/>
          </p:nvSpPr>
          <p:spPr bwMode="auto">
            <a:xfrm rot="0">
              <a:off x="1637665" y="3070225"/>
              <a:ext cx="216535" cy="288925"/>
            </a:xfrm>
            <a:prstGeom prst="ellipse"/>
            <a:noFill/>
            <a:ln w="19050" cap="flat" cmpd="sng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base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굴림" charset="0"/>
                <a:ea typeface="굴림" charset="0"/>
              </a:endParaRPr>
            </a:p>
          </p:txBody>
        </p:sp>
        <p:sp>
          <p:nvSpPr>
            <p:cNvPr id="18" name="타원 17"/>
            <p:cNvSpPr>
              <a:spLocks/>
            </p:cNvSpPr>
            <p:nvPr/>
          </p:nvSpPr>
          <p:spPr bwMode="auto">
            <a:xfrm rot="0">
              <a:off x="1853565" y="3070225"/>
              <a:ext cx="216535" cy="288925"/>
            </a:xfrm>
            <a:prstGeom prst="ellipse"/>
            <a:noFill/>
            <a:ln w="19050" cap="flat" cmpd="sng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base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굴림" charset="0"/>
                <a:ea typeface="굴림" charset="0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 rot="0">
            <a:off x="5387340" y="4586605"/>
            <a:ext cx="3089910" cy="1625600"/>
            <a:chOff x="5387340" y="4586605"/>
            <a:chExt cx="3089910" cy="1625600"/>
          </a:xfrm>
        </p:grpSpPr>
        <p:pic>
          <p:nvPicPr>
            <p:cNvPr id="23" name="그림 22" descr="C:/Users/gygs2/AppData/Roaming/PolarisOffice/ETemp/26772_7823312/fImage51712498467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5387340" y="4586605"/>
              <a:ext cx="3089910" cy="1605280"/>
            </a:xfrm>
            <a:prstGeom prst="rect"/>
            <a:noFill/>
          </p:spPr>
        </p:pic>
        <p:cxnSp>
          <p:nvCxnSpPr>
            <p:cNvPr id="24" name="도형 23"/>
            <p:cNvCxnSpPr/>
            <p:nvPr/>
          </p:nvCxnSpPr>
          <p:spPr>
            <a:xfrm rot="0">
              <a:off x="5777865" y="4801870"/>
              <a:ext cx="635" cy="1309370"/>
            </a:xfrm>
            <a:prstGeom prst="line"/>
            <a:ln w="38100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도형 24"/>
            <p:cNvCxnSpPr/>
            <p:nvPr/>
          </p:nvCxnSpPr>
          <p:spPr>
            <a:xfrm rot="0">
              <a:off x="6243955" y="4902835"/>
              <a:ext cx="635" cy="1309370"/>
            </a:xfrm>
            <a:prstGeom prst="line"/>
            <a:ln w="38100" cap="flat" cmpd="sng">
              <a:solidFill>
                <a:srgbClr val="FF0000">
                  <a:alpha val="100000"/>
                </a:srgbClr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텍스트 상자 25"/>
            <p:cNvSpPr txBox="1">
              <a:spLocks/>
            </p:cNvSpPr>
            <p:nvPr/>
          </p:nvSpPr>
          <p:spPr>
            <a:xfrm rot="0">
              <a:off x="5650865" y="5818505"/>
              <a:ext cx="260350" cy="23495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600" b="1">
                  <a:solidFill>
                    <a:srgbClr val="FF0000"/>
                  </a:solidFill>
                  <a:latin typeface="맑은 고딕" charset="0"/>
                  <a:ea typeface="맑은 고딕" charset="0"/>
                </a:rPr>
                <a:t>+</a:t>
              </a:r>
              <a:endParaRPr lang="ko-KR" altLang="en-US" sz="3600" b="1">
                <a:solidFill>
                  <a:srgbClr val="FF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텍스트 상자 26"/>
            <p:cNvSpPr txBox="1">
              <a:spLocks/>
            </p:cNvSpPr>
            <p:nvPr/>
          </p:nvSpPr>
          <p:spPr>
            <a:xfrm rot="0">
              <a:off x="6116955" y="4954905"/>
              <a:ext cx="260350" cy="234950"/>
            </a:xfrm>
            <a:prstGeom prst="rect"/>
            <a:noFill/>
            <a:ln w="0" cap="flat" cmpd="sng">
              <a:solidFill>
                <a:srgbClr val="FFFFFF">
                  <a:alpha val="100000"/>
                </a:srgbClr>
              </a:solidFill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600" b="1">
                  <a:solidFill>
                    <a:srgbClr val="FF0000"/>
                  </a:solidFill>
                  <a:latin typeface="맑은 고딕" charset="0"/>
                  <a:ea typeface="맑은 고딕" charset="0"/>
                </a:rPr>
                <a:t>+</a:t>
              </a:r>
              <a:endParaRPr lang="ko-KR" altLang="en-US" sz="3600" b="1">
                <a:solidFill>
                  <a:srgbClr val="FF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8" name="텍스트 상자 27"/>
            <p:cNvSpPr txBox="1">
              <a:spLocks/>
            </p:cNvSpPr>
            <p:nvPr/>
          </p:nvSpPr>
          <p:spPr>
            <a:xfrm rot="0">
              <a:off x="7262495" y="4712335"/>
              <a:ext cx="770890" cy="70802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00">
                  <a:latin typeface="맑은 고딕" charset="0"/>
                  <a:ea typeface="맑은 고딕" charset="0"/>
                </a:rPr>
                <a:t>△ 6.3V</a:t>
              </a:r>
              <a:endParaRPr lang="ko-KR" altLang="en-US" sz="1000">
                <a:latin typeface="맑은 고딕" charset="0"/>
                <a:ea typeface="맑은 고딕" charset="0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00">
                  <a:latin typeface="맑은 고딕" charset="0"/>
                  <a:ea typeface="맑은 고딕" charset="0"/>
                </a:rPr>
                <a:t>@ 3.3V</a:t>
              </a:r>
              <a:endParaRPr lang="ko-KR" altLang="en-US" sz="1000">
                <a:latin typeface="맑은 고딕" charset="0"/>
                <a:ea typeface="맑은 고딕" charset="0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00">
                  <a:latin typeface="맑은 고딕" charset="0"/>
                  <a:ea typeface="맑은 고딕" charset="0"/>
                </a:rPr>
                <a:t>△ 52ms</a:t>
              </a:r>
              <a:endParaRPr lang="ko-KR" altLang="en-US" sz="1000">
                <a:latin typeface="맑은 고딕" charset="0"/>
                <a:ea typeface="맑은 고딕" charset="0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00">
                  <a:latin typeface="맑은 고딕" charset="0"/>
                  <a:ea typeface="맑은 고딕" charset="0"/>
                </a:rPr>
                <a:t>@</a:t>
              </a:r>
              <a:r>
                <a:rPr lang="en-US" altLang="ko-KR" sz="1000">
                  <a:latin typeface="맑은 고딕" charset="0"/>
                  <a:ea typeface="맑은 고딕" charset="0"/>
                </a:rPr>
                <a:t> 63ms</a:t>
              </a:r>
              <a:endParaRPr lang="ko-KR" altLang="en-US" sz="1000">
                <a:latin typeface="맑은 고딕" charset="0"/>
                <a:ea typeface="맑은 고딕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6107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port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inha</Company>
  <DocSecurity>0</DocSecurity>
  <HyperlinksChanged>false</HyperlinksChanged>
  <Lines>0</Lines>
  <LinksUpToDate>false</LinksUpToDate>
  <Pages>10</Pages>
  <Paragraphs>109</Paragraphs>
  <Words>963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이상곤</dc:creator>
  <cp:lastModifiedBy>이상곤</cp:lastModifiedBy>
  <dc:title>P spice 사용법</dc:title>
  <dcterms:modified xsi:type="dcterms:W3CDTF">2019-05-18T03:39:32Z</dcterms:modified>
</cp:coreProperties>
</file>