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4" r:id="rId1"/>
    <p:sldMasterId id="2147484455" r:id="rId2"/>
    <p:sldMasterId id="2147484456" r:id="rId3"/>
    <p:sldMasterId id="2147484457" r:id="rId4"/>
    <p:sldMasterId id="2147484458" r:id="rId5"/>
    <p:sldMasterId id="2147484459" r:id="rId6"/>
    <p:sldMasterId id="2147484460" r:id="rId7"/>
    <p:sldMasterId id="2147484461" r:id="rId8"/>
  </p:sldMasterIdLst>
  <p:notesMasterIdLst>
    <p:notesMasterId r:id="rId23"/>
  </p:notesMasterIdLst>
  <p:handoutMasterIdLst>
    <p:handoutMasterId r:id="rId24"/>
  </p:handoutMasterIdLst>
  <p:sldIdLst>
    <p:sldId id="256" r:id="rId9"/>
    <p:sldId id="295" r:id="rId10"/>
    <p:sldId id="347" r:id="rId11"/>
    <p:sldId id="359" r:id="rId12"/>
    <p:sldId id="367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8" r:id="rId21"/>
    <p:sldId id="358" r:id="rId22"/>
  </p:sldIdLst>
  <p:sldSz cx="9144000" cy="6858000" type="screen4x3"/>
  <p:notesSz cx="6761163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3" autoAdjust="0"/>
    <p:restoredTop sz="83424" autoAdjust="0"/>
  </p:normalViewPr>
  <p:slideViewPr>
    <p:cSldViewPr snapToObjects="1">
      <p:cViewPr varScale="1">
        <p:scale>
          <a:sx n="82" d="100"/>
          <a:sy n="82" d="100"/>
        </p:scale>
        <p:origin x="1421" y="48"/>
      </p:cViewPr>
      <p:guideLst>
        <p:guide orient="horz" pos="2151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0A128E8-B445-4AA9-897B-145F10E372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3FADEF-8B27-46B3-A100-BA176C6F00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BE395-9EBF-4D11-94E9-C71AB65322BD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BDB33-3441-44B5-8EF5-4045B94B79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DA8330-89AB-45D4-9FFD-E7ED1C7FAA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4F103-0090-4652-AEA1-E41AA8283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03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79ED8-5EDE-4D9C-B624-CDA5D416B8B8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2F8FD-5CEE-4534-B84C-92933922B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90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-</a:t>
            </a:r>
            <a:fld id="{EBE46629-09EE-4395-B770-00C7B3849DCB}" type="slidenum">
              <a:rPr lang="ko-KR" altLang="en-US" smtClean="0"/>
              <a:pPr algn="ctr"/>
              <a:t>2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338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79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7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141663"/>
            <a:ext cx="9144000" cy="223202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973" y="6496844"/>
            <a:ext cx="17557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Italic"/>
                <a:cs typeface="Italic"/>
              </a:rPr>
              <a:t>정보통신공학과</a:t>
            </a:r>
            <a:endParaRPr kumimoji="0" lang="ko-KR" altLang="en-GB" sz="1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Italic"/>
              <a:cs typeface="Italic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19063" y="161925"/>
            <a:ext cx="13589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07-3D-COM-ISB-02</a:t>
            </a:r>
            <a:endParaRPr kumimoji="0" lang="ko-KR" altLang="en-US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496844"/>
            <a:ext cx="936178" cy="32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7989" y="4078289"/>
            <a:ext cx="8641373" cy="1273175"/>
          </a:xfrm>
          <a:ln algn="ctr"/>
        </p:spPr>
        <p:txBody>
          <a:bodyPr anchor="ctr"/>
          <a:lstStyle>
            <a:lvl1pPr marL="0" indent="0">
              <a:spcBef>
                <a:spcPct val="0"/>
              </a:spcBef>
              <a:buFontTx/>
              <a:buNone/>
              <a:defRPr sz="2800" b="0" smtClean="0">
                <a:solidFill>
                  <a:schemeClr val="bg1"/>
                </a:solidFill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989" y="3141664"/>
            <a:ext cx="8641373" cy="936625"/>
          </a:xfrm>
        </p:spPr>
        <p:txBody>
          <a:bodyPr/>
          <a:lstStyle>
            <a:lvl1pPr>
              <a:defRPr sz="4400" b="0" smtClean="0">
                <a:effectLst/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910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0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56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62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1523" cy="5962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97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17041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63" y="6500813"/>
            <a:ext cx="7921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11" descr="S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6500813"/>
            <a:ext cx="11477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06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2418467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4908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125855"/>
            <a:ext cx="8642985" cy="51123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451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10633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908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866500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827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4709169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634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548572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748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2191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6241478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8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955"/>
            <a:ext cx="8229600" cy="49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125855"/>
            <a:ext cx="86423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2025" y="6453505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pic>
        <p:nvPicPr>
          <p:cNvPr id="8202" name="그림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695" y="6501130"/>
            <a:ext cx="792480" cy="27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445" r:id="rId12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265113" indent="-265113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28650" indent="-1841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82663" indent="-17462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339850" indent="-1778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700213" indent="-176213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95B64B-0E24-4618-89EB-98E0C32A0FDD}"/>
              </a:ext>
            </a:extLst>
          </p:cNvPr>
          <p:cNvSpPr/>
          <p:nvPr/>
        </p:nvSpPr>
        <p:spPr bwMode="auto">
          <a:xfrm>
            <a:off x="0" y="2924944"/>
            <a:ext cx="9144000" cy="24482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749" y="3152140"/>
            <a:ext cx="9037251" cy="9372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32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A-8 </a:t>
            </a:r>
            <a:r>
              <a:rPr lang="en-US" altLang="ko-KR" sz="32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The_Oscilloscope_&amp;_Function</a:t>
            </a:r>
            <a:r>
              <a:rPr lang="en-US" altLang="ko-KR" sz="32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generator</a:t>
            </a:r>
            <a:endParaRPr lang="ko-KR" altLang="en-US" sz="3200" b="1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79834" y="4149080"/>
            <a:ext cx="525336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인하대학교 정보통신공학과</a:t>
            </a:r>
          </a:p>
          <a:p>
            <a:pPr algn="ctr" eaLnBrk="1" hangingPunct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2019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학기 정보통신기초설계실습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 ICE2006 - 002/003/004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분반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A7432-BEDB-4C6B-AAE1-665D1EFB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780C44-27E7-4ECB-90B2-5E96E857F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1268760"/>
            <a:ext cx="8381637" cy="4680520"/>
          </a:xfrm>
          <a:prstGeom prst="rect">
            <a:avLst/>
          </a:prstGeom>
          <a:ln>
            <a:solidFill>
              <a:schemeClr val="accent1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9014F76-E181-46AF-86DE-4D0CC2EC13D4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9E9D97C-80F4-4310-A15E-17FCB9235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1" y="155401"/>
            <a:ext cx="823087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A-8 </a:t>
            </a:r>
            <a:r>
              <a:rPr lang="en-US" altLang="ko-KR" sz="36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The_Function</a:t>
            </a:r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generator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710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7AD08-F1E7-4487-AE5E-93AF0689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37EF0A-532D-45FC-8F1A-09474EAC5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04" y="1268760"/>
            <a:ext cx="8512631" cy="3624450"/>
          </a:xfrm>
          <a:prstGeom prst="rect">
            <a:avLst/>
          </a:prstGeom>
          <a:ln w="28575">
            <a:solidFill>
              <a:schemeClr val="accent1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DAA0F44-6D56-4FD6-80C5-63E8B1BC9419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9300A82-C16E-452B-BDB7-D1666BCEF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1" y="155401"/>
            <a:ext cx="823087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A-8 </a:t>
            </a:r>
            <a:r>
              <a:rPr lang="en-US" altLang="ko-KR" sz="36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The_Function</a:t>
            </a:r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generator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525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78E84-3AFC-4BFA-8025-752BFF137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2DF241-2BF6-46E2-A5EF-BA51507A2C75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98BE754-BDAB-4E1A-97A1-AF82C9AE2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1" y="155401"/>
            <a:ext cx="823087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실험</a:t>
            </a:r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2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995B4A-F62F-479A-B475-341CF02F3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842" y="3645024"/>
            <a:ext cx="4624662" cy="2461253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A01BBA4C-98BA-4E74-93EA-E0E9613A2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46" y="1268760"/>
            <a:ext cx="3724957" cy="30124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주파수가 1.0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kHz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 인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ac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 파형에 대한 함수 발생기를 설정하십시오.</a:t>
            </a:r>
            <a:endParaRPr lang="en-US" altLang="ko-KR" sz="1200" dirty="0">
              <a:solidFill>
                <a:srgbClr val="212121"/>
              </a:solidFill>
              <a:latin typeface="Arial Unicode MS"/>
              <a:ea typeface="inherit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DMM에서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 읽은 1.0Vrms의 함수 발생기의 진폭을 조정하십시오.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 Unicode MS"/>
              <a:ea typeface="inherit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SEC / DIV 컨트롤을 0.2ms /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div로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 설정하고 VOLTS /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DIV를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 0.5V /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div로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 설정합니다.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 Unicode MS"/>
              <a:ea typeface="inherit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오</a:t>
            </a:r>
            <a:r>
              <a:rPr lang="ko-KR" altLang="en-US" sz="1200" dirty="0">
                <a:solidFill>
                  <a:srgbClr val="212121"/>
                </a:solidFill>
                <a:latin typeface="Arial Unicode MS"/>
                <a:ea typeface="inherit"/>
              </a:rPr>
              <a:t>른쪽 회로를 이용하여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스코프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프로브</a:t>
            </a: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는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 node B-D</a:t>
            </a:r>
            <a:r>
              <a:rPr lang="ko-KR" altLang="en-US" sz="1200" dirty="0">
                <a:solidFill>
                  <a:srgbClr val="212121"/>
                </a:solidFill>
                <a:latin typeface="Arial Unicode MS"/>
                <a:ea typeface="inherit"/>
              </a:rPr>
              <a:t>에</a:t>
            </a:r>
            <a:r>
              <a:rPr lang="en-US" altLang="ko-KR" sz="1200" dirty="0">
                <a:solidFill>
                  <a:srgbClr val="212121"/>
                </a:solidFill>
                <a:latin typeface="Arial Unicode MS"/>
                <a:ea typeface="inherit"/>
              </a:rPr>
              <a:t>, function</a:t>
            </a:r>
            <a:r>
              <a:rPr lang="ko-KR" altLang="en-US" sz="12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en-US" altLang="ko-KR" sz="1200" dirty="0">
                <a:solidFill>
                  <a:srgbClr val="212121"/>
                </a:solidFill>
                <a:latin typeface="Arial Unicode MS"/>
                <a:ea typeface="inherit"/>
              </a:rPr>
              <a:t>generator</a:t>
            </a:r>
            <a:r>
              <a:rPr lang="ko-KR" altLang="en-US" sz="1200" dirty="0">
                <a:solidFill>
                  <a:srgbClr val="212121"/>
                </a:solidFill>
                <a:latin typeface="Arial Unicode MS"/>
                <a:ea typeface="inherit"/>
              </a:rPr>
              <a:t>는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node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A-D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 연결하십시오.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 Unicode MS"/>
              <a:ea typeface="inherit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피크 - 투 - 피크 진폭이 2.8V 인 약 2주기의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ac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 파형을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관찰해야합니다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. 이는 그림 3과 같이 1.0Vrms를 나타냅니다.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342EDCC-6E38-4465-87F9-3DD5E3677C4B}"/>
              </a:ext>
            </a:extLst>
          </p:cNvPr>
          <p:cNvGrpSpPr/>
          <p:nvPr/>
        </p:nvGrpSpPr>
        <p:grpSpPr>
          <a:xfrm>
            <a:off x="4483842" y="1368230"/>
            <a:ext cx="3896119" cy="2060770"/>
            <a:chOff x="3975089" y="1363932"/>
            <a:chExt cx="3896119" cy="206077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08F48D2-A5AC-4E7D-9DDF-A213C3303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8600" y="1363932"/>
              <a:ext cx="3322608" cy="195851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BE6819-930D-4D3A-9DC2-40F3AAFD530C}"/>
                </a:ext>
              </a:extLst>
            </p:cNvPr>
            <p:cNvSpPr txBox="1"/>
            <p:nvPr/>
          </p:nvSpPr>
          <p:spPr>
            <a:xfrm>
              <a:off x="3975089" y="1973855"/>
              <a:ext cx="1277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Func</a:t>
              </a:r>
              <a:r>
                <a:rPr lang="en-US" altLang="ko-KR" dirty="0"/>
                <a:t>. gen.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C0EDC9-5FCC-4345-9E48-69F73F43FC3E}"/>
                </a:ext>
              </a:extLst>
            </p:cNvPr>
            <p:cNvSpPr txBox="1"/>
            <p:nvPr/>
          </p:nvSpPr>
          <p:spPr>
            <a:xfrm>
              <a:off x="5744527" y="3116925"/>
              <a:ext cx="8242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Node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D</a:t>
              </a:r>
              <a:endParaRPr lang="ko-KR" altLang="en-US" sz="1400" dirty="0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6624C7F4-D69B-4D07-9F36-A8E8393CE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2" y="4707234"/>
            <a:ext cx="4387382" cy="1530078"/>
          </a:xfrm>
          <a:prstGeom prst="rect">
            <a:avLst/>
          </a:prstGeom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id="{10B32E54-E9BD-4292-8E1D-EAD6CAF7B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2" y="6476998"/>
            <a:ext cx="7525764" cy="2425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※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보고서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 :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회로도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장비 연결 상태도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, Table 1., B/B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연결 상태 및 결과 측정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사진</a:t>
            </a:r>
            <a:r>
              <a:rPr lang="en-US" altLang="ko-KR" sz="1200" dirty="0">
                <a:solidFill>
                  <a:srgbClr val="212121"/>
                </a:solidFill>
                <a:latin typeface="Arial Unicode MS"/>
                <a:ea typeface="inherit"/>
              </a:rPr>
              <a:t> ( </a:t>
            </a:r>
            <a:r>
              <a:rPr lang="ko-KR" altLang="en-US" sz="1200" dirty="0">
                <a:solidFill>
                  <a:srgbClr val="212121"/>
                </a:solidFill>
                <a:latin typeface="Arial Unicode MS"/>
                <a:ea typeface="inherit"/>
              </a:rPr>
              <a:t>결과보고서 작성요령 참조</a:t>
            </a:r>
            <a:r>
              <a:rPr lang="en-US" altLang="ko-KR" sz="1200" dirty="0">
                <a:solidFill>
                  <a:srgbClr val="212121"/>
                </a:solidFill>
                <a:latin typeface="Arial Unicode MS"/>
                <a:ea typeface="inherit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460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3701235-EBB1-4A99-BEE8-988B92F3769A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C32539-B11A-4BF5-9F2E-CE317C69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tx1"/>
                </a:solidFill>
                <a:effectLst/>
              </a:rPr>
              <a:t>결과 보고서 첨부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01CA2D1-1E0C-49AD-A484-5EA42437702C}"/>
              </a:ext>
            </a:extLst>
          </p:cNvPr>
          <p:cNvSpPr/>
          <p:nvPr/>
        </p:nvSpPr>
        <p:spPr>
          <a:xfrm>
            <a:off x="457200" y="1508607"/>
            <a:ext cx="5958408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ko-KR" b="1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EVALUATION AND REVIEW QUESTIONS: #4 &amp; #5</a:t>
            </a:r>
            <a:endParaRPr lang="ko-KR" altLang="ko-KR" sz="160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3102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49D1DC4-700E-4226-A354-D81E6E533B8A}"/>
              </a:ext>
            </a:extLst>
          </p:cNvPr>
          <p:cNvSpPr/>
          <p:nvPr/>
        </p:nvSpPr>
        <p:spPr>
          <a:xfrm>
            <a:off x="110064" y="980728"/>
            <a:ext cx="8892480" cy="5440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Any Question ?</a:t>
            </a:r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&lt; </a:t>
            </a:r>
            <a:r>
              <a:rPr lang="en-US" altLang="ko-KR" sz="2400" b="1" dirty="0"/>
              <a:t>10</a:t>
            </a:r>
            <a:r>
              <a:rPr lang="ko-KR" altLang="en-US" sz="2400" b="1" dirty="0"/>
              <a:t>주차 수업 공지 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수업 제목 </a:t>
            </a:r>
            <a:r>
              <a:rPr lang="en-US" altLang="ko-KR" dirty="0"/>
              <a:t>: A-9 Sine/Pulse-Wave Measurements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수업 내용 </a:t>
            </a:r>
            <a:r>
              <a:rPr lang="en-US" altLang="ko-KR" dirty="0"/>
              <a:t>: Sine/Pulse-Wave</a:t>
            </a:r>
            <a:r>
              <a:rPr lang="ko-KR" altLang="en-US" dirty="0"/>
              <a:t>의 특성과 측정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</a:t>
            </a:r>
            <a:r>
              <a:rPr lang="ko-KR" altLang="en-US" dirty="0"/>
              <a:t> 과제 : </a:t>
            </a:r>
            <a:r>
              <a:rPr lang="en-US" altLang="ko-KR" dirty="0"/>
              <a:t>9</a:t>
            </a:r>
            <a:r>
              <a:rPr lang="ko-KR" altLang="en-US" dirty="0"/>
              <a:t>주차 결과 보고서 (</a:t>
            </a:r>
            <a:r>
              <a:rPr lang="en-US" altLang="ko-KR" dirty="0"/>
              <a:t>O</a:t>
            </a:r>
            <a:r>
              <a:rPr lang="ko-KR" altLang="en-US" dirty="0"/>
              <a:t>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주차 강의자료 </a:t>
            </a:r>
            <a:r>
              <a:rPr lang="en-US" altLang="ko-KR" dirty="0"/>
              <a:t>: </a:t>
            </a:r>
            <a:r>
              <a:rPr lang="ko-KR" altLang="en-US" dirty="0"/>
              <a:t>공지</a:t>
            </a:r>
            <a:r>
              <a:rPr lang="en-US" altLang="ko-KR" dirty="0"/>
              <a:t> </a:t>
            </a:r>
            <a:r>
              <a:rPr lang="ko-KR" altLang="en-US" dirty="0"/>
              <a:t>예정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5. </a:t>
            </a:r>
            <a:r>
              <a:rPr lang="ko-KR" altLang="en-US" dirty="0"/>
              <a:t>중간 고사 해설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6. </a:t>
            </a:r>
            <a:r>
              <a:rPr lang="ko-KR" altLang="en-US" dirty="0"/>
              <a:t>각 </a:t>
            </a:r>
            <a:r>
              <a:rPr lang="ko-KR" altLang="en-US" dirty="0" err="1"/>
              <a:t>분반별</a:t>
            </a:r>
            <a:r>
              <a:rPr lang="ko-KR" altLang="en-US" dirty="0"/>
              <a:t> 중간고사 결과 공지 일정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1) 5.1(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r>
              <a:rPr lang="ko-KR" altLang="en-US" dirty="0"/>
              <a:t> 까지 중간고사</a:t>
            </a:r>
            <a:r>
              <a:rPr lang="en-US" altLang="ko-KR" dirty="0"/>
              <a:t>/</a:t>
            </a:r>
            <a:r>
              <a:rPr lang="ko-KR" altLang="en-US" dirty="0"/>
              <a:t>보고서 점수 공지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2) 5.8(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r>
              <a:rPr lang="ko-KR" altLang="en-US" dirty="0"/>
              <a:t> 까지 중간고사</a:t>
            </a:r>
            <a:r>
              <a:rPr lang="en-US" altLang="ko-KR" dirty="0"/>
              <a:t>/</a:t>
            </a:r>
            <a:r>
              <a:rPr lang="ko-KR" altLang="en-US" dirty="0"/>
              <a:t>보고서 이의 신청 </a:t>
            </a:r>
            <a:r>
              <a:rPr lang="en-US" altLang="ko-KR" dirty="0"/>
              <a:t>( </a:t>
            </a:r>
            <a:r>
              <a:rPr lang="ko-KR" altLang="en-US" dirty="0"/>
              <a:t>월 </a:t>
            </a:r>
            <a:r>
              <a:rPr lang="en-US" altLang="ko-KR" dirty="0"/>
              <a:t>~ </a:t>
            </a:r>
            <a:r>
              <a:rPr lang="ko-KR" altLang="en-US" dirty="0"/>
              <a:t>수</a:t>
            </a:r>
            <a:r>
              <a:rPr lang="en-US" altLang="ko-KR" dirty="0"/>
              <a:t>, 401</a:t>
            </a:r>
            <a:r>
              <a:rPr lang="ko-KR" altLang="en-US" dirty="0"/>
              <a:t>호 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7. </a:t>
            </a:r>
            <a:r>
              <a:rPr lang="ko-KR" altLang="en-US" dirty="0"/>
              <a:t>정보통신 기초설계 </a:t>
            </a:r>
            <a:r>
              <a:rPr lang="en-US" altLang="ko-KR" dirty="0"/>
              <a:t>1</a:t>
            </a:r>
            <a:r>
              <a:rPr lang="ko-KR" altLang="en-US" dirty="0"/>
              <a:t>학기 강의 중간 진단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95900E-7BB1-48B4-8CF4-34ABA8134DB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A87D978-B813-4F3E-94D0-BE0F3C1E6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6" y="5080"/>
            <a:ext cx="9037251" cy="9372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32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A-8 </a:t>
            </a:r>
            <a:r>
              <a:rPr lang="en-US" altLang="ko-KR" sz="32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The_Oscilloscope_&amp;_Function</a:t>
            </a:r>
            <a:r>
              <a:rPr lang="en-US" altLang="ko-KR" sz="32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generator</a:t>
            </a:r>
            <a:endParaRPr lang="ko-KR" altLang="en-US" sz="3200" b="1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87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1D8F42-2524-43C2-846A-7D43DB526BC9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9F43-4A23-4450-9C0D-EB7C7620B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0" y="228753"/>
            <a:ext cx="89792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dirty="0">
                <a:latin typeface="맑은 고딕" charset="0"/>
                <a:ea typeface="맑은 고딕" charset="0"/>
              </a:rPr>
              <a:t>A-8 </a:t>
            </a:r>
            <a:r>
              <a:rPr lang="en-US" altLang="ko-KR" sz="2800" b="1" dirty="0" err="1">
                <a:latin typeface="맑은 고딕" charset="0"/>
                <a:ea typeface="맑은 고딕" charset="0"/>
              </a:rPr>
              <a:t>The_Oscilloscope</a:t>
            </a:r>
            <a:endParaRPr kumimoji="0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30" name="Picture 6" descr="tds3012ì ëí ì´ë¯¸ì§ ê²ìê²°ê³¼">
            <a:extLst>
              <a:ext uri="{FF2B5EF4-FFF2-40B4-BE49-F238E27FC236}">
                <a16:creationId xmlns:a16="http://schemas.microsoft.com/office/drawing/2014/main" id="{B329B4AA-1567-4FF2-AF42-61BC02D65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2110" y="980728"/>
            <a:ext cx="10207592" cy="550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57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EF8A9B-0C26-4EE0-A34B-138B71A48748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899A2EF-2C39-48A2-A20F-23C789F0E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1" y="155401"/>
            <a:ext cx="823087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Oscilloscope – control</a:t>
            </a:r>
            <a:r>
              <a:rPr lang="ko-KR" altLang="en-US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key</a:t>
            </a:r>
            <a:endParaRPr lang="ko-KR" altLang="en-US" sz="3600" kern="0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BEEC7CA-F578-49E9-8380-7611DA2DF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907" y="1556792"/>
            <a:ext cx="6014185" cy="452213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F8551A-86DF-4C76-8570-5C63A70677E6}"/>
              </a:ext>
            </a:extLst>
          </p:cNvPr>
          <p:cNvSpPr/>
          <p:nvPr/>
        </p:nvSpPr>
        <p:spPr>
          <a:xfrm>
            <a:off x="41082" y="3119772"/>
            <a:ext cx="1254557" cy="454292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채널 선택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89F0FAA-F0E0-435C-B44D-C98687115451}"/>
              </a:ext>
            </a:extLst>
          </p:cNvPr>
          <p:cNvSpPr/>
          <p:nvPr/>
        </p:nvSpPr>
        <p:spPr bwMode="auto">
          <a:xfrm>
            <a:off x="1379416" y="2267014"/>
            <a:ext cx="1104352" cy="2304256"/>
          </a:xfrm>
          <a:prstGeom prst="roundRect">
            <a:avLst>
              <a:gd name="adj" fmla="val 14720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14008E-F57A-4CD6-BBE5-F56A63915D27}"/>
              </a:ext>
            </a:extLst>
          </p:cNvPr>
          <p:cNvSpPr/>
          <p:nvPr/>
        </p:nvSpPr>
        <p:spPr>
          <a:xfrm>
            <a:off x="-5789" y="4831787"/>
            <a:ext cx="1254557" cy="454292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수치 처리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9E24EAF-6468-434C-BBB6-0FFA96178E1F}"/>
              </a:ext>
            </a:extLst>
          </p:cNvPr>
          <p:cNvSpPr/>
          <p:nvPr/>
        </p:nvSpPr>
        <p:spPr bwMode="auto">
          <a:xfrm>
            <a:off x="1564907" y="4733528"/>
            <a:ext cx="918861" cy="65081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265E58-1F88-46EA-A455-2518A0A70C15}"/>
              </a:ext>
            </a:extLst>
          </p:cNvPr>
          <p:cNvSpPr/>
          <p:nvPr/>
        </p:nvSpPr>
        <p:spPr>
          <a:xfrm>
            <a:off x="2568826" y="6200700"/>
            <a:ext cx="1254557" cy="454292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Vertical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(amplitude)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E5AE1FD-7CC7-474A-9D40-21D6BF1A7AB8}"/>
              </a:ext>
            </a:extLst>
          </p:cNvPr>
          <p:cNvSpPr/>
          <p:nvPr/>
        </p:nvSpPr>
        <p:spPr bwMode="auto">
          <a:xfrm>
            <a:off x="2483768" y="1844824"/>
            <a:ext cx="1339615" cy="4090038"/>
          </a:xfrm>
          <a:prstGeom prst="roundRect">
            <a:avLst>
              <a:gd name="adj" fmla="val 0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CD8583-AFF5-438E-9BEC-B1ADE13986C0}"/>
              </a:ext>
            </a:extLst>
          </p:cNvPr>
          <p:cNvSpPr/>
          <p:nvPr/>
        </p:nvSpPr>
        <p:spPr>
          <a:xfrm>
            <a:off x="3835432" y="6215068"/>
            <a:ext cx="1254557" cy="454292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Horizontal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(Time)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319D233-5199-418D-A08E-0F943E907487}"/>
              </a:ext>
            </a:extLst>
          </p:cNvPr>
          <p:cNvSpPr/>
          <p:nvPr/>
        </p:nvSpPr>
        <p:spPr bwMode="auto">
          <a:xfrm>
            <a:off x="3823383" y="1844824"/>
            <a:ext cx="1311742" cy="4090038"/>
          </a:xfrm>
          <a:prstGeom prst="roundRect">
            <a:avLst>
              <a:gd name="adj" fmla="val 0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2B03F2-3382-4FFA-BF6C-9378B10A40D0}"/>
              </a:ext>
            </a:extLst>
          </p:cNvPr>
          <p:cNvSpPr/>
          <p:nvPr/>
        </p:nvSpPr>
        <p:spPr>
          <a:xfrm>
            <a:off x="5171502" y="1102500"/>
            <a:ext cx="1254557" cy="454292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트리거 메뉴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0B87B76-03DF-4373-98F0-E498E20FBDAD}"/>
              </a:ext>
            </a:extLst>
          </p:cNvPr>
          <p:cNvSpPr/>
          <p:nvPr/>
        </p:nvSpPr>
        <p:spPr bwMode="auto">
          <a:xfrm>
            <a:off x="5171502" y="1844824"/>
            <a:ext cx="1299694" cy="1944216"/>
          </a:xfrm>
          <a:prstGeom prst="roundRect">
            <a:avLst>
              <a:gd name="adj" fmla="val 0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99A322C-B3B3-4B56-B790-12362EDAF48B}"/>
              </a:ext>
            </a:extLst>
          </p:cNvPr>
          <p:cNvCxnSpPr>
            <a:cxnSpLocks/>
            <a:endCxn id="11" idx="1"/>
          </p:cNvCxnSpPr>
          <p:nvPr/>
        </p:nvCxnSpPr>
        <p:spPr bwMode="auto">
          <a:xfrm>
            <a:off x="2483768" y="3119772"/>
            <a:ext cx="0" cy="770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B528431-C398-43E0-992B-6C4C9283FDD2}"/>
              </a:ext>
            </a:extLst>
          </p:cNvPr>
          <p:cNvCxnSpPr>
            <a:cxnSpLocks/>
          </p:cNvCxnSpPr>
          <p:nvPr/>
        </p:nvCxnSpPr>
        <p:spPr bwMode="auto">
          <a:xfrm>
            <a:off x="3419872" y="3127372"/>
            <a:ext cx="0" cy="66166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CD86ACE-9F60-48F8-B7BE-E710915E4094}"/>
              </a:ext>
            </a:extLst>
          </p:cNvPr>
          <p:cNvCxnSpPr>
            <a:cxnSpLocks/>
          </p:cNvCxnSpPr>
          <p:nvPr/>
        </p:nvCxnSpPr>
        <p:spPr bwMode="auto">
          <a:xfrm>
            <a:off x="2483768" y="3745827"/>
            <a:ext cx="93610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DD7A094-269B-4863-AC7E-299677481934}"/>
              </a:ext>
            </a:extLst>
          </p:cNvPr>
          <p:cNvCxnSpPr>
            <a:cxnSpLocks/>
          </p:cNvCxnSpPr>
          <p:nvPr/>
        </p:nvCxnSpPr>
        <p:spPr bwMode="auto">
          <a:xfrm>
            <a:off x="2483768" y="3135116"/>
            <a:ext cx="93610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96B48AB-C619-44FC-80A7-EDA2BF1C4718}"/>
              </a:ext>
            </a:extLst>
          </p:cNvPr>
          <p:cNvSpPr/>
          <p:nvPr/>
        </p:nvSpPr>
        <p:spPr bwMode="auto">
          <a:xfrm>
            <a:off x="6471196" y="1844824"/>
            <a:ext cx="1107896" cy="648072"/>
          </a:xfrm>
          <a:prstGeom prst="roundRect">
            <a:avLst>
              <a:gd name="adj" fmla="val 0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199422-CB2D-446D-9E7A-C056915C568E}"/>
              </a:ext>
            </a:extLst>
          </p:cNvPr>
          <p:cNvSpPr/>
          <p:nvPr/>
        </p:nvSpPr>
        <p:spPr>
          <a:xfrm>
            <a:off x="7624229" y="1941714"/>
            <a:ext cx="1254557" cy="454292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트리거 메뉴</a:t>
            </a:r>
          </a:p>
        </p:txBody>
      </p:sp>
    </p:spTree>
    <p:extLst>
      <p:ext uri="{BB962C8B-B14F-4D97-AF65-F5344CB8AC3E}">
        <p14:creationId xmlns:p14="http://schemas.microsoft.com/office/powerpoint/2010/main" val="379985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7F14CE0-4CBC-476D-972F-78AAA5D5C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38402"/>
            <a:ext cx="7560840" cy="578876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98B8023-B2CE-4222-BB5B-ACBC74AED8F2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06B82A-C16E-41A5-8BE2-35EF25163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1" y="155401"/>
            <a:ext cx="823087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Oscilloscope – Display</a:t>
            </a:r>
            <a:endParaRPr lang="ko-KR" altLang="en-US" sz="3600" kern="0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83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78E84-3AFC-4BFA-8025-752BFF137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2DF241-2BF6-46E2-A5EF-BA51507A2C75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98BE754-BDAB-4E1A-97A1-AF82C9AE2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1" y="155401"/>
            <a:ext cx="823087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실험</a:t>
            </a:r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70F3BCA-87C0-4803-9F14-BA51F3CA8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900" y="3489360"/>
            <a:ext cx="5759475" cy="27727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D7F683A-EA36-45BB-BAC9-F3CE7683E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418" y="1575035"/>
            <a:ext cx="3467400" cy="169940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2C8F84E-88E6-442B-B998-E33AB6F03899}"/>
              </a:ext>
            </a:extLst>
          </p:cNvPr>
          <p:cNvSpPr/>
          <p:nvPr/>
        </p:nvSpPr>
        <p:spPr>
          <a:xfrm>
            <a:off x="340584" y="1575035"/>
            <a:ext cx="3744416" cy="1996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ko-KR" sz="1200" dirty="0">
                <a:solidFill>
                  <a:srgbClr val="212121"/>
                </a:solidFill>
                <a:latin typeface="Arial Unicode MS"/>
                <a:ea typeface="inherit"/>
              </a:rPr>
              <a:t>Table1 </a:t>
            </a:r>
            <a:r>
              <a:rPr lang="ko-KR" altLang="ko-KR" sz="1200" dirty="0">
                <a:solidFill>
                  <a:srgbClr val="212121"/>
                </a:solidFill>
                <a:latin typeface="Arial Unicode MS"/>
                <a:ea typeface="inherit"/>
              </a:rPr>
              <a:t>에 나열된 각 전압에 전원 공급 장치를 설정</a:t>
            </a:r>
            <a:r>
              <a:rPr lang="ko-KR" altLang="en-US" sz="1200" dirty="0">
                <a:solidFill>
                  <a:srgbClr val="212121"/>
                </a:solidFill>
                <a:latin typeface="Arial Unicode MS"/>
                <a:ea typeface="inherit"/>
              </a:rPr>
              <a:t>하고</a:t>
            </a:r>
            <a:r>
              <a:rPr lang="en-US" altLang="ko-KR" sz="12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ko-KR" altLang="ko-KR" sz="1200" dirty="0">
                <a:solidFill>
                  <a:srgbClr val="212121"/>
                </a:solidFill>
                <a:latin typeface="Arial Unicode MS"/>
                <a:ea typeface="inherit"/>
              </a:rPr>
              <a:t>각 전압을 측정합니다.</a:t>
            </a:r>
            <a:endParaRPr lang="en-US" altLang="ko-KR" sz="1200" dirty="0">
              <a:solidFill>
                <a:srgbClr val="212121"/>
              </a:solidFill>
              <a:latin typeface="Arial Unicode MS"/>
              <a:ea typeface="inherit"/>
            </a:endParaRPr>
          </a:p>
          <a:p>
            <a:pPr marL="228600" lvl="0" indent="-2286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ko-KR" altLang="ko-KR" sz="1200" dirty="0">
                <a:solidFill>
                  <a:srgbClr val="212121"/>
                </a:solidFill>
                <a:latin typeface="Arial Unicode MS"/>
                <a:ea typeface="inherit"/>
              </a:rPr>
              <a:t>테이블의 첫 번째 줄이 예제로 완성되었습니다. </a:t>
            </a:r>
            <a:endParaRPr lang="en-US" altLang="ko-KR" sz="1200" dirty="0">
              <a:solidFill>
                <a:srgbClr val="212121"/>
              </a:solidFill>
              <a:latin typeface="Arial Unicode MS"/>
              <a:ea typeface="inherit"/>
            </a:endParaRPr>
          </a:p>
          <a:p>
            <a:pPr marL="228600" lvl="0" indent="-2286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ko-KR" altLang="ko-KR" sz="1200" dirty="0">
                <a:solidFill>
                  <a:srgbClr val="212121"/>
                </a:solidFill>
                <a:latin typeface="Arial Unicode MS"/>
                <a:ea typeface="inherit"/>
              </a:rPr>
              <a:t>오실로스코프로 정확한 판독 값을 얻으려면 VOLTS / </a:t>
            </a:r>
            <a:r>
              <a:rPr lang="ko-KR" altLang="ko-KR" sz="1200" dirty="0" err="1">
                <a:solidFill>
                  <a:srgbClr val="212121"/>
                </a:solidFill>
                <a:latin typeface="Arial Unicode MS"/>
                <a:ea typeface="inherit"/>
              </a:rPr>
              <a:t>DIV를</a:t>
            </a:r>
            <a:r>
              <a:rPr lang="ko-KR" altLang="ko-KR" sz="1200" dirty="0">
                <a:solidFill>
                  <a:srgbClr val="212121"/>
                </a:solidFill>
                <a:latin typeface="Arial Unicode MS"/>
                <a:ea typeface="inherit"/>
              </a:rPr>
              <a:t> 선택해야합니다.</a:t>
            </a:r>
            <a:r>
              <a:rPr lang="en-US" altLang="ko-KR" sz="12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ko-KR" altLang="ko-KR" sz="1200" dirty="0">
                <a:solidFill>
                  <a:srgbClr val="212121"/>
                </a:solidFill>
                <a:latin typeface="Arial Unicode MS"/>
                <a:ea typeface="inherit"/>
              </a:rPr>
              <a:t>오실로스코프와 미터의 판독 값은 약 3 % 이내에서 </a:t>
            </a:r>
            <a:r>
              <a:rPr lang="ko-KR" altLang="ko-KR" sz="1200" dirty="0" err="1">
                <a:solidFill>
                  <a:srgbClr val="212121"/>
                </a:solidFill>
                <a:latin typeface="Arial Unicode MS"/>
                <a:ea typeface="inherit"/>
              </a:rPr>
              <a:t>일치해야합니다</a:t>
            </a:r>
            <a:r>
              <a:rPr lang="ko-KR" altLang="ko-KR" sz="1200" dirty="0">
                <a:solidFill>
                  <a:srgbClr val="212121"/>
                </a:solidFill>
                <a:latin typeface="Arial Unicode MS"/>
                <a:ea typeface="inherit"/>
              </a:rPr>
              <a:t>.</a:t>
            </a:r>
            <a:r>
              <a:rPr lang="ko-KR" altLang="ko-KR" sz="1200" dirty="0"/>
              <a:t> </a:t>
            </a:r>
            <a:endParaRPr lang="ko-KR" altLang="ko-KR" sz="1200" dirty="0"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C440EDB-CC5D-4533-9347-A5EF572C3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2" y="6476998"/>
            <a:ext cx="7525764" cy="2425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※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보고서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 :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회로도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장비 연결 상태도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, Table 1., B/B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연결 상태 및 결과 측정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사진</a:t>
            </a:r>
            <a:r>
              <a:rPr lang="en-US" altLang="ko-KR" sz="1200" dirty="0">
                <a:solidFill>
                  <a:srgbClr val="212121"/>
                </a:solidFill>
                <a:latin typeface="Arial Unicode MS"/>
                <a:ea typeface="inherit"/>
              </a:rPr>
              <a:t> ( </a:t>
            </a:r>
            <a:r>
              <a:rPr lang="ko-KR" altLang="en-US" sz="1200" dirty="0">
                <a:solidFill>
                  <a:srgbClr val="212121"/>
                </a:solidFill>
                <a:latin typeface="Arial Unicode MS"/>
                <a:ea typeface="inherit"/>
              </a:rPr>
              <a:t>결과보고서 작성요령 참조</a:t>
            </a:r>
            <a:r>
              <a:rPr lang="en-US" altLang="ko-KR" sz="1200" dirty="0">
                <a:solidFill>
                  <a:srgbClr val="212121"/>
                </a:solidFill>
                <a:latin typeface="Arial Unicode MS"/>
                <a:ea typeface="inherit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95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ê´ë ¨ ì´ë¯¸ì§">
            <a:extLst>
              <a:ext uri="{FF2B5EF4-FFF2-40B4-BE49-F238E27FC236}">
                <a16:creationId xmlns:a16="http://schemas.microsoft.com/office/drawing/2014/main" id="{ED76F5A3-CA47-4867-9D56-1408F5E8F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74" y="1484784"/>
            <a:ext cx="8546004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1D9A17F-3A08-4CB7-9B8D-93DD25532461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E793A72-381B-4F80-89A8-7A32AFD1A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1" y="155401"/>
            <a:ext cx="823087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A-8 </a:t>
            </a:r>
            <a:r>
              <a:rPr lang="en-US" altLang="ko-KR" sz="36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The_Function</a:t>
            </a:r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generator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C130F1-34AA-47E9-A260-AEBEB7599DBC}"/>
              </a:ext>
            </a:extLst>
          </p:cNvPr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latin typeface="맑은 고딕" charset="0"/>
                <a:ea typeface="맑은 고딕" charset="0"/>
              </a:rPr>
              <a:t>A-8-The_Oscilloscope_Function generator</a:t>
            </a:r>
            <a:endParaRPr lang="en-US" altLang="ko-KR" sz="300" dirty="0"/>
          </a:p>
        </p:txBody>
      </p:sp>
    </p:spTree>
    <p:extLst>
      <p:ext uri="{BB962C8B-B14F-4D97-AF65-F5344CB8AC3E}">
        <p14:creationId xmlns:p14="http://schemas.microsoft.com/office/powerpoint/2010/main" val="1538939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82F3F-0282-452B-A3E4-44E841B13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74CC94-3195-48FD-B23E-7F587E629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0221"/>
            <a:ext cx="9144000" cy="387755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37A9684-617E-46F3-822C-0B12ED299116}"/>
              </a:ext>
            </a:extLst>
          </p:cNvPr>
          <p:cNvSpPr/>
          <p:nvPr/>
        </p:nvSpPr>
        <p:spPr>
          <a:xfrm>
            <a:off x="755576" y="5635642"/>
            <a:ext cx="2118653" cy="454292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Numeric input key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9C3CB2-D49F-4139-BDF7-7B0CFB76A3B4}"/>
              </a:ext>
            </a:extLst>
          </p:cNvPr>
          <p:cNvSpPr/>
          <p:nvPr/>
        </p:nvSpPr>
        <p:spPr>
          <a:xfrm>
            <a:off x="3707904" y="5660056"/>
            <a:ext cx="2118653" cy="454292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Control Button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AD676A-E41F-4DAB-97D3-AD303E8B2AC1}"/>
              </a:ext>
            </a:extLst>
          </p:cNvPr>
          <p:cNvSpPr/>
          <p:nvPr/>
        </p:nvSpPr>
        <p:spPr>
          <a:xfrm>
            <a:off x="7236296" y="5585310"/>
            <a:ext cx="2118653" cy="454292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Main Button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1D7D7CA-83AF-4844-83BA-6F18DDB2E491}"/>
              </a:ext>
            </a:extLst>
          </p:cNvPr>
          <p:cNvCxnSpPr>
            <a:cxnSpLocks/>
            <a:stCxn id="6" idx="0"/>
          </p:cNvCxnSpPr>
          <p:nvPr/>
        </p:nvCxnSpPr>
        <p:spPr bwMode="auto">
          <a:xfrm flipV="1">
            <a:off x="4767231" y="5085184"/>
            <a:ext cx="92801" cy="57487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3BAD401-7B3A-4ACC-A97B-B7FF091AD9D4}"/>
              </a:ext>
            </a:extLst>
          </p:cNvPr>
          <p:cNvCxnSpPr>
            <a:cxnSpLocks/>
            <a:stCxn id="5" idx="0"/>
          </p:cNvCxnSpPr>
          <p:nvPr/>
        </p:nvCxnSpPr>
        <p:spPr bwMode="auto">
          <a:xfrm flipV="1">
            <a:off x="1814903" y="5085184"/>
            <a:ext cx="308825" cy="550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A81513C-46E7-403C-BE67-105294CDBC4F}"/>
              </a:ext>
            </a:extLst>
          </p:cNvPr>
          <p:cNvCxnSpPr>
            <a:cxnSpLocks/>
            <a:stCxn id="7" idx="0"/>
          </p:cNvCxnSpPr>
          <p:nvPr/>
        </p:nvCxnSpPr>
        <p:spPr bwMode="auto">
          <a:xfrm flipH="1" flipV="1">
            <a:off x="7884368" y="4149080"/>
            <a:ext cx="411255" cy="143623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E44C2C-7F9A-494A-8B86-44100F5C38BE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7F255766-5EAB-45F9-8478-76EB15308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1" y="155401"/>
            <a:ext cx="823087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A-8 </a:t>
            </a:r>
            <a:r>
              <a:rPr lang="en-US" altLang="ko-KR" sz="36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The_Function</a:t>
            </a:r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generator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87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1D8FE-AD00-4A9E-8F28-F8098FB3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A21A6B-3D2C-4EE6-8735-9B2BB0BEE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96752"/>
            <a:ext cx="8134134" cy="5240332"/>
          </a:xfrm>
          <a:prstGeom prst="rect">
            <a:avLst/>
          </a:prstGeom>
          <a:ln>
            <a:solidFill>
              <a:schemeClr val="accent1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9D488BA-A649-4983-A412-5DC735030786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1A812E3-AD72-420A-B558-6C57280DE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1" y="155401"/>
            <a:ext cx="823087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A-8 </a:t>
            </a:r>
            <a:r>
              <a:rPr lang="en-US" altLang="ko-KR" sz="36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The_Function</a:t>
            </a:r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generator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431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C5412-D856-47CE-A02D-B87E971D5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A98F98-A4EA-435A-811C-B5111D0B3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1196752"/>
            <a:ext cx="8579930" cy="5036046"/>
          </a:xfrm>
          <a:prstGeom prst="rect">
            <a:avLst/>
          </a:prstGeom>
          <a:ln>
            <a:solidFill>
              <a:schemeClr val="accent1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6953EBD-7BDB-4AFB-91E4-E415F7CBBD6C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9DE8374-C1DE-4F57-A3FB-C1217F6E1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1" y="155401"/>
            <a:ext cx="823087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A-8 </a:t>
            </a:r>
            <a:r>
              <a:rPr lang="en-US" altLang="ko-KR" sz="36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The_Function</a:t>
            </a:r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generator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39382"/>
      </p:ext>
    </p:extLst>
  </p:cSld>
  <p:clrMapOvr>
    <a:masterClrMapping/>
  </p:clrMapOvr>
</p:sld>
</file>

<file path=ppt/theme/theme1.xml><?xml version="1.0" encoding="utf-8"?>
<a:theme xmlns:a="http://schemas.openxmlformats.org/drawingml/2006/main" name="Report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8695</TotalTime>
  <Pages>16</Pages>
  <Words>404</Words>
  <Characters>0</Characters>
  <Application>Microsoft Office PowerPoint</Application>
  <DocSecurity>0</DocSecurity>
  <PresentationFormat>화면 슬라이드 쇼(4:3)</PresentationFormat>
  <Lines>0</Lines>
  <Paragraphs>58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14</vt:i4>
      </vt:variant>
    </vt:vector>
  </HeadingPairs>
  <TitlesOfParts>
    <vt:vector size="30" baseType="lpstr">
      <vt:lpstr>Arial Unicode MS</vt:lpstr>
      <vt:lpstr>HY헤드라인M</vt:lpstr>
      <vt:lpstr>굴림</vt:lpstr>
      <vt:lpstr>맑은 고딕</vt:lpstr>
      <vt:lpstr>함초롬바탕</vt:lpstr>
      <vt:lpstr>Arial</vt:lpstr>
      <vt:lpstr>Century Gothic</vt:lpstr>
      <vt:lpstr>Times New Roman</vt:lpstr>
      <vt:lpstr>Report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A-8 The_Oscilloscope_&amp;_Function generator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결과 보고서 첨부</vt:lpstr>
      <vt:lpstr>A-8 The_Oscilloscope_&amp;_Function generator</vt:lpstr>
    </vt:vector>
  </TitlesOfParts>
  <Company>inha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spice 사용법</dc:title>
  <dc:creator>이상곤</dc:creator>
  <cp:lastModifiedBy>이 상곤</cp:lastModifiedBy>
  <cp:revision>201</cp:revision>
  <cp:lastPrinted>2019-02-28T01:57:48Z</cp:lastPrinted>
  <dcterms:modified xsi:type="dcterms:W3CDTF">2019-04-28T02:42:13Z</dcterms:modified>
</cp:coreProperties>
</file>