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54" r:id="rId1"/>
    <p:sldMasterId id="2147484455" r:id="rId2"/>
    <p:sldMasterId id="2147484456" r:id="rId3"/>
    <p:sldMasterId id="2147484457" r:id="rId4"/>
    <p:sldMasterId id="2147484458" r:id="rId5"/>
    <p:sldMasterId id="2147484459" r:id="rId6"/>
    <p:sldMasterId id="2147484460" r:id="rId7"/>
    <p:sldMasterId id="2147484461" r:id="rId8"/>
  </p:sldMasterIdLst>
  <p:notesMasterIdLst>
    <p:notesMasterId r:id="rId16"/>
  </p:notesMasterIdLst>
  <p:handoutMasterIdLst>
    <p:handoutMasterId r:id="rId17"/>
  </p:handoutMasterIdLst>
  <p:sldIdLst>
    <p:sldId id="256" r:id="rId9"/>
    <p:sldId id="370" r:id="rId10"/>
    <p:sldId id="372" r:id="rId11"/>
    <p:sldId id="371" r:id="rId12"/>
    <p:sldId id="373" r:id="rId13"/>
    <p:sldId id="347" r:id="rId14"/>
    <p:sldId id="374" r:id="rId15"/>
  </p:sldIdLst>
  <p:sldSz cx="9144000" cy="6858000" type="screen4x3"/>
  <p:notesSz cx="6761163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0" autoAdjust="0"/>
    <p:restoredTop sz="83424" autoAdjust="0"/>
  </p:normalViewPr>
  <p:slideViewPr>
    <p:cSldViewPr snapToObjects="1">
      <p:cViewPr>
        <p:scale>
          <a:sx n="66" d="100"/>
          <a:sy n="66" d="100"/>
        </p:scale>
        <p:origin x="960" y="432"/>
      </p:cViewPr>
      <p:guideLst>
        <p:guide orient="horz" pos="2151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0" d="100"/>
          <a:sy n="60" d="100"/>
        </p:scale>
        <p:origin x="3283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0A128E8-B445-4AA9-897B-145F10E372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3FADEF-8B27-46B3-A100-BA176C6F00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BE395-9EBF-4D11-94E9-C71AB65322BD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BDB33-3441-44B5-8EF5-4045B94B79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DA8330-89AB-45D4-9FFD-E7ED1C7FAA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4F103-0090-4652-AEA1-E41AA8283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03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79ED8-5EDE-4D9C-B624-CDA5D416B8B8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2F8FD-5CEE-4534-B84C-92933922B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90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264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79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32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141663"/>
            <a:ext cx="9144000" cy="223202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973" y="6496844"/>
            <a:ext cx="17557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Italic"/>
                <a:cs typeface="Italic"/>
              </a:rPr>
              <a:t>정보통신공학과</a:t>
            </a:r>
            <a:endParaRPr kumimoji="0" lang="ko-KR" altLang="en-GB" sz="1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Italic"/>
              <a:cs typeface="Italic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19063" y="161925"/>
            <a:ext cx="13589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07-3D-COM-ISB-02</a:t>
            </a:r>
            <a:endParaRPr kumimoji="0" lang="ko-KR" altLang="en-US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496844"/>
            <a:ext cx="936178" cy="32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7989" y="4078289"/>
            <a:ext cx="8641373" cy="1273175"/>
          </a:xfrm>
          <a:ln algn="ctr"/>
        </p:spPr>
        <p:txBody>
          <a:bodyPr anchor="ctr"/>
          <a:lstStyle>
            <a:lvl1pPr marL="0" indent="0">
              <a:spcBef>
                <a:spcPct val="0"/>
              </a:spcBef>
              <a:buFontTx/>
              <a:buNone/>
              <a:defRPr sz="2800" b="0" smtClean="0">
                <a:solidFill>
                  <a:schemeClr val="bg1"/>
                </a:solidFill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989" y="3141664"/>
            <a:ext cx="8641373" cy="936625"/>
          </a:xfrm>
        </p:spPr>
        <p:txBody>
          <a:bodyPr/>
          <a:lstStyle>
            <a:lvl1pPr>
              <a:defRPr sz="4400" b="0" smtClean="0">
                <a:effectLst/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910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0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56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62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1523" cy="5962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97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17041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63" y="6500813"/>
            <a:ext cx="7921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11" descr="S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6500813"/>
            <a:ext cx="11477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06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2418467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4908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125855"/>
            <a:ext cx="8642985" cy="51123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451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10633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908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866500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827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4709169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634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548572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748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2191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6241478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8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955"/>
            <a:ext cx="8229600" cy="49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125855"/>
            <a:ext cx="86423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2025" y="6453505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pic>
        <p:nvPicPr>
          <p:cNvPr id="8202" name="그림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695" y="6501130"/>
            <a:ext cx="792480" cy="27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445" r:id="rId12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265113" indent="-265113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28650" indent="-1841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82663" indent="-17462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339850" indent="-1778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700213" indent="-176213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F91B203-815F-4D6D-A655-2DF0078F06E6}"/>
              </a:ext>
            </a:extLst>
          </p:cNvPr>
          <p:cNvSpPr/>
          <p:nvPr/>
        </p:nvSpPr>
        <p:spPr bwMode="auto">
          <a:xfrm>
            <a:off x="0" y="3141980"/>
            <a:ext cx="9144000" cy="223123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D2CD9DD-BF69-489C-93D9-C1EC5BD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41980"/>
            <a:ext cx="9118155" cy="9372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39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B7- OP-AMP</a:t>
            </a:r>
            <a:r>
              <a:rPr lang="ko-KR" altLang="en-US" sz="39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를이용한기본증폭</a:t>
            </a:r>
            <a:r>
              <a:rPr lang="en-US" altLang="ko-KR" sz="39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[2]</a:t>
            </a:r>
            <a:endParaRPr lang="ko-KR" altLang="en-US" sz="3900" b="1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053CFDA5-F7CD-4EC5-ACA4-DEC930D0A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4874" y="4149080"/>
            <a:ext cx="542328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인하대학교 정보통신공학과</a:t>
            </a:r>
          </a:p>
          <a:p>
            <a:pPr algn="ctr" eaLnBrk="1" hangingPunct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2019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학기 정보통신기초설계실습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pPr algn="ctr" eaLnBrk="1" hangingPunct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 ICE2007 - 002/003/004/005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분반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31" y="176331"/>
            <a:ext cx="6722517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360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추가자료</a:t>
            </a:r>
            <a:r>
              <a:rPr lang="en-US" altLang="ko-KR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: </a:t>
            </a:r>
            <a:r>
              <a:rPr lang="ko-KR" altLang="en-US" sz="3600" dirty="0" err="1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저역</a:t>
            </a:r>
            <a:r>
              <a:rPr lang="ko-KR" altLang="en-US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통과필터</a:t>
            </a:r>
            <a:r>
              <a:rPr lang="en-US" altLang="ko-KR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(1)</a:t>
            </a:r>
            <a:endParaRPr sz="340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44C392-0BBD-437B-97C0-998A9582CCCF}"/>
              </a:ext>
            </a:extLst>
          </p:cNvPr>
          <p:cNvSpPr/>
          <p:nvPr/>
        </p:nvSpPr>
        <p:spPr>
          <a:xfrm>
            <a:off x="371662" y="944688"/>
            <a:ext cx="3820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그림 </a:t>
            </a:r>
            <a:r>
              <a:rPr lang="en-US" altLang="ko-KR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6-1</a:t>
            </a:r>
            <a:r>
              <a:rPr lang="ko-KR" altLang="en-US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en-US" altLang="ko-KR" b="1" baseline="300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nd</a:t>
            </a:r>
            <a:r>
              <a:rPr lang="en-US" altLang="ko-KR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order LPF with gain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9509C-16E8-45AE-8FF2-81266AE43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426736"/>
            <a:ext cx="3612410" cy="22426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045218-3BF3-4B68-B5A0-3748E9395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612" y="4426738"/>
            <a:ext cx="3891317" cy="16759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897BB3-E271-4718-B15F-1082D6D5F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9" y="1268760"/>
            <a:ext cx="3626173" cy="28115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D403838-B9C1-4165-876F-CC15FBAB2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1398547"/>
            <a:ext cx="4022984" cy="23545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3F28A58-A902-49FF-B4EC-4165EDE333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8983251" y="6858000"/>
            <a:ext cx="7681632" cy="6858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0284E31-4FAB-4FE4-8664-730373286A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6576" y="8829600"/>
            <a:ext cx="9144000" cy="466242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28693C-13EA-4695-96F8-5209E38D49FC}"/>
              </a:ext>
            </a:extLst>
          </p:cNvPr>
          <p:cNvSpPr/>
          <p:nvPr/>
        </p:nvSpPr>
        <p:spPr>
          <a:xfrm>
            <a:off x="5019227" y="960983"/>
            <a:ext cx="416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그림 </a:t>
            </a:r>
            <a:r>
              <a:rPr lang="en-US" altLang="ko-KR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6-2</a:t>
            </a:r>
            <a:r>
              <a:rPr lang="ko-KR" altLang="en-US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en-US" altLang="ko-KR" b="1" baseline="300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nd</a:t>
            </a:r>
            <a:r>
              <a:rPr lang="en-US" altLang="ko-KR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order LPF without gain</a:t>
            </a:r>
            <a:endParaRPr lang="ko-KR" altLang="en-US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759417-836A-459C-939A-498C165C7C1B}"/>
              </a:ext>
            </a:extLst>
          </p:cNvPr>
          <p:cNvSpPr/>
          <p:nvPr/>
        </p:nvSpPr>
        <p:spPr>
          <a:xfrm>
            <a:off x="313454" y="4027136"/>
            <a:ext cx="3847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그림 </a:t>
            </a:r>
            <a:r>
              <a:rPr lang="en-US" altLang="ko-KR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6-3</a:t>
            </a:r>
            <a:r>
              <a:rPr lang="ko-KR" altLang="en-US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1st order LPF with gain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767230-05B3-4B8B-B6FF-1FE522D69245}"/>
              </a:ext>
            </a:extLst>
          </p:cNvPr>
          <p:cNvSpPr/>
          <p:nvPr/>
        </p:nvSpPr>
        <p:spPr>
          <a:xfrm>
            <a:off x="4961019" y="4043431"/>
            <a:ext cx="4196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그림 </a:t>
            </a:r>
            <a:r>
              <a:rPr lang="en-US" altLang="ko-KR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6-4</a:t>
            </a:r>
            <a:r>
              <a:rPr lang="ko-KR" altLang="en-US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1st order LPF without gain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4269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31" y="176331"/>
            <a:ext cx="6722517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추가자료</a:t>
            </a:r>
            <a:r>
              <a:rPr lang="en-US" altLang="ko-KR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: </a:t>
            </a:r>
            <a:r>
              <a:rPr lang="ko-KR" altLang="en-US" sz="3600" dirty="0" err="1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저역</a:t>
            </a:r>
            <a:r>
              <a:rPr lang="ko-KR" altLang="en-US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통과필터</a:t>
            </a:r>
            <a:r>
              <a:rPr lang="en-US" altLang="ko-KR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(2)</a:t>
            </a:r>
            <a:endParaRPr sz="340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23074996-E942-4106-8C68-AD13B0AC842E}"/>
              </a:ext>
            </a:extLst>
          </p:cNvPr>
          <p:cNvSpPr txBox="1">
            <a:spLocks/>
          </p:cNvSpPr>
          <p:nvPr/>
        </p:nvSpPr>
        <p:spPr bwMode="auto">
          <a:xfrm>
            <a:off x="3502025" y="6453505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defRPr kumimoji="0" sz="1400" b="1" kern="120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F537A7-7280-4512-A20E-70ABCB7F63CC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33DECC2-240A-4051-B754-224AACBA8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71" y="1370359"/>
            <a:ext cx="3389057" cy="23467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CEF2C5F-D059-4ABA-9E2C-9511A133B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552" y="1692574"/>
            <a:ext cx="3600293" cy="23733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6A6AB1-98A0-4354-98F4-09EF0FC1839F}"/>
              </a:ext>
            </a:extLst>
          </p:cNvPr>
          <p:cNvSpPr/>
          <p:nvPr/>
        </p:nvSpPr>
        <p:spPr>
          <a:xfrm>
            <a:off x="10332640" y="5950574"/>
            <a:ext cx="2985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그림 </a:t>
            </a:r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6-2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저역통과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필터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17ACAC9-9CE4-440D-9B81-85AB4414CA98}"/>
              </a:ext>
            </a:extLst>
          </p:cNvPr>
          <p:cNvSpPr/>
          <p:nvPr/>
        </p:nvSpPr>
        <p:spPr bwMode="auto">
          <a:xfrm>
            <a:off x="11662336" y="4256205"/>
            <a:ext cx="504056" cy="50959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1B8D647-8E7F-4099-BB82-EC24C216768F}"/>
              </a:ext>
            </a:extLst>
          </p:cNvPr>
          <p:cNvSpPr/>
          <p:nvPr/>
        </p:nvSpPr>
        <p:spPr bwMode="auto">
          <a:xfrm>
            <a:off x="12166392" y="5609118"/>
            <a:ext cx="720080" cy="42275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030D40-DD1F-4DD4-9B4D-52A89983240A}"/>
              </a:ext>
            </a:extLst>
          </p:cNvPr>
          <p:cNvSpPr/>
          <p:nvPr/>
        </p:nvSpPr>
        <p:spPr>
          <a:xfrm>
            <a:off x="371662" y="944688"/>
            <a:ext cx="3820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그림 </a:t>
            </a:r>
            <a:r>
              <a:rPr lang="en-US" altLang="ko-KR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6-5</a:t>
            </a:r>
            <a:r>
              <a:rPr lang="ko-KR" altLang="en-US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en-US" altLang="ko-KR" b="1" baseline="300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nd</a:t>
            </a:r>
            <a:r>
              <a:rPr lang="en-US" altLang="ko-KR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order LPF with gain</a:t>
            </a:r>
            <a:endParaRPr lang="ko-KR" altLang="en-US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F83EF09-4B03-48A0-B3CE-DE03D40EA694}"/>
              </a:ext>
            </a:extLst>
          </p:cNvPr>
          <p:cNvSpPr/>
          <p:nvPr/>
        </p:nvSpPr>
        <p:spPr>
          <a:xfrm>
            <a:off x="5019227" y="960983"/>
            <a:ext cx="416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그림 </a:t>
            </a:r>
            <a:r>
              <a:rPr lang="en-US" altLang="ko-KR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6-6</a:t>
            </a:r>
            <a:r>
              <a:rPr lang="ko-KR" altLang="en-US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en-US" altLang="ko-KR" b="1" baseline="300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nd</a:t>
            </a:r>
            <a:r>
              <a:rPr lang="en-US" altLang="ko-KR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order LPF without gain</a:t>
            </a:r>
            <a:endParaRPr lang="ko-KR" altLang="en-US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5C0702-AC50-4061-895B-22BAB578FAC1}"/>
              </a:ext>
            </a:extLst>
          </p:cNvPr>
          <p:cNvSpPr/>
          <p:nvPr/>
        </p:nvSpPr>
        <p:spPr>
          <a:xfrm>
            <a:off x="313454" y="4027136"/>
            <a:ext cx="3847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그림 </a:t>
            </a:r>
            <a:r>
              <a:rPr lang="en-US" altLang="ko-KR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6-7</a:t>
            </a:r>
            <a:r>
              <a:rPr lang="ko-KR" altLang="en-US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1st order LPF with gain</a:t>
            </a:r>
            <a:endParaRPr lang="ko-KR" altLang="en-US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146616D-3363-4169-9B24-642D52D17F9F}"/>
              </a:ext>
            </a:extLst>
          </p:cNvPr>
          <p:cNvSpPr/>
          <p:nvPr/>
        </p:nvSpPr>
        <p:spPr>
          <a:xfrm>
            <a:off x="4961019" y="4043431"/>
            <a:ext cx="4196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그림 </a:t>
            </a:r>
            <a:r>
              <a:rPr lang="en-US" altLang="ko-KR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6-8</a:t>
            </a:r>
            <a:r>
              <a:rPr lang="ko-KR" altLang="en-US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1st order LPF without gain</a:t>
            </a:r>
            <a:endParaRPr lang="ko-KR" altLang="en-US" b="1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1B75E20-B196-4804-9148-D69BBBC7F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981" y="1362323"/>
            <a:ext cx="3389057" cy="23467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6E34F0C-71A6-41DE-8857-1311D1117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70" y="4506972"/>
            <a:ext cx="3473209" cy="152490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3D2FE3D-812D-4859-BB3C-3B2D1FF6B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4496387"/>
            <a:ext cx="3473209" cy="152490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19752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31" y="176331"/>
            <a:ext cx="6722517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추가자료</a:t>
            </a:r>
            <a:r>
              <a:rPr lang="en-US" altLang="ko-KR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: </a:t>
            </a:r>
            <a:r>
              <a:rPr lang="ko-KR" altLang="en-US" sz="3600" dirty="0" err="1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저역</a:t>
            </a:r>
            <a:r>
              <a:rPr lang="ko-KR" altLang="en-US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통과필터</a:t>
            </a:r>
            <a:r>
              <a:rPr lang="en-US" altLang="ko-KR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(3)</a:t>
            </a:r>
            <a:endParaRPr sz="340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44C392-0BBD-437B-97C0-998A9582CCCF}"/>
              </a:ext>
            </a:extLst>
          </p:cNvPr>
          <p:cNvSpPr/>
          <p:nvPr/>
        </p:nvSpPr>
        <p:spPr>
          <a:xfrm>
            <a:off x="467544" y="980728"/>
            <a:ext cx="2975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그림 </a:t>
            </a:r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6-9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LPF 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일반적 특성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7DC81D9-6948-4D22-B395-853FCBC66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42" y="1340769"/>
            <a:ext cx="5452534" cy="3518086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3CB33F4-B3DC-4D69-8AE0-94A459ECC850}"/>
              </a:ext>
            </a:extLst>
          </p:cNvPr>
          <p:cNvCxnSpPr>
            <a:cxnSpLocks/>
          </p:cNvCxnSpPr>
          <p:nvPr/>
        </p:nvCxnSpPr>
        <p:spPr bwMode="auto">
          <a:xfrm>
            <a:off x="6876256" y="1916832"/>
            <a:ext cx="115212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55B98D0-DF96-4096-8937-0AFF75DA34B2}"/>
              </a:ext>
            </a:extLst>
          </p:cNvPr>
          <p:cNvCxnSpPr>
            <a:cxnSpLocks/>
          </p:cNvCxnSpPr>
          <p:nvPr/>
        </p:nvCxnSpPr>
        <p:spPr bwMode="auto">
          <a:xfrm>
            <a:off x="6876256" y="2924944"/>
            <a:ext cx="115212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11CFB0F-884A-47F1-B499-86E67F0C223C}"/>
              </a:ext>
            </a:extLst>
          </p:cNvPr>
          <p:cNvSpPr/>
          <p:nvPr/>
        </p:nvSpPr>
        <p:spPr>
          <a:xfrm>
            <a:off x="7092280" y="1988839"/>
            <a:ext cx="1630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차 필터 특성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437DCC9-E263-4778-92FF-63B876CB3027}"/>
              </a:ext>
            </a:extLst>
          </p:cNvPr>
          <p:cNvSpPr/>
          <p:nvPr/>
        </p:nvSpPr>
        <p:spPr>
          <a:xfrm>
            <a:off x="7092280" y="2987660"/>
            <a:ext cx="1630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차 필터 특성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7D5F8E3-5363-43A7-9FAB-F564EFAC35F8}"/>
              </a:ext>
            </a:extLst>
          </p:cNvPr>
          <p:cNvSpPr/>
          <p:nvPr/>
        </p:nvSpPr>
        <p:spPr>
          <a:xfrm>
            <a:off x="539552" y="4869160"/>
            <a:ext cx="8132354" cy="18671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※ 1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차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차 필터의 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fc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는 변하지 않는다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   2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차 필터의 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Roll-off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특성과 감쇄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특성은 달라진다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   fc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기준으로 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차 필터는 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-3dB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감쇄하고 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10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배마다 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-20dB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씩 감쇄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   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차 필터는 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-6dB 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감쇄하고 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10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배마다 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-40dB</a:t>
            </a:r>
            <a:r>
              <a:rPr lang="ko-KR" altLang="en-US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씩 감쇄</a:t>
            </a:r>
            <a:r>
              <a:rPr lang="en-US" altLang="ko-KR" sz="20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457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31" y="176331"/>
            <a:ext cx="6722517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추가자료</a:t>
            </a:r>
            <a:r>
              <a:rPr lang="en-US" altLang="ko-KR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: </a:t>
            </a:r>
            <a:r>
              <a:rPr lang="ko-KR" altLang="en-US" sz="3600" dirty="0" err="1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저역</a:t>
            </a:r>
            <a:r>
              <a:rPr lang="ko-KR" altLang="en-US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통과필터</a:t>
            </a:r>
            <a:r>
              <a:rPr lang="en-US" altLang="ko-KR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(4)</a:t>
            </a:r>
            <a:endParaRPr sz="340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E9BA00-D83F-4890-A56C-DB656205BE1C}"/>
              </a:ext>
            </a:extLst>
          </p:cNvPr>
          <p:cNvSpPr/>
          <p:nvPr/>
        </p:nvSpPr>
        <p:spPr>
          <a:xfrm>
            <a:off x="467544" y="980728"/>
            <a:ext cx="6391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그림 </a:t>
            </a:r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6-10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위 </a:t>
            </a:r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가지 </a:t>
            </a:r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LPF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의 주파수 특성</a:t>
            </a:r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(SPICE simulation)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00FF58-8FDC-4CA9-8AD5-2060661E5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76" y="1341924"/>
            <a:ext cx="5604752" cy="544522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3F1640-61E2-4C77-B3FD-DC3D06312E86}"/>
              </a:ext>
            </a:extLst>
          </p:cNvPr>
          <p:cNvSpPr/>
          <p:nvPr/>
        </p:nvSpPr>
        <p:spPr>
          <a:xfrm>
            <a:off x="5780225" y="5224789"/>
            <a:ext cx="21723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en-US" altLang="ko-KR" sz="1400" b="1" baseline="300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nd</a:t>
            </a:r>
            <a:r>
              <a:rPr lang="en-US" altLang="ko-KR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order LPF with gain</a:t>
            </a:r>
            <a:endParaRPr lang="ko-KR" altLang="en-US" sz="1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2A1B47-2B09-47B4-BEA4-60D23511E877}"/>
              </a:ext>
            </a:extLst>
          </p:cNvPr>
          <p:cNvSpPr/>
          <p:nvPr/>
        </p:nvSpPr>
        <p:spPr>
          <a:xfrm>
            <a:off x="5739328" y="5929535"/>
            <a:ext cx="24384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en-US" altLang="ko-KR" sz="1400" b="1" baseline="300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nd</a:t>
            </a:r>
            <a:r>
              <a:rPr lang="en-US" altLang="ko-KR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order LPF without gain</a:t>
            </a:r>
            <a:endParaRPr lang="ko-KR" altLang="en-US" sz="14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7315FB-3572-4658-9E7F-4FF8D0A65393}"/>
              </a:ext>
            </a:extLst>
          </p:cNvPr>
          <p:cNvSpPr/>
          <p:nvPr/>
        </p:nvSpPr>
        <p:spPr>
          <a:xfrm>
            <a:off x="5835144" y="3453625"/>
            <a:ext cx="21932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1st order LPF with gain</a:t>
            </a:r>
            <a:endParaRPr lang="ko-KR" altLang="en-US" sz="14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97BB95-C6D4-427E-B8B4-E69C0B3D77E0}"/>
              </a:ext>
            </a:extLst>
          </p:cNvPr>
          <p:cNvSpPr/>
          <p:nvPr/>
        </p:nvSpPr>
        <p:spPr>
          <a:xfrm>
            <a:off x="5837658" y="4068027"/>
            <a:ext cx="24593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1st order LPF without gain</a:t>
            </a:r>
            <a:endParaRPr lang="ko-KR" altLang="en-US" sz="1400" b="1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B6DEB79-E627-436E-AB2B-87BF80E53FD0}"/>
              </a:ext>
            </a:extLst>
          </p:cNvPr>
          <p:cNvCxnSpPr>
            <a:cxnSpLocks/>
          </p:cNvCxnSpPr>
          <p:nvPr/>
        </p:nvCxnSpPr>
        <p:spPr bwMode="auto">
          <a:xfrm>
            <a:off x="5940152" y="3429000"/>
            <a:ext cx="115212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F71736C-AB17-4DCB-B83B-3E4797613444}"/>
              </a:ext>
            </a:extLst>
          </p:cNvPr>
          <p:cNvCxnSpPr>
            <a:cxnSpLocks/>
          </p:cNvCxnSpPr>
          <p:nvPr/>
        </p:nvCxnSpPr>
        <p:spPr bwMode="auto">
          <a:xfrm>
            <a:off x="5940152" y="4077072"/>
            <a:ext cx="115212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DA6F893-46F6-4B3E-BA7E-060A4A171995}"/>
              </a:ext>
            </a:extLst>
          </p:cNvPr>
          <p:cNvCxnSpPr>
            <a:cxnSpLocks/>
          </p:cNvCxnSpPr>
          <p:nvPr/>
        </p:nvCxnSpPr>
        <p:spPr bwMode="auto">
          <a:xfrm>
            <a:off x="5868144" y="5243125"/>
            <a:ext cx="115212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39999BF-BCA3-4474-BA50-D94897B08731}"/>
              </a:ext>
            </a:extLst>
          </p:cNvPr>
          <p:cNvCxnSpPr>
            <a:cxnSpLocks/>
          </p:cNvCxnSpPr>
          <p:nvPr/>
        </p:nvCxnSpPr>
        <p:spPr bwMode="auto">
          <a:xfrm>
            <a:off x="5868144" y="5891197"/>
            <a:ext cx="115212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3125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EF8A9B-0C26-4EE0-A34B-138B71A48748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E7539E-103E-44BD-B47C-05CD931505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DAEAFD-6643-4C26-9412-A050FF127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2" y="1342824"/>
            <a:ext cx="5682583" cy="5437340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2AE32E57-309A-4878-9C52-53B2F4790A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731" y="176331"/>
            <a:ext cx="6722517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추가자료</a:t>
            </a:r>
            <a:r>
              <a:rPr lang="en-US" altLang="ko-KR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: </a:t>
            </a:r>
            <a:r>
              <a:rPr lang="ko-KR" altLang="en-US" sz="3600" dirty="0" err="1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저역</a:t>
            </a:r>
            <a:r>
              <a:rPr lang="ko-KR" altLang="en-US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통과필터</a:t>
            </a:r>
            <a:r>
              <a:rPr lang="en-US" altLang="ko-KR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(5)</a:t>
            </a:r>
            <a:endParaRPr sz="340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F7F96C-A620-40FE-A384-8E37339DC60E}"/>
              </a:ext>
            </a:extLst>
          </p:cNvPr>
          <p:cNvSpPr/>
          <p:nvPr/>
        </p:nvSpPr>
        <p:spPr>
          <a:xfrm>
            <a:off x="467544" y="980728"/>
            <a:ext cx="7468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그림 </a:t>
            </a:r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6-10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위 </a:t>
            </a:r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가지 </a:t>
            </a:r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LPF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의 주파수 특성</a:t>
            </a:r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(SPICE simulation 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결과</a:t>
            </a:r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확대</a:t>
            </a:r>
            <a:r>
              <a:rPr lang="en-US" altLang="ko-KR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F10225-EA04-4065-AD5B-C9641C3E97B5}"/>
              </a:ext>
            </a:extLst>
          </p:cNvPr>
          <p:cNvSpPr/>
          <p:nvPr/>
        </p:nvSpPr>
        <p:spPr>
          <a:xfrm>
            <a:off x="5775413" y="2410323"/>
            <a:ext cx="3405099" cy="10186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그림 </a:t>
            </a:r>
            <a:r>
              <a:rPr lang="en-US" altLang="ko-KR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6-1</a:t>
            </a:r>
            <a:r>
              <a:rPr lang="ko-KR" altLang="en-US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en-US" altLang="ko-KR" sz="1400" b="1" baseline="300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nd</a:t>
            </a:r>
            <a:r>
              <a:rPr lang="en-US" altLang="ko-KR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order LPF with gain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Gain</a:t>
            </a:r>
            <a:r>
              <a:rPr lang="ko-KR" altLang="en-US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으로 인해 </a:t>
            </a:r>
            <a:r>
              <a:rPr lang="en-US" altLang="ko-KR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Roll-off </a:t>
            </a:r>
            <a:r>
              <a:rPr lang="ko-KR" altLang="en-US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특성이 변하지만</a:t>
            </a:r>
            <a:endParaRPr lang="en-US" altLang="ko-KR" sz="1400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감쇄특성은 </a:t>
            </a:r>
            <a:r>
              <a:rPr lang="en-US" altLang="ko-KR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-40/decade</a:t>
            </a:r>
            <a:r>
              <a:rPr lang="ko-KR" altLang="en-US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로 변동이 없다</a:t>
            </a:r>
            <a:r>
              <a:rPr lang="en-US" altLang="ko-KR" sz="1400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sz="14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82C314B-C87D-490C-9107-533CC9C48B3A}"/>
              </a:ext>
            </a:extLst>
          </p:cNvPr>
          <p:cNvCxnSpPr>
            <a:cxnSpLocks/>
          </p:cNvCxnSpPr>
          <p:nvPr/>
        </p:nvCxnSpPr>
        <p:spPr bwMode="auto">
          <a:xfrm>
            <a:off x="5868144" y="2347471"/>
            <a:ext cx="115212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D92FA4CC-8584-4718-8C4C-C7467908D3AA}"/>
              </a:ext>
            </a:extLst>
          </p:cNvPr>
          <p:cNvSpPr/>
          <p:nvPr/>
        </p:nvSpPr>
        <p:spPr bwMode="auto">
          <a:xfrm>
            <a:off x="3259343" y="2204864"/>
            <a:ext cx="808601" cy="75851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9859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EF8A9B-0C26-4EE0-A34B-138B71A48748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9D1DC4-700E-4226-A354-D81E6E533B8A}"/>
              </a:ext>
            </a:extLst>
          </p:cNvPr>
          <p:cNvSpPr/>
          <p:nvPr/>
        </p:nvSpPr>
        <p:spPr>
          <a:xfrm>
            <a:off x="5071125" y="6017404"/>
            <a:ext cx="267415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Any Question ?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E7539E-103E-44BD-B47C-05CD931505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AE32E57-309A-4878-9C52-53B2F4790A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731" y="176331"/>
            <a:ext cx="7884507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추가자료</a:t>
            </a:r>
            <a:r>
              <a:rPr lang="en-US" altLang="ko-KR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: </a:t>
            </a:r>
            <a:r>
              <a:rPr lang="ko-KR" altLang="en-US" sz="3600" dirty="0" err="1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저역</a:t>
            </a:r>
            <a:r>
              <a:rPr lang="ko-KR" altLang="en-US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통과필터</a:t>
            </a:r>
            <a:r>
              <a:rPr lang="en-US" altLang="ko-KR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(7) - </a:t>
            </a:r>
            <a:r>
              <a:rPr lang="ko-KR" altLang="en-US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결론</a:t>
            </a:r>
            <a:endParaRPr sz="340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F10225-EA04-4065-AD5B-C9641C3E97B5}"/>
              </a:ext>
            </a:extLst>
          </p:cNvPr>
          <p:cNvSpPr/>
          <p:nvPr/>
        </p:nvSpPr>
        <p:spPr>
          <a:xfrm>
            <a:off x="4035260" y="1689038"/>
            <a:ext cx="4680520" cy="1283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강의자료에서 그림 </a:t>
            </a:r>
            <a:r>
              <a:rPr lang="en-US" altLang="ko-KR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6-2</a:t>
            </a:r>
            <a:r>
              <a:rPr lang="ko-KR" altLang="en-US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의 그래프에서 </a:t>
            </a:r>
            <a:r>
              <a:rPr lang="en-US" altLang="ko-KR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-3dB</a:t>
            </a:r>
            <a:r>
              <a:rPr lang="ko-KR" altLang="en-US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특성은 실험할 회로</a:t>
            </a:r>
            <a:r>
              <a:rPr lang="en-US" altLang="ko-KR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(2</a:t>
            </a:r>
            <a:r>
              <a:rPr lang="ko-KR" altLang="en-US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차 필터</a:t>
            </a:r>
            <a:r>
              <a:rPr lang="en-US" altLang="ko-KR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ko-KR" altLang="en-US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의 특성이 아닌 </a:t>
            </a:r>
            <a:r>
              <a:rPr lang="en-US" altLang="ko-KR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</a:t>
            </a:r>
            <a:r>
              <a:rPr lang="ko-KR" altLang="en-US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차 필터의 특성으로 정정합니다</a:t>
            </a:r>
            <a:r>
              <a:rPr lang="en-US" altLang="ko-KR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0016E8-E38E-49CB-B87B-A8DE16182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70" y="1093542"/>
            <a:ext cx="3692735" cy="27807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323E153-750D-4368-BF5F-2532E7A65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21" y="3933056"/>
            <a:ext cx="3698176" cy="278079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60251C-9A1F-47ED-BEF4-4CCEF1742303}"/>
              </a:ext>
            </a:extLst>
          </p:cNvPr>
          <p:cNvSpPr/>
          <p:nvPr/>
        </p:nvSpPr>
        <p:spPr>
          <a:xfrm>
            <a:off x="4067944" y="3945835"/>
            <a:ext cx="4680520" cy="2114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보고서 작성시 표</a:t>
            </a:r>
            <a:r>
              <a:rPr lang="en-US" altLang="ko-KR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6-1</a:t>
            </a:r>
            <a:r>
              <a:rPr lang="ko-KR" altLang="en-US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에서 </a:t>
            </a:r>
            <a:r>
              <a:rPr lang="en-US" altLang="ko-KR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-3dB </a:t>
            </a:r>
            <a:r>
              <a:rPr lang="ko-KR" altLang="en-US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지점을 찾으려 하면 안되고</a:t>
            </a:r>
            <a:r>
              <a:rPr lang="en-US" altLang="ko-KR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</a:t>
            </a:r>
            <a:r>
              <a:rPr lang="ko-KR" altLang="en-US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계산식으로부터 </a:t>
            </a:r>
            <a:r>
              <a:rPr lang="en-US" altLang="ko-KR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fc</a:t>
            </a:r>
            <a:r>
              <a:rPr lang="ko-KR" altLang="en-US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먼저 구하고 </a:t>
            </a:r>
            <a:r>
              <a:rPr lang="en-US" altLang="ko-KR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fc</a:t>
            </a:r>
            <a:r>
              <a:rPr lang="ko-KR" altLang="en-US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부근에서의 </a:t>
            </a:r>
            <a:r>
              <a:rPr lang="en-US" altLang="ko-KR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20(log(Vo/Vi))</a:t>
            </a:r>
            <a:r>
              <a:rPr lang="ko-KR" altLang="en-US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값은 </a:t>
            </a:r>
            <a:r>
              <a:rPr lang="en-US" altLang="ko-KR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roll-off </a:t>
            </a:r>
            <a:r>
              <a:rPr lang="ko-KR" altLang="en-US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특성으로 인해 </a:t>
            </a:r>
            <a:r>
              <a:rPr lang="en-US" altLang="ko-KR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6dB </a:t>
            </a:r>
            <a:r>
              <a:rPr lang="ko-KR" altLang="en-US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근처인 것을 확인해보세요</a:t>
            </a:r>
            <a:r>
              <a:rPr lang="en-US" altLang="ko-KR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30350023"/>
      </p:ext>
    </p:extLst>
  </p:cSld>
  <p:clrMapOvr>
    <a:masterClrMapping/>
  </p:clrMapOvr>
</p:sld>
</file>

<file path=ppt/theme/theme1.xml><?xml version="1.0" encoding="utf-8"?>
<a:theme xmlns:a="http://schemas.openxmlformats.org/drawingml/2006/main" name="Report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14261</TotalTime>
  <Pages>16</Pages>
  <Words>229</Words>
  <Characters>0</Characters>
  <Application>Microsoft Office PowerPoint</Application>
  <DocSecurity>0</DocSecurity>
  <PresentationFormat>화면 슬라이드 쇼(4:3)</PresentationFormat>
  <Lines>0</Lines>
  <Paragraphs>46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7</vt:i4>
      </vt:variant>
    </vt:vector>
  </HeadingPairs>
  <TitlesOfParts>
    <vt:vector size="22" baseType="lpstr">
      <vt:lpstr>HY헤드라인M</vt:lpstr>
      <vt:lpstr>굴림</vt:lpstr>
      <vt:lpstr>맑은 고딕</vt:lpstr>
      <vt:lpstr>바탕</vt:lpstr>
      <vt:lpstr>Arial</vt:lpstr>
      <vt:lpstr>Century Gothic</vt:lpstr>
      <vt:lpstr>Times New Roman</vt:lpstr>
      <vt:lpstr>Report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B7- OP-AMP를이용한기본증폭[2]</vt:lpstr>
      <vt:lpstr>추가자료 : 저역 통과필터(1)</vt:lpstr>
      <vt:lpstr>추가자료 : 저역 통과필터(2)</vt:lpstr>
      <vt:lpstr>추가자료 : 저역 통과필터(3)</vt:lpstr>
      <vt:lpstr>추가자료 : 저역 통과필터(4)</vt:lpstr>
      <vt:lpstr>추가자료 : 저역 통과필터(5)</vt:lpstr>
      <vt:lpstr>추가자료 : 저역 통과필터(7) - 결론</vt:lpstr>
    </vt:vector>
  </TitlesOfParts>
  <Company>inha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spice 사용법</dc:title>
  <dc:creator>이상곤</dc:creator>
  <cp:lastModifiedBy>상곤 이</cp:lastModifiedBy>
  <cp:revision>335</cp:revision>
  <cp:lastPrinted>2019-02-28T01:57:48Z</cp:lastPrinted>
  <dcterms:modified xsi:type="dcterms:W3CDTF">2019-10-10T03:32:51Z</dcterms:modified>
</cp:coreProperties>
</file>