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5"/>
  </p:notesMasterIdLst>
  <p:handoutMasterIdLst>
    <p:handoutMasterId r:id="rId16"/>
  </p:handoutMasterIdLst>
  <p:sldIdLst>
    <p:sldId id="256" r:id="rId9"/>
    <p:sldId id="371" r:id="rId10"/>
    <p:sldId id="257" r:id="rId11"/>
    <p:sldId id="370" r:id="rId12"/>
    <p:sldId id="372" r:id="rId13"/>
    <p:sldId id="347" r:id="rId14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83424" autoAdjust="0"/>
  </p:normalViewPr>
  <p:slideViewPr>
    <p:cSldViewPr snapToObjects="1">
      <p:cViewPr varScale="1">
        <p:scale>
          <a:sx n="51" d="100"/>
          <a:sy n="51" d="100"/>
        </p:scale>
        <p:origin x="1301" y="48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9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4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B9 -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다이오드의 특성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74" y="4149080"/>
            <a:ext cx="5423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ICE2007 - 002/003/004/005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85666"/>
            <a:ext cx="446810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다이오드의 기능</a:t>
            </a:r>
            <a:endParaRPr sz="340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A4E5D5-2B97-4C35-8019-8B292E32965E}"/>
              </a:ext>
            </a:extLst>
          </p:cNvPr>
          <p:cNvSpPr/>
          <p:nvPr/>
        </p:nvSpPr>
        <p:spPr>
          <a:xfrm>
            <a:off x="35496" y="980728"/>
            <a:ext cx="8856984" cy="372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다이오드</a:t>
            </a:r>
            <a:r>
              <a:rPr lang="en-US" altLang="ko-KR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전류를 한쪽 방향으로만 흘리는 반도체 부품이다</a:t>
            </a:r>
            <a:r>
              <a:rPr lang="en-US" altLang="ko-KR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다이오드의 용도는 전원장치에서 교류 전류를 직류 전류로 바꾸는 정류기로서의 용도</a:t>
            </a:r>
            <a:r>
              <a:rPr lang="en-US" altLang="ko-KR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 ON/OFF</a:t>
            </a:r>
            <a:r>
              <a:rPr lang="ko-KR" altLang="en-US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제어하는 </a:t>
            </a:r>
            <a:r>
              <a:rPr lang="ko-KR" altLang="en-US" sz="200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스위칭용도</a:t>
            </a:r>
            <a:r>
              <a:rPr lang="ko-KR" altLang="en-US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등</a:t>
            </a:r>
            <a:r>
              <a:rPr lang="en-US" altLang="ko-KR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매우 광범위하게 사용되고 있다</a:t>
            </a:r>
            <a:r>
              <a:rPr lang="en-US" altLang="ko-KR" sz="2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정류</a:t>
            </a:r>
            <a:r>
              <a:rPr lang="en-US" altLang="ko-KR" sz="2000" dirty="0"/>
              <a:t> 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 rectifier is an electrical device that </a:t>
            </a:r>
            <a:r>
              <a:rPr lang="en-US" altLang="ko-KR" sz="2000" dirty="0">
                <a:solidFill>
                  <a:srgbClr val="FF0000"/>
                </a:solidFill>
              </a:rPr>
              <a:t>converts alternating current (AC)</a:t>
            </a:r>
            <a:r>
              <a:rPr lang="en-US" altLang="ko-KR" sz="2000" dirty="0"/>
              <a:t>, which periodically reverses direction, </a:t>
            </a:r>
            <a:r>
              <a:rPr lang="en-US" altLang="ko-KR" sz="2000" dirty="0">
                <a:solidFill>
                  <a:srgbClr val="FF0000"/>
                </a:solidFill>
              </a:rPr>
              <a:t>to direct current (DC)</a:t>
            </a:r>
            <a:r>
              <a:rPr lang="en-US" altLang="ko-KR" sz="2000" dirty="0"/>
              <a:t>, which flows in only one direction.</a:t>
            </a:r>
            <a:endParaRPr lang="ko-KR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2CA7F-E228-443D-920B-2EA5663E59FD}"/>
              </a:ext>
            </a:extLst>
          </p:cNvPr>
          <p:cNvSpPr txBox="1"/>
          <p:nvPr/>
        </p:nvSpPr>
        <p:spPr>
          <a:xfrm>
            <a:off x="3145670" y="457183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7-1 Diode </a:t>
            </a:r>
            <a:r>
              <a:rPr lang="ko-KR" altLang="en-US" dirty="0"/>
              <a:t>정류 회로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E09AA2-AFBC-45B8-B991-A6AB9037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957815"/>
            <a:ext cx="4464496" cy="17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4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185666"/>
            <a:ext cx="50996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>
                <a:solidFill>
                  <a:schemeClr val="tx1"/>
                </a:solidFill>
                <a:effectLst/>
                <a:latin typeface="HY헤드라인M"/>
              </a:rPr>
              <a:t>실험</a:t>
            </a:r>
            <a:r>
              <a:rPr lang="en-US" altLang="ko-KR" sz="3400" spc="10" dirty="0">
                <a:solidFill>
                  <a:schemeClr val="tx1"/>
                </a:solidFill>
                <a:effectLst/>
                <a:latin typeface="HY헤드라인M"/>
              </a:rPr>
              <a:t>1 : </a:t>
            </a:r>
            <a:r>
              <a:rPr lang="ko-KR" altLang="en-US" sz="3600" dirty="0">
                <a:solidFill>
                  <a:schemeClr val="tx1"/>
                </a:solidFill>
                <a:effectLst/>
              </a:rPr>
              <a:t>반파 정류 회로</a:t>
            </a:r>
            <a:endParaRPr sz="340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8D16AC-3B99-42A8-A00E-757A91DC7C01}"/>
              </a:ext>
            </a:extLst>
          </p:cNvPr>
          <p:cNvSpPr/>
          <p:nvPr/>
        </p:nvSpPr>
        <p:spPr>
          <a:xfrm>
            <a:off x="5920446" y="2957932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7-2 </a:t>
            </a:r>
            <a:r>
              <a:rPr lang="ko-KR" altLang="en-US" dirty="0"/>
              <a:t>반파 정류 회로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13E8A-26DA-46F0-B0F4-7923E072300C}"/>
              </a:ext>
            </a:extLst>
          </p:cNvPr>
          <p:cNvSpPr/>
          <p:nvPr/>
        </p:nvSpPr>
        <p:spPr>
          <a:xfrm>
            <a:off x="35496" y="980728"/>
            <a:ext cx="4897153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(1) </a:t>
            </a:r>
            <a:r>
              <a:rPr lang="ko-KR" altLang="en-US" dirty="0">
                <a:latin typeface="+mn-ea"/>
              </a:rPr>
              <a:t>그림 </a:t>
            </a:r>
            <a:r>
              <a:rPr lang="en-US" altLang="ko-KR" dirty="0">
                <a:latin typeface="+mn-ea"/>
              </a:rPr>
              <a:t>7-1</a:t>
            </a:r>
            <a:r>
              <a:rPr lang="ko-KR" altLang="en-US" dirty="0">
                <a:latin typeface="+mn-ea"/>
              </a:rPr>
              <a:t>을 </a:t>
            </a:r>
            <a:r>
              <a:rPr lang="ko-KR" altLang="en-US" dirty="0" err="1">
                <a:latin typeface="+mn-ea"/>
              </a:rPr>
              <a:t>브레드</a:t>
            </a:r>
            <a:r>
              <a:rPr lang="ko-KR" altLang="en-US" dirty="0">
                <a:latin typeface="+mn-ea"/>
              </a:rPr>
              <a:t> 보드에 구성한다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(2) Vs</a:t>
            </a:r>
            <a:r>
              <a:rPr lang="ko-KR" altLang="en-US" dirty="0">
                <a:latin typeface="+mn-ea"/>
              </a:rPr>
              <a:t>에 </a:t>
            </a:r>
            <a:r>
              <a:rPr lang="ko-KR" altLang="en-US" dirty="0" err="1">
                <a:latin typeface="+mn-ea"/>
              </a:rPr>
              <a:t>펑션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제너레이터로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정현파</a:t>
            </a:r>
            <a:r>
              <a:rPr lang="ko-KR" altLang="en-US" dirty="0">
                <a:latin typeface="+mn-ea"/>
              </a:rPr>
              <a:t> </a:t>
            </a:r>
            <a:r>
              <a:rPr lang="en-US" altLang="ko-KR" dirty="0">
                <a:latin typeface="+mn-ea"/>
              </a:rPr>
              <a:t>10Vp-p 60Hz</a:t>
            </a:r>
            <a:r>
              <a:rPr lang="ko-KR" altLang="en-US" dirty="0">
                <a:latin typeface="+mn-ea"/>
              </a:rPr>
              <a:t>를 인가한다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(3) R</a:t>
            </a:r>
            <a:r>
              <a:rPr lang="en-US" altLang="ko-KR" baseline="-25000" dirty="0">
                <a:latin typeface="+mn-ea"/>
              </a:rPr>
              <a:t>L</a:t>
            </a:r>
            <a:r>
              <a:rPr lang="en-US" altLang="ko-KR" dirty="0">
                <a:latin typeface="+mn-ea"/>
              </a:rPr>
              <a:t>(1KΩ) </a:t>
            </a:r>
            <a:r>
              <a:rPr lang="ko-KR" altLang="en-US" dirty="0">
                <a:latin typeface="+mn-ea"/>
              </a:rPr>
              <a:t>의 양단에 </a:t>
            </a:r>
            <a:r>
              <a:rPr lang="ko-KR" altLang="en-US" dirty="0" err="1">
                <a:latin typeface="+mn-ea"/>
              </a:rPr>
              <a:t>오실로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스코프의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프로브를</a:t>
            </a:r>
            <a:r>
              <a:rPr lang="ko-KR" altLang="en-US" dirty="0">
                <a:latin typeface="+mn-ea"/>
              </a:rPr>
              <a:t> 연결한다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(4) </a:t>
            </a:r>
            <a:r>
              <a:rPr lang="ko-KR" altLang="en-US" dirty="0" err="1">
                <a:latin typeface="+mn-ea"/>
              </a:rPr>
              <a:t>오실로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스코프를</a:t>
            </a:r>
            <a:r>
              <a:rPr lang="ko-KR" altLang="en-US" dirty="0">
                <a:latin typeface="+mn-ea"/>
              </a:rPr>
              <a:t> 적절히 조정하여 출력파형을 측정한다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77309-2E4B-427C-A544-D10ADD37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53" y="1052736"/>
            <a:ext cx="29622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67BEDF-FAD7-424A-B7CB-AB48357A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68377"/>
            <a:ext cx="3528392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59F3344-BD26-4795-A43D-CF95A3680C57}"/>
                  </a:ext>
                </a:extLst>
              </p:cNvPr>
              <p:cNvSpPr/>
              <p:nvPr/>
            </p:nvSpPr>
            <p:spPr>
              <a:xfrm>
                <a:off x="-608" y="4342426"/>
                <a:ext cx="5076664" cy="1362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90500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</a:rPr>
                  <a:t>측정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1)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</a:rPr>
                  <a:t>측정된 파형을 정확히 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+mn-ea"/>
                  </a:rPr>
                  <a:t>그리시오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.</a:t>
                </a:r>
              </a:p>
              <a:p>
                <a:pPr marL="190500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dirty="0">
                    <a:latin typeface="+mn-ea"/>
                  </a:rPr>
                  <a:t>    </a:t>
                </a:r>
                <a:r>
                  <a:rPr lang="en-US" altLang="ko-KR" dirty="0">
                    <a:latin typeface="+mn-ea"/>
                  </a:rPr>
                  <a:t>-. Oscilloscope</a:t>
                </a:r>
                <a:r>
                  <a:rPr lang="ko-KR" altLang="en-US" dirty="0">
                    <a:latin typeface="+mn-ea"/>
                  </a:rPr>
                  <a:t>로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</a:rPr>
                  <a:t>를 </a:t>
                </a:r>
                <a:r>
                  <a:rPr lang="ko-KR" altLang="en-US" dirty="0" err="1">
                    <a:latin typeface="+mn-ea"/>
                  </a:rPr>
                  <a:t>측정하시오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 marL="190500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    -. v/div.,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</a:rPr>
                  <a:t>를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</a:rPr>
                  <a:t>고려하여 진폭을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+mn-ea"/>
                  </a:rPr>
                  <a:t>구하시오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59F3344-BD26-4795-A43D-CF95A3680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" y="4342426"/>
                <a:ext cx="5076664" cy="1362232"/>
              </a:xfrm>
              <a:prstGeom prst="rect">
                <a:avLst/>
              </a:prstGeom>
              <a:blipFill>
                <a:blip r:embed="rId4"/>
                <a:stretch>
                  <a:fillRect b="-5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897FBEF1-68ED-45EA-81AE-0E959FB506B0}"/>
              </a:ext>
            </a:extLst>
          </p:cNvPr>
          <p:cNvSpPr/>
          <p:nvPr/>
        </p:nvSpPr>
        <p:spPr>
          <a:xfrm>
            <a:off x="5930191" y="6429241"/>
            <a:ext cx="27462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7-3 </a:t>
            </a:r>
            <a:r>
              <a:rPr lang="ko-KR" altLang="en-US" dirty="0"/>
              <a:t>반파 정류 파형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64AC6-5F85-4D2A-A73C-5660BE1C2F93}"/>
              </a:ext>
            </a:extLst>
          </p:cNvPr>
          <p:cNvSpPr/>
          <p:nvPr/>
        </p:nvSpPr>
        <p:spPr>
          <a:xfrm>
            <a:off x="5193650" y="3244334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7-4 </a:t>
            </a:r>
            <a:r>
              <a:rPr lang="ko-KR" altLang="en-US" dirty="0" err="1"/>
              <a:t>브릿지</a:t>
            </a:r>
            <a:r>
              <a:rPr lang="ko-KR" altLang="en-US" dirty="0"/>
              <a:t> 형 전파 정류 회로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61900C-70BB-4CF7-B196-354A60CB3CB9}"/>
              </a:ext>
            </a:extLst>
          </p:cNvPr>
          <p:cNvSpPr/>
          <p:nvPr/>
        </p:nvSpPr>
        <p:spPr>
          <a:xfrm>
            <a:off x="151232" y="1015841"/>
            <a:ext cx="5042417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(1) </a:t>
            </a:r>
            <a:r>
              <a:rPr lang="ko-KR" altLang="en-US" b="1" dirty="0">
                <a:solidFill>
                  <a:srgbClr val="282828"/>
                </a:solidFill>
                <a:latin typeface="+mn-ea"/>
              </a:rPr>
              <a:t>그림 </a:t>
            </a:r>
            <a:r>
              <a:rPr lang="en-US" altLang="ko-KR" b="1" dirty="0">
                <a:solidFill>
                  <a:srgbClr val="282828"/>
                </a:solidFill>
                <a:latin typeface="+mn-ea"/>
              </a:rPr>
              <a:t>7-4 </a:t>
            </a:r>
            <a:r>
              <a:rPr lang="ko-KR" altLang="en-US" dirty="0">
                <a:latin typeface="+mn-ea"/>
              </a:rPr>
              <a:t>을 </a:t>
            </a:r>
            <a:r>
              <a:rPr lang="ko-KR" altLang="en-US" dirty="0" err="1">
                <a:latin typeface="+mn-ea"/>
              </a:rPr>
              <a:t>브레드</a:t>
            </a:r>
            <a:r>
              <a:rPr lang="ko-KR" altLang="en-US" dirty="0">
                <a:latin typeface="+mn-ea"/>
              </a:rPr>
              <a:t> 보드에 구성한다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(2) Vs</a:t>
            </a:r>
            <a:r>
              <a:rPr lang="ko-KR" altLang="en-US" dirty="0">
                <a:latin typeface="+mn-ea"/>
              </a:rPr>
              <a:t>에 </a:t>
            </a:r>
            <a:r>
              <a:rPr lang="ko-KR" altLang="en-US" dirty="0" err="1">
                <a:latin typeface="+mn-ea"/>
              </a:rPr>
              <a:t>펑션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제너레이터로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정현파</a:t>
            </a:r>
            <a:r>
              <a:rPr lang="ko-KR" altLang="en-US" dirty="0">
                <a:latin typeface="+mn-ea"/>
              </a:rPr>
              <a:t> </a:t>
            </a:r>
            <a:r>
              <a:rPr lang="en-US" altLang="ko-KR" dirty="0">
                <a:latin typeface="+mn-ea"/>
              </a:rPr>
              <a:t>10Vp-p 60Hz</a:t>
            </a:r>
            <a:r>
              <a:rPr lang="ko-KR" altLang="en-US" dirty="0">
                <a:latin typeface="+mn-ea"/>
              </a:rPr>
              <a:t>를 인가한다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(3) R</a:t>
            </a:r>
            <a:r>
              <a:rPr lang="en-US" altLang="ko-KR" baseline="-25000" dirty="0">
                <a:latin typeface="+mn-ea"/>
              </a:rPr>
              <a:t>L</a:t>
            </a:r>
            <a:r>
              <a:rPr lang="en-US" altLang="ko-KR" dirty="0">
                <a:latin typeface="+mn-ea"/>
              </a:rPr>
              <a:t>(1KΩ) </a:t>
            </a:r>
            <a:r>
              <a:rPr lang="ko-KR" altLang="en-US" dirty="0">
                <a:latin typeface="+mn-ea"/>
              </a:rPr>
              <a:t>의 양단에 </a:t>
            </a:r>
            <a:r>
              <a:rPr lang="ko-KR" altLang="en-US" dirty="0" err="1">
                <a:latin typeface="+mn-ea"/>
              </a:rPr>
              <a:t>오실로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스코프의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프로브를</a:t>
            </a:r>
            <a:r>
              <a:rPr lang="ko-KR" altLang="en-US" dirty="0">
                <a:latin typeface="+mn-ea"/>
              </a:rPr>
              <a:t> 연결한다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(4) </a:t>
            </a:r>
            <a:r>
              <a:rPr lang="ko-KR" altLang="en-US" dirty="0" err="1">
                <a:latin typeface="+mn-ea"/>
              </a:rPr>
              <a:t>오실로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err="1">
                <a:latin typeface="+mn-ea"/>
              </a:rPr>
              <a:t>스코프를</a:t>
            </a:r>
            <a:r>
              <a:rPr lang="ko-KR" altLang="en-US" dirty="0">
                <a:latin typeface="+mn-ea"/>
              </a:rPr>
              <a:t> 적절히 조정하여 출력파형을 측정한다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EDFE6D-55C9-475C-A475-D132FB9C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1063377"/>
            <a:ext cx="2821709" cy="21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EF3819D-9909-4188-8ECF-6004CA3DF31E}"/>
              </a:ext>
            </a:extLst>
          </p:cNvPr>
          <p:cNvSpPr txBox="1">
            <a:spLocks/>
          </p:cNvSpPr>
          <p:nvPr/>
        </p:nvSpPr>
        <p:spPr bwMode="auto">
          <a:xfrm>
            <a:off x="179512" y="185666"/>
            <a:ext cx="509968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400" kern="0" spc="10" dirty="0">
                <a:solidFill>
                  <a:schemeClr val="tx1"/>
                </a:solidFill>
                <a:effectLst/>
                <a:latin typeface="HY헤드라인M"/>
              </a:rPr>
              <a:t>실험</a:t>
            </a:r>
            <a:r>
              <a:rPr lang="en-US" altLang="ko-KR" sz="3400" kern="0" spc="10" dirty="0">
                <a:solidFill>
                  <a:schemeClr val="tx1"/>
                </a:solidFill>
                <a:effectLst/>
                <a:latin typeface="HY헤드라인M"/>
              </a:rPr>
              <a:t>2 : </a:t>
            </a:r>
            <a:r>
              <a:rPr lang="ko-KR" altLang="en-US" sz="3400" kern="0" spc="10" dirty="0">
                <a:solidFill>
                  <a:schemeClr val="tx1"/>
                </a:solidFill>
                <a:effectLst/>
                <a:latin typeface="HY헤드라인M"/>
              </a:rPr>
              <a:t>전</a:t>
            </a:r>
            <a:r>
              <a:rPr lang="ko-KR" altLang="en-US" sz="3600" kern="0" dirty="0">
                <a:solidFill>
                  <a:schemeClr val="tx1"/>
                </a:solidFill>
                <a:effectLst/>
              </a:rPr>
              <a:t>파 정류 회로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C8B5A67-9811-48F2-9F52-58AF97EFA8AA}"/>
                  </a:ext>
                </a:extLst>
              </p:cNvPr>
              <p:cNvSpPr/>
              <p:nvPr/>
            </p:nvSpPr>
            <p:spPr>
              <a:xfrm>
                <a:off x="-608" y="4227008"/>
                <a:ext cx="5076665" cy="1362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90500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dirty="0">
                    <a:solidFill>
                      <a:srgbClr val="000000"/>
                    </a:solidFill>
                    <a:latin typeface="+mn-ea"/>
                  </a:rPr>
                  <a:t>측정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2)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</a:rPr>
                  <a:t>측정된 파형을 정확히 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+mn-ea"/>
                  </a:rPr>
                  <a:t>그리시오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.</a:t>
                </a:r>
              </a:p>
              <a:p>
                <a:pPr marL="190500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dirty="0">
                    <a:latin typeface="+mn-ea"/>
                  </a:rPr>
                  <a:t>    </a:t>
                </a:r>
                <a:r>
                  <a:rPr lang="en-US" altLang="ko-KR" dirty="0">
                    <a:latin typeface="+mn-ea"/>
                  </a:rPr>
                  <a:t>-. Oscilloscope</a:t>
                </a:r>
                <a:r>
                  <a:rPr lang="ko-KR" altLang="en-US" dirty="0">
                    <a:latin typeface="+mn-ea"/>
                  </a:rPr>
                  <a:t>로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</a:rPr>
                  <a:t>를 </a:t>
                </a:r>
                <a:r>
                  <a:rPr lang="ko-KR" altLang="en-US" dirty="0" err="1">
                    <a:latin typeface="+mn-ea"/>
                  </a:rPr>
                  <a:t>측정하시오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 marL="190500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    -. v/div.,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</a:rPr>
                  <a:t>를 </a:t>
                </a:r>
                <a:r>
                  <a:rPr lang="ko-KR" altLang="en-US" dirty="0">
                    <a:solidFill>
                      <a:srgbClr val="000000"/>
                    </a:solidFill>
                    <a:latin typeface="+mn-ea"/>
                  </a:rPr>
                  <a:t>고려하여 진폭을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+mn-ea"/>
                  </a:rPr>
                  <a:t>구하시오</a:t>
                </a:r>
                <a:r>
                  <a:rPr lang="en-US" altLang="ko-KR" dirty="0">
                    <a:solidFill>
                      <a:srgbClr val="000000"/>
                    </a:solidFill>
                    <a:latin typeface="+mn-ea"/>
                  </a:rPr>
                  <a:t>.</a:t>
                </a:r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C8B5A67-9811-48F2-9F52-58AF97EFA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" y="4227008"/>
                <a:ext cx="5076665" cy="1362232"/>
              </a:xfrm>
              <a:prstGeom prst="rect">
                <a:avLst/>
              </a:prstGeom>
              <a:blipFill>
                <a:blip r:embed="rId4"/>
                <a:stretch>
                  <a:fillRect b="-5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F41A14-3015-4701-B653-BCE1306AF7A2}"/>
              </a:ext>
            </a:extLst>
          </p:cNvPr>
          <p:cNvSpPr/>
          <p:nvPr/>
        </p:nvSpPr>
        <p:spPr>
          <a:xfrm>
            <a:off x="5796136" y="6429241"/>
            <a:ext cx="274626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7-5 </a:t>
            </a:r>
            <a:r>
              <a:rPr lang="ko-KR" altLang="en-US" dirty="0"/>
              <a:t>전파 정류 파형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7762DC2-30F0-45D2-86BE-A956954E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73117"/>
            <a:ext cx="4182156" cy="25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8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61900C-70BB-4CF7-B196-354A60CB3CB9}"/>
              </a:ext>
            </a:extLst>
          </p:cNvPr>
          <p:cNvSpPr/>
          <p:nvPr/>
        </p:nvSpPr>
        <p:spPr>
          <a:xfrm>
            <a:off x="151232" y="1015841"/>
            <a:ext cx="629297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b="1" dirty="0">
                <a:solidFill>
                  <a:srgbClr val="282828"/>
                </a:solidFill>
                <a:latin typeface="+mn-ea"/>
              </a:rPr>
              <a:t>지난 수업 시간 자료인 </a:t>
            </a:r>
            <a:r>
              <a:rPr lang="en-US" altLang="ko-KR" b="1" dirty="0">
                <a:solidFill>
                  <a:srgbClr val="282828"/>
                </a:solidFill>
                <a:latin typeface="+mn-ea"/>
              </a:rPr>
              <a:t>MUX4-to-1 </a:t>
            </a:r>
            <a:r>
              <a:rPr lang="ko-KR" altLang="en-US" b="1" dirty="0">
                <a:solidFill>
                  <a:srgbClr val="282828"/>
                </a:solidFill>
                <a:latin typeface="+mn-ea"/>
              </a:rPr>
              <a:t>시뮬레이션하기</a:t>
            </a:r>
            <a:endParaRPr lang="en-US" altLang="ko-KR" b="1" dirty="0">
              <a:solidFill>
                <a:srgbClr val="282828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b="1" dirty="0">
                <a:solidFill>
                  <a:srgbClr val="282828"/>
                </a:solidFill>
                <a:latin typeface="+mn-ea"/>
              </a:rPr>
              <a:t>자료 </a:t>
            </a:r>
            <a:r>
              <a:rPr lang="en-US" altLang="ko-KR" b="1" dirty="0" err="1">
                <a:solidFill>
                  <a:srgbClr val="282828"/>
                </a:solidFill>
                <a:latin typeface="+mn-ea"/>
              </a:rPr>
              <a:t>BlackBoard</a:t>
            </a:r>
            <a:r>
              <a:rPr lang="ko-KR" altLang="en-US" b="1" dirty="0">
                <a:solidFill>
                  <a:srgbClr val="282828"/>
                </a:solidFill>
                <a:latin typeface="+mn-ea"/>
              </a:rPr>
              <a:t>에 올리기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EF3819D-9909-4188-8ECF-6004CA3DF31E}"/>
              </a:ext>
            </a:extLst>
          </p:cNvPr>
          <p:cNvSpPr txBox="1">
            <a:spLocks/>
          </p:cNvSpPr>
          <p:nvPr/>
        </p:nvSpPr>
        <p:spPr bwMode="auto">
          <a:xfrm>
            <a:off x="179512" y="201055"/>
            <a:ext cx="5099684" cy="53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400" kern="0" spc="10" dirty="0">
                <a:solidFill>
                  <a:schemeClr val="tx1"/>
                </a:solidFill>
                <a:effectLst/>
                <a:latin typeface="HY헤드라인M"/>
              </a:rPr>
              <a:t>Verilog</a:t>
            </a:r>
            <a:r>
              <a:rPr lang="ko-KR" altLang="en-US" sz="3400" kern="0" spc="10" dirty="0">
                <a:solidFill>
                  <a:schemeClr val="tx1"/>
                </a:solidFill>
                <a:effectLst/>
                <a:latin typeface="HY헤드라인M"/>
              </a:rPr>
              <a:t> 시험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1033A7-A72D-4CE3-9761-E4CF248AA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31599"/>
              </p:ext>
            </p:extLst>
          </p:nvPr>
        </p:nvGraphicFramePr>
        <p:xfrm>
          <a:off x="440367" y="2103037"/>
          <a:ext cx="8263265" cy="1584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2046">
                  <a:extLst>
                    <a:ext uri="{9D8B030D-6E8A-4147-A177-3AD203B41FA5}">
                      <a16:colId xmlns:a16="http://schemas.microsoft.com/office/drawing/2014/main" val="291958890"/>
                    </a:ext>
                  </a:extLst>
                </a:gridCol>
                <a:gridCol w="3199173">
                  <a:extLst>
                    <a:ext uri="{9D8B030D-6E8A-4147-A177-3AD203B41FA5}">
                      <a16:colId xmlns:a16="http://schemas.microsoft.com/office/drawing/2014/main" val="1023315949"/>
                    </a:ext>
                  </a:extLst>
                </a:gridCol>
                <a:gridCol w="2532046">
                  <a:extLst>
                    <a:ext uri="{9D8B030D-6E8A-4147-A177-3AD203B41FA5}">
                      <a16:colId xmlns:a16="http://schemas.microsoft.com/office/drawing/2014/main" val="578977980"/>
                    </a:ext>
                  </a:extLst>
                </a:gridCol>
              </a:tblGrid>
              <a:tr h="39645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모듈 파일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mid_</a:t>
                      </a: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분반</a:t>
                      </a: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영문이니셜</a:t>
                      </a: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_md.v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mid_003_sglee_md.v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290151032"/>
                  </a:ext>
                </a:extLst>
              </a:tr>
              <a:tr h="39645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테스트벤치 파일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mid_</a:t>
                      </a: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분반</a:t>
                      </a: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영문이니셜</a:t>
                      </a: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_tb.v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mid_003_sglee_tb.v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923758312"/>
                  </a:ext>
                </a:extLst>
              </a:tr>
              <a:tr h="39645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waveform </a:t>
                      </a: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파일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mid_</a:t>
                      </a: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분반</a:t>
                      </a: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영문이니셜</a:t>
                      </a: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_wav.jpg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mid_003_sglee_wav.jpg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541478763"/>
                  </a:ext>
                </a:extLst>
              </a:tr>
              <a:tr h="39481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압축파일 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mid_</a:t>
                      </a: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분반</a:t>
                      </a: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sz="1800" b="0" kern="0">
                          <a:solidFill>
                            <a:schemeClr val="tx1"/>
                          </a:solidFill>
                          <a:effectLst/>
                        </a:rPr>
                        <a:t>영문이니셜</a:t>
                      </a: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.zip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mid_003_sglee.zip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97758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0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B9 -</a:t>
            </a:r>
            <a:r>
              <a:rPr lang="ko-KR" altLang="en-US" sz="36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다이오드의 특성</a:t>
            </a:r>
            <a:endParaRPr lang="ko-KR" altLang="en-US" sz="36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54963"/>
            <a:ext cx="8640960" cy="4195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&lt; </a:t>
            </a:r>
            <a:r>
              <a:rPr lang="en-US" altLang="ko-KR" b="1" dirty="0"/>
              <a:t>8/9</a:t>
            </a:r>
            <a:r>
              <a:rPr lang="ko-KR" altLang="en-US" b="1" dirty="0"/>
              <a:t>주차 수업 공지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중간고사 </a:t>
            </a:r>
            <a:r>
              <a:rPr lang="en-US" altLang="ko-KR" dirty="0"/>
              <a:t>(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Noto Sans KR"/>
              </a:rPr>
              <a:t>정규 수업시간에 실습 고사 시행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Noto Sans KR"/>
              </a:rPr>
              <a:t>)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9</a:t>
            </a:r>
            <a:r>
              <a:rPr lang="ko-KR" altLang="en-US" dirty="0"/>
              <a:t>주차 수업 제목 </a:t>
            </a:r>
            <a:r>
              <a:rPr lang="en-US" altLang="ko-KR" dirty="0"/>
              <a:t>: 9)</a:t>
            </a:r>
            <a:r>
              <a:rPr lang="ko-KR" altLang="en-US" dirty="0"/>
              <a:t> </a:t>
            </a:r>
            <a:r>
              <a:rPr lang="en-US" altLang="ko-KR" dirty="0"/>
              <a:t>B10- </a:t>
            </a:r>
            <a:r>
              <a:rPr lang="ko-KR" altLang="en-US" dirty="0"/>
              <a:t>가산기</a:t>
            </a:r>
            <a:r>
              <a:rPr lang="en-US" altLang="ko-KR" dirty="0"/>
              <a:t>, </a:t>
            </a:r>
            <a:r>
              <a:rPr lang="ko-KR" altLang="en-US" dirty="0" err="1"/>
              <a:t>감산기</a:t>
            </a:r>
            <a:r>
              <a:rPr lang="ko-KR" altLang="en-US" dirty="0"/>
              <a:t> 회로실험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ko-KR" altLang="en-US" dirty="0"/>
              <a:t>가산기</a:t>
            </a:r>
            <a:r>
              <a:rPr lang="en-US" altLang="ko-KR" dirty="0"/>
              <a:t>, </a:t>
            </a:r>
            <a:r>
              <a:rPr lang="ko-KR" altLang="en-US" dirty="0" err="1"/>
              <a:t>감산기</a:t>
            </a:r>
            <a:r>
              <a:rPr lang="ko-KR" altLang="en-US" dirty="0"/>
              <a:t> 회로 설계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과제 : </a:t>
            </a:r>
            <a:r>
              <a:rPr lang="en-US" altLang="ko-KR" dirty="0"/>
              <a:t>7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X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 예정</a:t>
            </a:r>
            <a:endParaRPr lang="en-US" altLang="ko-KR" dirty="0"/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6. </a:t>
            </a:r>
            <a:r>
              <a:rPr lang="ko-KR" altLang="en-US" dirty="0"/>
              <a:t>중간 고사 </a:t>
            </a:r>
            <a:r>
              <a:rPr lang="en-US" altLang="ko-KR" dirty="0"/>
              <a:t>: 2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실험 </a:t>
            </a:r>
            <a:r>
              <a:rPr lang="en-US" altLang="ko-KR" dirty="0"/>
              <a:t>1/2</a:t>
            </a:r>
            <a:r>
              <a:rPr lang="ko-KR" altLang="en-US" dirty="0" err="1"/>
              <a:t>회차</a:t>
            </a:r>
            <a:r>
              <a:rPr lang="ko-KR" altLang="en-US" dirty="0"/>
              <a:t> 분할 시험</a:t>
            </a:r>
            <a:r>
              <a:rPr lang="en-US" altLang="ko-KR" dirty="0"/>
              <a:t>, </a:t>
            </a:r>
            <a:r>
              <a:rPr lang="ko-KR" altLang="en-US" dirty="0"/>
              <a:t>시험 시간 각 </a:t>
            </a:r>
            <a:r>
              <a:rPr lang="ko-KR" altLang="en-US" dirty="0" err="1"/>
              <a:t>회차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분간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Noto Sans KR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7. </a:t>
            </a:r>
            <a:r>
              <a:rPr lang="ko-KR" altLang="en-US" dirty="0"/>
              <a:t>중간고사</a:t>
            </a:r>
            <a:r>
              <a:rPr lang="en-US" altLang="ko-KR" dirty="0"/>
              <a:t> </a:t>
            </a:r>
            <a:r>
              <a:rPr lang="ko-KR" altLang="en-US" dirty="0"/>
              <a:t>자리배정표</a:t>
            </a:r>
            <a:r>
              <a:rPr lang="en-US" altLang="ko-KR" dirty="0"/>
              <a:t>, </a:t>
            </a:r>
            <a:r>
              <a:rPr lang="ko-KR" altLang="en-US" dirty="0"/>
              <a:t>중간고사 참고사항 </a:t>
            </a:r>
            <a:r>
              <a:rPr lang="en-US" altLang="ko-KR" dirty="0"/>
              <a:t>( </a:t>
            </a:r>
            <a:r>
              <a:rPr lang="ko-KR" altLang="en-US" dirty="0"/>
              <a:t>별도 첨부 참조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13202</TotalTime>
  <Pages>16</Pages>
  <Words>260</Words>
  <Characters>0</Characters>
  <Application>Microsoft Office PowerPoint</Application>
  <DocSecurity>0</DocSecurity>
  <PresentationFormat>화면 슬라이드 쇼(4:3)</PresentationFormat>
  <Lines>0</Lines>
  <Paragraphs>65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6</vt:i4>
      </vt:variant>
    </vt:vector>
  </HeadingPairs>
  <TitlesOfParts>
    <vt:vector size="22" baseType="lpstr">
      <vt:lpstr>HY헤드라인M</vt:lpstr>
      <vt:lpstr>굴림</vt:lpstr>
      <vt:lpstr>맑은 고딕</vt:lpstr>
      <vt:lpstr>바탕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 B9 -다이오드의 특성</vt:lpstr>
      <vt:lpstr>다이오드의 기능</vt:lpstr>
      <vt:lpstr>실험1 : 반파 정류 회로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상곤 이</cp:lastModifiedBy>
  <cp:revision>308</cp:revision>
  <cp:lastPrinted>2019-02-28T01:57:48Z</cp:lastPrinted>
  <dcterms:modified xsi:type="dcterms:W3CDTF">2019-10-10T16:09:27Z</dcterms:modified>
</cp:coreProperties>
</file>