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9"/>
  </p:notesMasterIdLst>
  <p:handoutMasterIdLst>
    <p:handoutMasterId r:id="rId20"/>
  </p:handoutMasterIdLst>
  <p:sldIdLst>
    <p:sldId id="256" r:id="rId9"/>
    <p:sldId id="371" r:id="rId10"/>
    <p:sldId id="375" r:id="rId11"/>
    <p:sldId id="376" r:id="rId12"/>
    <p:sldId id="370" r:id="rId13"/>
    <p:sldId id="373" r:id="rId14"/>
    <p:sldId id="377" r:id="rId15"/>
    <p:sldId id="378" r:id="rId16"/>
    <p:sldId id="372" r:id="rId17"/>
    <p:sldId id="347" r:id="rId18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83424" autoAdjust="0"/>
  </p:normalViewPr>
  <p:slideViewPr>
    <p:cSldViewPr snapToObjects="1">
      <p:cViewPr varScale="1">
        <p:scale>
          <a:sx n="118" d="100"/>
          <a:sy n="118" d="100"/>
        </p:scale>
        <p:origin x="236" y="72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1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0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9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70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9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0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4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B10- 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가산기</a:t>
            </a: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39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감산기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회로실험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74" y="4149080"/>
            <a:ext cx="5423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ICE2007 - 002/003/004/005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B10- 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가산기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감산기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회로실험</a:t>
            </a:r>
            <a:endParaRPr lang="ko-KR" altLang="en-US" sz="36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54963"/>
            <a:ext cx="8640960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&lt;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주차 수업 공지 &gt;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주차 수업 제목 </a:t>
            </a:r>
            <a:r>
              <a:rPr lang="en-US" altLang="ko-KR" dirty="0">
                <a:latin typeface="+mn-ea"/>
              </a:rPr>
              <a:t>: 10)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B-5, B11-RS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D </a:t>
            </a:r>
            <a:r>
              <a:rPr lang="ko-KR" altLang="en-US" dirty="0">
                <a:latin typeface="+mn-ea"/>
              </a:rPr>
              <a:t>플립플롭 실험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</a:rPr>
              <a:t>수업 내용 </a:t>
            </a:r>
            <a:r>
              <a:rPr lang="en-US" altLang="ko-KR" dirty="0">
                <a:latin typeface="+mn-ea"/>
              </a:rPr>
              <a:t>: RS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D </a:t>
            </a:r>
            <a:r>
              <a:rPr lang="ko-KR" altLang="en-US" dirty="0">
                <a:latin typeface="+mn-ea"/>
              </a:rPr>
              <a:t>플립플롭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</a:rPr>
              <a:t>과제 :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주차 결과 보고서 (</a:t>
            </a:r>
            <a:r>
              <a:rPr lang="en-US" altLang="ko-KR" dirty="0">
                <a:latin typeface="+mn-ea"/>
              </a:rPr>
              <a:t>O</a:t>
            </a:r>
            <a:r>
              <a:rPr lang="ko-KR" altLang="en-US" dirty="0">
                <a:latin typeface="+mn-ea"/>
              </a:rPr>
              <a:t>),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주차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예비 보고서 (</a:t>
            </a: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 주차 강의자료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공지 예정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85665"/>
            <a:ext cx="640871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B10- 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가산기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감산기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회로실험</a:t>
            </a:r>
            <a:endParaRPr sz="340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BD754BE-6DBE-470A-B857-2495AC15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7565"/>
              </p:ext>
            </p:extLst>
          </p:nvPr>
        </p:nvGraphicFramePr>
        <p:xfrm>
          <a:off x="150541" y="3861048"/>
          <a:ext cx="3905503" cy="2004984"/>
        </p:xfrm>
        <a:graphic>
          <a:graphicData uri="http://schemas.openxmlformats.org/drawingml/2006/table">
            <a:tbl>
              <a:tblPr/>
              <a:tblGrid>
                <a:gridCol w="880576">
                  <a:extLst>
                    <a:ext uri="{9D8B030D-6E8A-4147-A177-3AD203B41FA5}">
                      <a16:colId xmlns:a16="http://schemas.microsoft.com/office/drawing/2014/main" val="1686660426"/>
                    </a:ext>
                  </a:extLst>
                </a:gridCol>
                <a:gridCol w="880024">
                  <a:extLst>
                    <a:ext uri="{9D8B030D-6E8A-4147-A177-3AD203B41FA5}">
                      <a16:colId xmlns:a16="http://schemas.microsoft.com/office/drawing/2014/main" val="2196937328"/>
                    </a:ext>
                  </a:extLst>
                </a:gridCol>
                <a:gridCol w="880576">
                  <a:extLst>
                    <a:ext uri="{9D8B030D-6E8A-4147-A177-3AD203B41FA5}">
                      <a16:colId xmlns:a16="http://schemas.microsoft.com/office/drawing/2014/main" val="2992185314"/>
                    </a:ext>
                  </a:extLst>
                </a:gridCol>
                <a:gridCol w="1264327">
                  <a:extLst>
                    <a:ext uri="{9D8B030D-6E8A-4147-A177-3AD203B41FA5}">
                      <a16:colId xmlns:a16="http://schemas.microsoft.com/office/drawing/2014/main" val="710825306"/>
                    </a:ext>
                  </a:extLst>
                </a:gridCol>
              </a:tblGrid>
              <a:tr h="334164"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입력신호</a:t>
                      </a:r>
                      <a:endParaRPr lang="ko-KR" altLang="en-US" sz="14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출력신호</a:t>
                      </a:r>
                      <a:endParaRPr lang="ko-KR" altLang="en-US" sz="14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14672"/>
                  </a:ext>
                </a:extLst>
              </a:tr>
              <a:tr h="33416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 (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피가수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4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 (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가수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4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 (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합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4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 (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자리올림수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4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597980"/>
                  </a:ext>
                </a:extLst>
              </a:tr>
              <a:tr h="33416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4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88073"/>
                  </a:ext>
                </a:extLst>
              </a:tr>
              <a:tr h="33416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4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4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911104"/>
                  </a:ext>
                </a:extLst>
              </a:tr>
              <a:tr h="33416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4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4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4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738454"/>
                  </a:ext>
                </a:extLst>
              </a:tr>
              <a:tr h="33416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083115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263B7C1E-87C1-41D3-B6E0-D3982D9F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077820"/>
            <a:ext cx="3804524" cy="78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70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-1 반가산기 회로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700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표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-1 반가산기의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진리표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42DFDA-0378-43A9-9BE0-94A224B7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3" y="1465688"/>
            <a:ext cx="4400299" cy="16481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B29FA9B-B87B-44A2-905A-82B55376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48349"/>
              </p:ext>
            </p:extLst>
          </p:nvPr>
        </p:nvGraphicFramePr>
        <p:xfrm>
          <a:off x="4211960" y="3861048"/>
          <a:ext cx="4841605" cy="2908686"/>
        </p:xfrm>
        <a:graphic>
          <a:graphicData uri="http://schemas.openxmlformats.org/drawingml/2006/table">
            <a:tbl>
              <a:tblPr/>
              <a:tblGrid>
                <a:gridCol w="1007678">
                  <a:extLst>
                    <a:ext uri="{9D8B030D-6E8A-4147-A177-3AD203B41FA5}">
                      <a16:colId xmlns:a16="http://schemas.microsoft.com/office/drawing/2014/main" val="115730832"/>
                    </a:ext>
                  </a:extLst>
                </a:gridCol>
                <a:gridCol w="972070">
                  <a:extLst>
                    <a:ext uri="{9D8B030D-6E8A-4147-A177-3AD203B41FA5}">
                      <a16:colId xmlns:a16="http://schemas.microsoft.com/office/drawing/2014/main" val="2658364792"/>
                    </a:ext>
                  </a:extLst>
                </a:gridCol>
                <a:gridCol w="1042663">
                  <a:extLst>
                    <a:ext uri="{9D8B030D-6E8A-4147-A177-3AD203B41FA5}">
                      <a16:colId xmlns:a16="http://schemas.microsoft.com/office/drawing/2014/main" val="3650472306"/>
                    </a:ext>
                  </a:extLst>
                </a:gridCol>
                <a:gridCol w="820887">
                  <a:extLst>
                    <a:ext uri="{9D8B030D-6E8A-4147-A177-3AD203B41FA5}">
                      <a16:colId xmlns:a16="http://schemas.microsoft.com/office/drawing/2014/main" val="2680490117"/>
                    </a:ext>
                  </a:extLst>
                </a:gridCol>
                <a:gridCol w="998307">
                  <a:extLst>
                    <a:ext uri="{9D8B030D-6E8A-4147-A177-3AD203B41FA5}">
                      <a16:colId xmlns:a16="http://schemas.microsoft.com/office/drawing/2014/main" val="725852491"/>
                    </a:ext>
                  </a:extLst>
                </a:gridCol>
              </a:tblGrid>
              <a:tr h="234950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입력신호</a:t>
                      </a:r>
                      <a:endParaRPr lang="ko-KR" altLang="en-US" sz="14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출력신호</a:t>
                      </a:r>
                      <a:endParaRPr lang="ko-KR" altLang="en-US" sz="14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24777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(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피가수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 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가수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</a:t>
                      </a:r>
                      <a:r>
                        <a:rPr lang="en-US" sz="1400" baseline="-250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자리올림수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합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 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자리올림수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8326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5417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9047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4053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9316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421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6969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221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25388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A5D43B68-8F46-4CB6-89A0-F12FA33B6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04" y="3077820"/>
            <a:ext cx="4352043" cy="78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70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-2 전가산기 회로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700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표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-2 전가산기의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진리표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AA967D-7894-4A85-BD4F-F9571BF3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29" y="1465687"/>
            <a:ext cx="4352043" cy="164811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F74DD7-C2CB-4895-9B62-CCBA7C430072}"/>
              </a:ext>
            </a:extLst>
          </p:cNvPr>
          <p:cNvSpPr/>
          <p:nvPr/>
        </p:nvSpPr>
        <p:spPr>
          <a:xfrm>
            <a:off x="5239714" y="1052736"/>
            <a:ext cx="2927404" cy="412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16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전가산기 </a:t>
            </a:r>
            <a:r>
              <a:rPr lang="en-US" altLang="ko-KR" sz="16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(FA : full adder)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B623CA-CF9B-45FD-99F4-FC23084292C3}"/>
              </a:ext>
            </a:extLst>
          </p:cNvPr>
          <p:cNvSpPr/>
          <p:nvPr/>
        </p:nvSpPr>
        <p:spPr>
          <a:xfrm>
            <a:off x="515882" y="1072492"/>
            <a:ext cx="3002745" cy="412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반가산기 </a:t>
            </a:r>
            <a:r>
              <a:rPr lang="en-US" altLang="ko-KR" sz="16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(HA : half adder)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984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EF3819D-9909-4188-8ECF-6004CA3DF31E}"/>
              </a:ext>
            </a:extLst>
          </p:cNvPr>
          <p:cNvSpPr txBox="1">
            <a:spLocks/>
          </p:cNvSpPr>
          <p:nvPr/>
        </p:nvSpPr>
        <p:spPr bwMode="auto">
          <a:xfrm>
            <a:off x="179512" y="185666"/>
            <a:ext cx="7200800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400" kern="0" spc="10" dirty="0">
                <a:solidFill>
                  <a:schemeClr val="tx1"/>
                </a:solidFill>
                <a:effectLst/>
                <a:latin typeface="HY헤드라인M"/>
              </a:rPr>
              <a:t>실험</a:t>
            </a:r>
            <a:r>
              <a:rPr lang="en-US" altLang="ko-KR" sz="3400" kern="0" spc="10" dirty="0">
                <a:solidFill>
                  <a:schemeClr val="tx1"/>
                </a:solidFill>
                <a:effectLst/>
                <a:latin typeface="HY헤드라인M"/>
              </a:rPr>
              <a:t>2 : 4-bit </a:t>
            </a:r>
            <a:r>
              <a:rPr lang="ko-KR" altLang="en-US" sz="3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가산기 설계</a:t>
            </a:r>
            <a:endParaRPr lang="ko-KR" altLang="en-US" sz="36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AF42F2-627B-40B9-AE09-C3B0DB39B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7201"/>
              </p:ext>
            </p:extLst>
          </p:nvPr>
        </p:nvGraphicFramePr>
        <p:xfrm>
          <a:off x="4788024" y="1196620"/>
          <a:ext cx="3460749" cy="2172335"/>
        </p:xfrm>
        <a:graphic>
          <a:graphicData uri="http://schemas.openxmlformats.org/drawingml/2006/table">
            <a:tbl>
              <a:tblPr/>
              <a:tblGrid>
                <a:gridCol w="817080">
                  <a:extLst>
                    <a:ext uri="{9D8B030D-6E8A-4147-A177-3AD203B41FA5}">
                      <a16:colId xmlns:a16="http://schemas.microsoft.com/office/drawing/2014/main" val="405874546"/>
                    </a:ext>
                  </a:extLst>
                </a:gridCol>
                <a:gridCol w="623080">
                  <a:extLst>
                    <a:ext uri="{9D8B030D-6E8A-4147-A177-3AD203B41FA5}">
                      <a16:colId xmlns:a16="http://schemas.microsoft.com/office/drawing/2014/main" val="3457493005"/>
                    </a:ext>
                  </a:extLst>
                </a:gridCol>
                <a:gridCol w="1156142">
                  <a:extLst>
                    <a:ext uri="{9D8B030D-6E8A-4147-A177-3AD203B41FA5}">
                      <a16:colId xmlns:a16="http://schemas.microsoft.com/office/drawing/2014/main" val="1928849553"/>
                    </a:ext>
                  </a:extLst>
                </a:gridCol>
                <a:gridCol w="864447">
                  <a:extLst>
                    <a:ext uri="{9D8B030D-6E8A-4147-A177-3AD203B41FA5}">
                      <a16:colId xmlns:a16="http://schemas.microsoft.com/office/drawing/2014/main" val="2676215544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올림수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합</a:t>
                      </a: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413507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782387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2718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72712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065178"/>
                  </a:ext>
                </a:extLst>
              </a:tr>
            </a:tbl>
          </a:graphicData>
        </a:graphic>
      </p:graphicFrame>
      <p:pic>
        <p:nvPicPr>
          <p:cNvPr id="1032" name="Picture 8" descr="덧셈 자리올림에 대한 이미지 검색결과">
            <a:extLst>
              <a:ext uri="{FF2B5EF4-FFF2-40B4-BE49-F238E27FC236}">
                <a16:creationId xmlns:a16="http://schemas.microsoft.com/office/drawing/2014/main" id="{6604269A-1E6F-41DB-972F-5165E7B8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2664296" cy="335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7DF1CE4C-359C-4001-99EF-5636A8C47473}"/>
              </a:ext>
            </a:extLst>
          </p:cNvPr>
          <p:cNvSpPr/>
          <p:nvPr/>
        </p:nvSpPr>
        <p:spPr bwMode="auto">
          <a:xfrm>
            <a:off x="2771800" y="2219881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847348-79ED-4EB3-A613-D12AB3E116D3}"/>
              </a:ext>
            </a:extLst>
          </p:cNvPr>
          <p:cNvSpPr/>
          <p:nvPr/>
        </p:nvSpPr>
        <p:spPr bwMode="auto">
          <a:xfrm>
            <a:off x="2807804" y="2924944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A7CB330-3FB8-4FC5-800C-9F339E466D17}"/>
              </a:ext>
            </a:extLst>
          </p:cNvPr>
          <p:cNvSpPr/>
          <p:nvPr/>
        </p:nvSpPr>
        <p:spPr bwMode="auto">
          <a:xfrm>
            <a:off x="2231740" y="4236105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B7BC021-39B3-4550-B387-3B91253A22A4}"/>
              </a:ext>
            </a:extLst>
          </p:cNvPr>
          <p:cNvSpPr/>
          <p:nvPr/>
        </p:nvSpPr>
        <p:spPr bwMode="auto">
          <a:xfrm>
            <a:off x="1403648" y="1988840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B3DB24-9C6E-4C6B-A010-F2D802347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7" y="4425707"/>
            <a:ext cx="2520280" cy="18957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72C213-A142-47F6-B298-BC6E750F3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35" y="3659556"/>
            <a:ext cx="1813749" cy="4895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77C7789-9EEA-496A-9DB1-A612EA76D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192" y="3656718"/>
            <a:ext cx="2209720" cy="4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EF3819D-9909-4188-8ECF-6004CA3DF31E}"/>
              </a:ext>
            </a:extLst>
          </p:cNvPr>
          <p:cNvSpPr txBox="1">
            <a:spLocks/>
          </p:cNvSpPr>
          <p:nvPr/>
        </p:nvSpPr>
        <p:spPr bwMode="auto">
          <a:xfrm>
            <a:off x="179512" y="185666"/>
            <a:ext cx="7200800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400" kern="0" spc="10" dirty="0">
                <a:solidFill>
                  <a:schemeClr val="tx1"/>
                </a:solidFill>
                <a:effectLst/>
                <a:latin typeface="HY헤드라인M"/>
              </a:rPr>
              <a:t>실험</a:t>
            </a:r>
            <a:r>
              <a:rPr lang="en-US" altLang="ko-KR" sz="3400" kern="0" spc="10" dirty="0">
                <a:solidFill>
                  <a:schemeClr val="tx1"/>
                </a:solidFill>
                <a:effectLst/>
                <a:latin typeface="HY헤드라인M"/>
              </a:rPr>
              <a:t>2 : 4-bit </a:t>
            </a:r>
            <a:r>
              <a:rPr lang="ko-KR" altLang="en-US" sz="3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가산기 설계</a:t>
            </a:r>
            <a:endParaRPr lang="ko-KR" altLang="en-US" sz="3600" dirty="0"/>
          </a:p>
        </p:txBody>
      </p:sp>
      <p:pic>
        <p:nvPicPr>
          <p:cNvPr id="1032" name="Picture 8" descr="덧셈 자리올림에 대한 이미지 검색결과">
            <a:extLst>
              <a:ext uri="{FF2B5EF4-FFF2-40B4-BE49-F238E27FC236}">
                <a16:creationId xmlns:a16="http://schemas.microsoft.com/office/drawing/2014/main" id="{6604269A-1E6F-41DB-972F-5165E7B8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2664296" cy="335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7DF1CE4C-359C-4001-99EF-5636A8C47473}"/>
              </a:ext>
            </a:extLst>
          </p:cNvPr>
          <p:cNvSpPr/>
          <p:nvPr/>
        </p:nvSpPr>
        <p:spPr bwMode="auto">
          <a:xfrm>
            <a:off x="2771800" y="2219881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847348-79ED-4EB3-A613-D12AB3E116D3}"/>
              </a:ext>
            </a:extLst>
          </p:cNvPr>
          <p:cNvSpPr/>
          <p:nvPr/>
        </p:nvSpPr>
        <p:spPr bwMode="auto">
          <a:xfrm>
            <a:off x="2807804" y="2924944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A7CB330-3FB8-4FC5-800C-9F339E466D17}"/>
              </a:ext>
            </a:extLst>
          </p:cNvPr>
          <p:cNvSpPr/>
          <p:nvPr/>
        </p:nvSpPr>
        <p:spPr bwMode="auto">
          <a:xfrm>
            <a:off x="2231740" y="4236105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B7BC021-39B3-4550-B387-3B91253A22A4}"/>
              </a:ext>
            </a:extLst>
          </p:cNvPr>
          <p:cNvSpPr/>
          <p:nvPr/>
        </p:nvSpPr>
        <p:spPr bwMode="auto">
          <a:xfrm>
            <a:off x="1403648" y="1931849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C3F7D41-0395-4C52-B415-AE0D53FAD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84577"/>
              </p:ext>
            </p:extLst>
          </p:nvPr>
        </p:nvGraphicFramePr>
        <p:xfrm>
          <a:off x="4860032" y="1145273"/>
          <a:ext cx="3124199" cy="2118232"/>
        </p:xfrm>
        <a:graphic>
          <a:graphicData uri="http://schemas.openxmlformats.org/drawingml/2006/table">
            <a:tbl>
              <a:tblPr/>
              <a:tblGrid>
                <a:gridCol w="625432">
                  <a:extLst>
                    <a:ext uri="{9D8B030D-6E8A-4147-A177-3AD203B41FA5}">
                      <a16:colId xmlns:a16="http://schemas.microsoft.com/office/drawing/2014/main" val="223671222"/>
                    </a:ext>
                  </a:extLst>
                </a:gridCol>
                <a:gridCol w="624163">
                  <a:extLst>
                    <a:ext uri="{9D8B030D-6E8A-4147-A177-3AD203B41FA5}">
                      <a16:colId xmlns:a16="http://schemas.microsoft.com/office/drawing/2014/main" val="3247797170"/>
                    </a:ext>
                  </a:extLst>
                </a:gridCol>
                <a:gridCol w="625009">
                  <a:extLst>
                    <a:ext uri="{9D8B030D-6E8A-4147-A177-3AD203B41FA5}">
                      <a16:colId xmlns:a16="http://schemas.microsoft.com/office/drawing/2014/main" val="1548492662"/>
                    </a:ext>
                  </a:extLst>
                </a:gridCol>
                <a:gridCol w="624163">
                  <a:extLst>
                    <a:ext uri="{9D8B030D-6E8A-4147-A177-3AD203B41FA5}">
                      <a16:colId xmlns:a16="http://schemas.microsoft.com/office/drawing/2014/main" val="815655600"/>
                    </a:ext>
                  </a:extLst>
                </a:gridCol>
                <a:gridCol w="625432">
                  <a:extLst>
                    <a:ext uri="{9D8B030D-6E8A-4147-A177-3AD203B41FA5}">
                      <a16:colId xmlns:a16="http://schemas.microsoft.com/office/drawing/2014/main" val="2329665627"/>
                    </a:ext>
                  </a:extLst>
                </a:gridCol>
              </a:tblGrid>
              <a:tr h="232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sz="1800" b="1" baseline="-25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13394"/>
                  </a:ext>
                </a:extLst>
              </a:tr>
              <a:tr h="232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710347"/>
                  </a:ext>
                </a:extLst>
              </a:tr>
              <a:tr h="232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72037"/>
                  </a:ext>
                </a:extLst>
              </a:tr>
              <a:tr h="232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470004"/>
                  </a:ext>
                </a:extLst>
              </a:tr>
              <a:tr h="232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5230"/>
                  </a:ext>
                </a:extLst>
              </a:tr>
              <a:tr h="232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961466"/>
                  </a:ext>
                </a:extLst>
              </a:tr>
              <a:tr h="232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378075"/>
                  </a:ext>
                </a:extLst>
              </a:tr>
              <a:tr h="204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668072"/>
                  </a:ext>
                </a:extLst>
              </a:tr>
              <a:tr h="232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458183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8D0536BE-2BCD-4107-8710-5363E1361EE5}"/>
              </a:ext>
            </a:extLst>
          </p:cNvPr>
          <p:cNvSpPr/>
          <p:nvPr/>
        </p:nvSpPr>
        <p:spPr bwMode="auto">
          <a:xfrm>
            <a:off x="2699793" y="1429954"/>
            <a:ext cx="725114" cy="7179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</a:t>
            </a:r>
            <a:r>
              <a:rPr kumimoji="1" lang="en-US" altLang="ko-KR" sz="2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0</a:t>
            </a:r>
            <a:endParaRPr kumimoji="1" lang="ko-KR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0DCB5-11BA-4573-8F04-096911086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70" y="4670419"/>
            <a:ext cx="2139010" cy="296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EBFEB6-1774-415B-917F-04676DF3C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002" y="4623832"/>
            <a:ext cx="2922214" cy="389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E2193B-F42C-461D-AB96-DE6986652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70" y="5085184"/>
            <a:ext cx="2588062" cy="139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EEE573-B053-45F2-84A1-51B3EAC5D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906" y="3397682"/>
            <a:ext cx="1960246" cy="12392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0C36E5E-C9E0-47BA-A8D0-9A5EE48E1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2330" y="3428050"/>
            <a:ext cx="1988142" cy="123927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370C5E6-B42D-4CCF-8043-C5E61588FD23}"/>
              </a:ext>
            </a:extLst>
          </p:cNvPr>
          <p:cNvSpPr/>
          <p:nvPr/>
        </p:nvSpPr>
        <p:spPr bwMode="auto">
          <a:xfrm>
            <a:off x="3799886" y="3573016"/>
            <a:ext cx="340066" cy="19443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9CD4180-125E-42C6-A583-89F9C132AA90}"/>
              </a:ext>
            </a:extLst>
          </p:cNvPr>
          <p:cNvSpPr/>
          <p:nvPr/>
        </p:nvSpPr>
        <p:spPr bwMode="auto">
          <a:xfrm>
            <a:off x="3799886" y="3370902"/>
            <a:ext cx="556090" cy="19443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BC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5F4EEF-6F94-44C3-BB2E-54E42CCC0A63}"/>
              </a:ext>
            </a:extLst>
          </p:cNvPr>
          <p:cNvSpPr/>
          <p:nvPr/>
        </p:nvSpPr>
        <p:spPr bwMode="auto">
          <a:xfrm>
            <a:off x="6662297" y="3593584"/>
            <a:ext cx="340066" cy="19443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5D6CD7-C47B-4F4D-A360-B220843F554E}"/>
              </a:ext>
            </a:extLst>
          </p:cNvPr>
          <p:cNvSpPr/>
          <p:nvPr/>
        </p:nvSpPr>
        <p:spPr bwMode="auto">
          <a:xfrm>
            <a:off x="6662297" y="3391470"/>
            <a:ext cx="556090" cy="19443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BC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EF3819D-9909-4188-8ECF-6004CA3DF31E}"/>
              </a:ext>
            </a:extLst>
          </p:cNvPr>
          <p:cNvSpPr txBox="1">
            <a:spLocks/>
          </p:cNvSpPr>
          <p:nvPr/>
        </p:nvSpPr>
        <p:spPr bwMode="auto">
          <a:xfrm>
            <a:off x="179512" y="185666"/>
            <a:ext cx="7200800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400" kern="0" spc="10" dirty="0">
                <a:solidFill>
                  <a:schemeClr val="tx1"/>
                </a:solidFill>
                <a:effectLst/>
                <a:latin typeface="HY헤드라인M"/>
              </a:rPr>
              <a:t>실험</a:t>
            </a:r>
            <a:r>
              <a:rPr lang="en-US" altLang="ko-KR" sz="3400" kern="0" spc="10" dirty="0">
                <a:solidFill>
                  <a:schemeClr val="tx1"/>
                </a:solidFill>
                <a:effectLst/>
                <a:latin typeface="HY헤드라인M"/>
              </a:rPr>
              <a:t>1 : </a:t>
            </a:r>
            <a:r>
              <a:rPr lang="ko-KR" altLang="en-US" sz="3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전가산기 </a:t>
            </a:r>
            <a:r>
              <a:rPr lang="en-US" altLang="ko-KR" sz="3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(FA : full adder)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D22468-07DC-4EA9-BF2E-C7AE9EE97F14}"/>
              </a:ext>
            </a:extLst>
          </p:cNvPr>
          <p:cNvSpPr/>
          <p:nvPr/>
        </p:nvSpPr>
        <p:spPr>
          <a:xfrm>
            <a:off x="0" y="991968"/>
            <a:ext cx="860444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+mn-ea"/>
              </a:rPr>
              <a:t>표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9</a:t>
            </a:r>
            <a:r>
              <a:rPr lang="ko-KR" altLang="ko-KR" dirty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ko-KR" dirty="0">
                <a:solidFill>
                  <a:srgbClr val="000000"/>
                </a:solidFill>
                <a:latin typeface="+mn-ea"/>
              </a:rPr>
              <a:t> 전가산기의 진리표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따라서</a:t>
            </a:r>
            <a:r>
              <a:rPr lang="en-US" altLang="ko-KR" dirty="0">
                <a:latin typeface="+mn-ea"/>
              </a:rPr>
              <a:t> Verilog code</a:t>
            </a:r>
            <a:r>
              <a:rPr lang="ko-KR" altLang="ko-KR" dirty="0">
                <a:latin typeface="+mn-ea"/>
              </a:rPr>
              <a:t>을 </a:t>
            </a:r>
            <a:r>
              <a:rPr lang="ko-KR" altLang="ko-KR" dirty="0" err="1">
                <a:latin typeface="+mn-ea"/>
              </a:rPr>
              <a:t>작성하시오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dirty="0">
                <a:latin typeface="+mn-ea"/>
              </a:rPr>
              <a:t>작성된 </a:t>
            </a:r>
            <a:r>
              <a:rPr lang="en-US" altLang="ko-KR" dirty="0">
                <a:latin typeface="+mn-ea"/>
              </a:rPr>
              <a:t>code</a:t>
            </a:r>
            <a:r>
              <a:rPr lang="ko-KR" altLang="ko-KR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Simulation</a:t>
            </a:r>
            <a:r>
              <a:rPr lang="ko-KR" altLang="ko-KR" dirty="0">
                <a:latin typeface="+mn-ea"/>
              </a:rPr>
              <a:t>하고 </a:t>
            </a:r>
            <a:r>
              <a:rPr lang="ko-KR" altLang="en-US" dirty="0">
                <a:latin typeface="+mn-ea"/>
              </a:rPr>
              <a:t>그 결과를 아래 </a:t>
            </a:r>
            <a:r>
              <a:rPr lang="ko-KR" altLang="ko-KR" dirty="0">
                <a:solidFill>
                  <a:srgbClr val="000000"/>
                </a:solidFill>
                <a:latin typeface="+mn-ea"/>
              </a:rPr>
              <a:t>표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9</a:t>
            </a:r>
            <a:r>
              <a:rPr lang="ko-KR" altLang="ko-KR" dirty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기록하고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Waveform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출력하시오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dirty="0">
                <a:latin typeface="+mn-ea"/>
              </a:rPr>
              <a:t>입력변수</a:t>
            </a:r>
            <a:r>
              <a:rPr lang="en-US" altLang="ko-KR" dirty="0">
                <a:latin typeface="+mn-ea"/>
              </a:rPr>
              <a:t> - A, B, </a:t>
            </a:r>
            <a:r>
              <a:rPr lang="en-US" altLang="ko-KR" dirty="0" err="1">
                <a:latin typeface="+mn-ea"/>
              </a:rPr>
              <a:t>Cin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ko-KR" dirty="0">
                <a:latin typeface="+mn-ea"/>
              </a:rPr>
              <a:t>출력변수</a:t>
            </a:r>
            <a:r>
              <a:rPr lang="en-US" altLang="ko-KR" dirty="0">
                <a:latin typeface="+mn-ea"/>
              </a:rPr>
              <a:t> - S, </a:t>
            </a:r>
            <a:r>
              <a:rPr lang="en-US" altLang="ko-KR" dirty="0" err="1">
                <a:latin typeface="+mn-ea"/>
              </a:rPr>
              <a:t>Cout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159460B-0870-4011-8FFA-0F6B29060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74323"/>
              </p:ext>
            </p:extLst>
          </p:nvPr>
        </p:nvGraphicFramePr>
        <p:xfrm>
          <a:off x="899591" y="3279731"/>
          <a:ext cx="6985763" cy="3029589"/>
        </p:xfrm>
        <a:graphic>
          <a:graphicData uri="http://schemas.openxmlformats.org/drawingml/2006/table">
            <a:tbl>
              <a:tblPr/>
              <a:tblGrid>
                <a:gridCol w="1453939">
                  <a:extLst>
                    <a:ext uri="{9D8B030D-6E8A-4147-A177-3AD203B41FA5}">
                      <a16:colId xmlns:a16="http://schemas.microsoft.com/office/drawing/2014/main" val="115730832"/>
                    </a:ext>
                  </a:extLst>
                </a:gridCol>
                <a:gridCol w="1402561">
                  <a:extLst>
                    <a:ext uri="{9D8B030D-6E8A-4147-A177-3AD203B41FA5}">
                      <a16:colId xmlns:a16="http://schemas.microsoft.com/office/drawing/2014/main" val="2658364792"/>
                    </a:ext>
                  </a:extLst>
                </a:gridCol>
                <a:gridCol w="1504418">
                  <a:extLst>
                    <a:ext uri="{9D8B030D-6E8A-4147-A177-3AD203B41FA5}">
                      <a16:colId xmlns:a16="http://schemas.microsoft.com/office/drawing/2014/main" val="3650472306"/>
                    </a:ext>
                  </a:extLst>
                </a:gridCol>
                <a:gridCol w="1184426">
                  <a:extLst>
                    <a:ext uri="{9D8B030D-6E8A-4147-A177-3AD203B41FA5}">
                      <a16:colId xmlns:a16="http://schemas.microsoft.com/office/drawing/2014/main" val="2680490117"/>
                    </a:ext>
                  </a:extLst>
                </a:gridCol>
                <a:gridCol w="1440419">
                  <a:extLst>
                    <a:ext uri="{9D8B030D-6E8A-4147-A177-3AD203B41FA5}">
                      <a16:colId xmlns:a16="http://schemas.microsoft.com/office/drawing/2014/main" val="725852491"/>
                    </a:ext>
                  </a:extLst>
                </a:gridCol>
              </a:tblGrid>
              <a:tr h="234950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입력신호</a:t>
                      </a:r>
                      <a:endParaRPr lang="ko-KR" altLang="en-US" sz="16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출력신호</a:t>
                      </a:r>
                      <a:endParaRPr lang="ko-KR" altLang="en-US" sz="16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24777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 (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피가수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 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가수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in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(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자리올림수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 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합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 (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자리올림수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8326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5417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9047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4053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9316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421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6969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221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b="1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25388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576C537-F48A-4A5E-9324-1775E2735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99080"/>
            <a:ext cx="4896544" cy="41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70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표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전가산기의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Verilog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시뮬레이션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결과표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438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EF3819D-9909-4188-8ECF-6004CA3DF31E}"/>
              </a:ext>
            </a:extLst>
          </p:cNvPr>
          <p:cNvSpPr txBox="1">
            <a:spLocks/>
          </p:cNvSpPr>
          <p:nvPr/>
        </p:nvSpPr>
        <p:spPr bwMode="auto">
          <a:xfrm>
            <a:off x="179512" y="185666"/>
            <a:ext cx="7200800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400" kern="0" spc="10" dirty="0">
                <a:solidFill>
                  <a:schemeClr val="tx1"/>
                </a:solidFill>
                <a:effectLst/>
                <a:latin typeface="HY헤드라인M"/>
              </a:rPr>
              <a:t>실험</a:t>
            </a:r>
            <a:r>
              <a:rPr lang="en-US" altLang="ko-KR" sz="3400" kern="0" spc="10" dirty="0">
                <a:solidFill>
                  <a:schemeClr val="tx1"/>
                </a:solidFill>
                <a:effectLst/>
                <a:latin typeface="HY헤드라인M"/>
              </a:rPr>
              <a:t>2 : 4-bit </a:t>
            </a:r>
            <a:r>
              <a:rPr lang="ko-KR" altLang="en-US" sz="3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가산기 설계</a:t>
            </a:r>
            <a:endParaRPr lang="ko-KR" altLang="en-US" sz="3600" dirty="0"/>
          </a:p>
        </p:txBody>
      </p:sp>
      <p:pic>
        <p:nvPicPr>
          <p:cNvPr id="1026" name="Picture 2" descr="4bit full adder에 대한 이미지 검색결과">
            <a:extLst>
              <a:ext uri="{FF2B5EF4-FFF2-40B4-BE49-F238E27FC236}">
                <a16:creationId xmlns:a16="http://schemas.microsoft.com/office/drawing/2014/main" id="{318CDB75-17A0-4F9A-88BF-1834E0CB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8" y="2723800"/>
            <a:ext cx="6395326" cy="2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DEE1DEA-E8A2-4379-8625-52E69C0A7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321924"/>
            <a:ext cx="4896544" cy="41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70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표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4bit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전가산기의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Verilog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시뮬레이션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결과표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DEE2254-2056-4E3C-8795-6984E328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30346"/>
              </p:ext>
            </p:extLst>
          </p:nvPr>
        </p:nvGraphicFramePr>
        <p:xfrm>
          <a:off x="899592" y="5733256"/>
          <a:ext cx="727280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>
                  <a:extLst>
                    <a:ext uri="{9D8B030D-6E8A-4147-A177-3AD203B41FA5}">
                      <a16:colId xmlns:a16="http://schemas.microsoft.com/office/drawing/2014/main" val="1562539558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823417844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133156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 + 0 =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 + 0 =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 + 9 =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 + 7 =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 + 15 = 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9930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C376804-1AD2-4CBD-B64B-CEDAF36CE578}"/>
              </a:ext>
            </a:extLst>
          </p:cNvPr>
          <p:cNvSpPr/>
          <p:nvPr/>
        </p:nvSpPr>
        <p:spPr>
          <a:xfrm>
            <a:off x="0" y="991968"/>
            <a:ext cx="9128304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실험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에서 설계한 </a:t>
            </a:r>
            <a:r>
              <a:rPr lang="ko-KR" altLang="ko-KR" dirty="0">
                <a:solidFill>
                  <a:srgbClr val="000000"/>
                </a:solidFill>
                <a:latin typeface="+mn-ea"/>
              </a:rPr>
              <a:t>전가산기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사용하여 아래 </a:t>
            </a:r>
            <a:r>
              <a:rPr lang="ko-KR" altLang="ko-KR" dirty="0">
                <a:solidFill>
                  <a:srgbClr val="000000"/>
                </a:solidFill>
                <a:latin typeface="+mn-ea"/>
              </a:rPr>
              <a:t>그림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9</a:t>
            </a:r>
            <a:r>
              <a:rPr lang="ko-KR" altLang="ko-KR" dirty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4-bit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full adder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따라서</a:t>
            </a:r>
            <a:r>
              <a:rPr lang="en-US" altLang="ko-KR" dirty="0">
                <a:latin typeface="+mn-ea"/>
              </a:rPr>
              <a:t> Verilog code</a:t>
            </a:r>
            <a:r>
              <a:rPr lang="ko-KR" altLang="ko-KR" dirty="0">
                <a:latin typeface="+mn-ea"/>
              </a:rPr>
              <a:t>을 작성하</a:t>
            </a:r>
            <a:r>
              <a:rPr lang="ko-KR" altLang="en-US" dirty="0">
                <a:latin typeface="+mn-ea"/>
              </a:rPr>
              <a:t>고 </a:t>
            </a:r>
            <a:r>
              <a:rPr lang="ko-KR" altLang="ko-KR" dirty="0">
                <a:latin typeface="+mn-ea"/>
              </a:rPr>
              <a:t>작성된 </a:t>
            </a:r>
            <a:r>
              <a:rPr lang="en-US" altLang="ko-KR" dirty="0">
                <a:latin typeface="+mn-ea"/>
              </a:rPr>
              <a:t>code</a:t>
            </a:r>
            <a:r>
              <a:rPr lang="ko-KR" altLang="ko-KR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Simulation</a:t>
            </a:r>
            <a:r>
              <a:rPr lang="ko-KR" altLang="ko-KR" dirty="0" err="1">
                <a:latin typeface="+mn-ea"/>
              </a:rPr>
              <a:t>하</a:t>
            </a:r>
            <a:r>
              <a:rPr lang="ko-KR" altLang="en-US" dirty="0" err="1">
                <a:latin typeface="+mn-ea"/>
              </a:rPr>
              <a:t>시오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ko-KR" dirty="0">
                <a:latin typeface="+mn-ea"/>
              </a:rPr>
              <a:t>입력변수</a:t>
            </a:r>
            <a:r>
              <a:rPr lang="en-US" altLang="ko-KR" dirty="0">
                <a:latin typeface="+mn-ea"/>
              </a:rPr>
              <a:t> - A[3:0], B[3:0], </a:t>
            </a:r>
            <a:r>
              <a:rPr lang="en-US" altLang="ko-KR" dirty="0" err="1">
                <a:latin typeface="+mn-ea"/>
              </a:rPr>
              <a:t>Cin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ko-KR" dirty="0">
                <a:latin typeface="+mn-ea"/>
              </a:rPr>
              <a:t>출력변수</a:t>
            </a:r>
            <a:r>
              <a:rPr lang="en-US" altLang="ko-KR" dirty="0">
                <a:latin typeface="+mn-ea"/>
              </a:rPr>
              <a:t> - S[3:0], </a:t>
            </a:r>
            <a:r>
              <a:rPr lang="en-US" altLang="ko-KR" dirty="0" err="1">
                <a:latin typeface="+mn-ea"/>
              </a:rPr>
              <a:t>Cout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Waveform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출력하고 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9-4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결과표를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작성하시오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FA42F3-2C7B-4A82-89F7-E95FB2C22F3B}"/>
              </a:ext>
            </a:extLst>
          </p:cNvPr>
          <p:cNvSpPr/>
          <p:nvPr/>
        </p:nvSpPr>
        <p:spPr>
          <a:xfrm>
            <a:off x="6948264" y="4744902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그림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9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4-bit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full adder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75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FEC53B9-A0A5-472F-9E6F-3B8D81D3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9445"/>
            <a:ext cx="2702361" cy="32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EF3819D-9909-4188-8ECF-6004CA3DF31E}"/>
              </a:ext>
            </a:extLst>
          </p:cNvPr>
          <p:cNvSpPr txBox="1">
            <a:spLocks/>
          </p:cNvSpPr>
          <p:nvPr/>
        </p:nvSpPr>
        <p:spPr bwMode="auto">
          <a:xfrm>
            <a:off x="179512" y="185666"/>
            <a:ext cx="7200800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반감산기</a:t>
            </a:r>
            <a:r>
              <a:rPr lang="ko-KR" altLang="en-US" sz="3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설계</a:t>
            </a:r>
            <a:endParaRPr lang="ko-KR" altLang="en-US" sz="3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F1CE4C-359C-4001-99EF-5636A8C47473}"/>
              </a:ext>
            </a:extLst>
          </p:cNvPr>
          <p:cNvSpPr/>
          <p:nvPr/>
        </p:nvSpPr>
        <p:spPr bwMode="auto">
          <a:xfrm>
            <a:off x="2771800" y="2219881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X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847348-79ED-4EB3-A613-D12AB3E116D3}"/>
              </a:ext>
            </a:extLst>
          </p:cNvPr>
          <p:cNvSpPr/>
          <p:nvPr/>
        </p:nvSpPr>
        <p:spPr bwMode="auto">
          <a:xfrm>
            <a:off x="2807804" y="2924944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Y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A7CB330-3FB8-4FC5-800C-9F339E466D17}"/>
              </a:ext>
            </a:extLst>
          </p:cNvPr>
          <p:cNvSpPr/>
          <p:nvPr/>
        </p:nvSpPr>
        <p:spPr bwMode="auto">
          <a:xfrm>
            <a:off x="2231740" y="4236105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B7BC021-39B3-4550-B387-3B91253A22A4}"/>
              </a:ext>
            </a:extLst>
          </p:cNvPr>
          <p:cNvSpPr/>
          <p:nvPr/>
        </p:nvSpPr>
        <p:spPr bwMode="auto">
          <a:xfrm>
            <a:off x="1403648" y="1916832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B17AA2-DD05-42BF-8222-16EFA429C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26189"/>
              </p:ext>
            </p:extLst>
          </p:nvPr>
        </p:nvGraphicFramePr>
        <p:xfrm>
          <a:off x="4350294" y="1292485"/>
          <a:ext cx="4110138" cy="2272030"/>
        </p:xfrm>
        <a:graphic>
          <a:graphicData uri="http://schemas.openxmlformats.org/drawingml/2006/table">
            <a:tbl>
              <a:tblPr/>
              <a:tblGrid>
                <a:gridCol w="945089">
                  <a:extLst>
                    <a:ext uri="{9D8B030D-6E8A-4147-A177-3AD203B41FA5}">
                      <a16:colId xmlns:a16="http://schemas.microsoft.com/office/drawing/2014/main" val="1344953244"/>
                    </a:ext>
                  </a:extLst>
                </a:gridCol>
                <a:gridCol w="980712">
                  <a:extLst>
                    <a:ext uri="{9D8B030D-6E8A-4147-A177-3AD203B41FA5}">
                      <a16:colId xmlns:a16="http://schemas.microsoft.com/office/drawing/2014/main" val="2964358382"/>
                    </a:ext>
                  </a:extLst>
                </a:gridCol>
                <a:gridCol w="1156128">
                  <a:extLst>
                    <a:ext uri="{9D8B030D-6E8A-4147-A177-3AD203B41FA5}">
                      <a16:colId xmlns:a16="http://schemas.microsoft.com/office/drawing/2014/main" val="1166909550"/>
                    </a:ext>
                  </a:extLst>
                </a:gridCol>
                <a:gridCol w="1028209">
                  <a:extLst>
                    <a:ext uri="{9D8B030D-6E8A-4147-A177-3AD203B41FA5}">
                      <a16:colId xmlns:a16="http://schemas.microsoft.com/office/drawing/2014/main" val="4049347315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빌림수</a:t>
                      </a: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</a:t>
                      </a: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5199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514959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504069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6519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762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416DFD3-0615-473D-8D8D-CC42BB22D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3833812"/>
            <a:ext cx="5269024" cy="5136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95076D-928B-4DA5-9444-5526FE447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4509120"/>
            <a:ext cx="2359058" cy="16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2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FEC53B9-A0A5-472F-9E6F-3B8D81D3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9445"/>
            <a:ext cx="2702361" cy="32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EF3819D-9909-4188-8ECF-6004CA3DF31E}"/>
              </a:ext>
            </a:extLst>
          </p:cNvPr>
          <p:cNvSpPr txBox="1">
            <a:spLocks/>
          </p:cNvSpPr>
          <p:nvPr/>
        </p:nvSpPr>
        <p:spPr bwMode="auto">
          <a:xfrm>
            <a:off x="179512" y="185666"/>
            <a:ext cx="7200800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400" kern="0" spc="10" dirty="0" err="1">
                <a:solidFill>
                  <a:schemeClr val="tx1"/>
                </a:solidFill>
                <a:effectLst/>
                <a:latin typeface="HY헤드라인M"/>
                <a:ea typeface="바탕" panose="02030600000101010101" pitchFamily="18" charset="-127"/>
              </a:rPr>
              <a:t>전감</a:t>
            </a:r>
            <a:r>
              <a:rPr lang="ko-KR" altLang="en-US" sz="360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산기</a:t>
            </a:r>
            <a:r>
              <a:rPr lang="ko-KR" altLang="en-US" sz="3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설계</a:t>
            </a:r>
            <a:endParaRPr lang="ko-KR" altLang="en-US" sz="3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F1CE4C-359C-4001-99EF-5636A8C47473}"/>
              </a:ext>
            </a:extLst>
          </p:cNvPr>
          <p:cNvSpPr/>
          <p:nvPr/>
        </p:nvSpPr>
        <p:spPr bwMode="auto">
          <a:xfrm>
            <a:off x="2771800" y="2219881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X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847348-79ED-4EB3-A613-D12AB3E116D3}"/>
              </a:ext>
            </a:extLst>
          </p:cNvPr>
          <p:cNvSpPr/>
          <p:nvPr/>
        </p:nvSpPr>
        <p:spPr bwMode="auto">
          <a:xfrm>
            <a:off x="2807804" y="2924944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Y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A7CB330-3FB8-4FC5-800C-9F339E466D17}"/>
              </a:ext>
            </a:extLst>
          </p:cNvPr>
          <p:cNvSpPr/>
          <p:nvPr/>
        </p:nvSpPr>
        <p:spPr bwMode="auto">
          <a:xfrm>
            <a:off x="2231740" y="4236105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B7BC021-39B3-4550-B387-3B91253A22A4}"/>
              </a:ext>
            </a:extLst>
          </p:cNvPr>
          <p:cNvSpPr/>
          <p:nvPr/>
        </p:nvSpPr>
        <p:spPr bwMode="auto">
          <a:xfrm>
            <a:off x="1403648" y="1916832"/>
            <a:ext cx="648072" cy="6330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70E785-AE1B-435F-8819-FD695CFED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953279"/>
            <a:ext cx="5436096" cy="411825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325A61F-2CA1-4CAA-92FE-6D21739BA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12238"/>
              </p:ext>
            </p:extLst>
          </p:nvPr>
        </p:nvGraphicFramePr>
        <p:xfrm>
          <a:off x="3961993" y="1175362"/>
          <a:ext cx="4498438" cy="2614160"/>
        </p:xfrm>
        <a:graphic>
          <a:graphicData uri="http://schemas.openxmlformats.org/drawingml/2006/table">
            <a:tbl>
              <a:tblPr/>
              <a:tblGrid>
                <a:gridCol w="899927">
                  <a:extLst>
                    <a:ext uri="{9D8B030D-6E8A-4147-A177-3AD203B41FA5}">
                      <a16:colId xmlns:a16="http://schemas.microsoft.com/office/drawing/2014/main" val="660557156"/>
                    </a:ext>
                  </a:extLst>
                </a:gridCol>
                <a:gridCol w="898129">
                  <a:extLst>
                    <a:ext uri="{9D8B030D-6E8A-4147-A177-3AD203B41FA5}">
                      <a16:colId xmlns:a16="http://schemas.microsoft.com/office/drawing/2014/main" val="4206097356"/>
                    </a:ext>
                  </a:extLst>
                </a:gridCol>
                <a:gridCol w="901727">
                  <a:extLst>
                    <a:ext uri="{9D8B030D-6E8A-4147-A177-3AD203B41FA5}">
                      <a16:colId xmlns:a16="http://schemas.microsoft.com/office/drawing/2014/main" val="599523398"/>
                    </a:ext>
                  </a:extLst>
                </a:gridCol>
                <a:gridCol w="898129">
                  <a:extLst>
                    <a:ext uri="{9D8B030D-6E8A-4147-A177-3AD203B41FA5}">
                      <a16:colId xmlns:a16="http://schemas.microsoft.com/office/drawing/2014/main" val="178537565"/>
                    </a:ext>
                  </a:extLst>
                </a:gridCol>
                <a:gridCol w="900526">
                  <a:extLst>
                    <a:ext uri="{9D8B030D-6E8A-4147-A177-3AD203B41FA5}">
                      <a16:colId xmlns:a16="http://schemas.microsoft.com/office/drawing/2014/main" val="623536136"/>
                    </a:ext>
                  </a:extLst>
                </a:gridCol>
              </a:tblGrid>
              <a:tr h="288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en-US" sz="2000" b="1" baseline="-25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72066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7426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0825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595273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82319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94364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738726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822703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36681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FCCAE96-B0E7-4810-82D9-7EBC3AAAA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311" y="4365104"/>
            <a:ext cx="3504969" cy="20882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911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>
                <a:latin typeface="+mn-ea"/>
                <a:ea typeface="+mn-ea"/>
              </a:rPr>
              <a:pPr/>
              <a:t>9</a:t>
            </a:fld>
            <a:endParaRPr lang="ko-KR" altLang="en-US">
              <a:latin typeface="+mn-ea"/>
              <a:ea typeface="+mn-ea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EF3819D-9909-4188-8ECF-6004CA3DF31E}"/>
              </a:ext>
            </a:extLst>
          </p:cNvPr>
          <p:cNvSpPr txBox="1">
            <a:spLocks/>
          </p:cNvSpPr>
          <p:nvPr/>
        </p:nvSpPr>
        <p:spPr bwMode="auto">
          <a:xfrm>
            <a:off x="179512" y="201055"/>
            <a:ext cx="5099684" cy="53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ko-KR" sz="3400" kern="0" spc="10" dirty="0">
                <a:solidFill>
                  <a:schemeClr val="tx1"/>
                </a:solidFill>
                <a:effectLst/>
                <a:latin typeface="HY헤드라인M"/>
              </a:rPr>
              <a:t>Verilog</a:t>
            </a:r>
            <a:r>
              <a:rPr lang="ko-KR" altLang="en-US" sz="3400" kern="0" spc="10" dirty="0">
                <a:solidFill>
                  <a:schemeClr val="tx1"/>
                </a:solidFill>
                <a:effectLst/>
                <a:latin typeface="HY헤드라인M"/>
              </a:rPr>
              <a:t> 과제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5EA04F7-5200-4FD1-8DA3-8F19A01CE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37574"/>
              </p:ext>
            </p:extLst>
          </p:nvPr>
        </p:nvGraphicFramePr>
        <p:xfrm>
          <a:off x="245662" y="3083359"/>
          <a:ext cx="4407124" cy="3300198"/>
        </p:xfrm>
        <a:graphic>
          <a:graphicData uri="http://schemas.openxmlformats.org/drawingml/2006/table">
            <a:tbl>
              <a:tblPr/>
              <a:tblGrid>
                <a:gridCol w="917251">
                  <a:extLst>
                    <a:ext uri="{9D8B030D-6E8A-4147-A177-3AD203B41FA5}">
                      <a16:colId xmlns:a16="http://schemas.microsoft.com/office/drawing/2014/main" val="2253695796"/>
                    </a:ext>
                  </a:extLst>
                </a:gridCol>
                <a:gridCol w="884836">
                  <a:extLst>
                    <a:ext uri="{9D8B030D-6E8A-4147-A177-3AD203B41FA5}">
                      <a16:colId xmlns:a16="http://schemas.microsoft.com/office/drawing/2014/main" val="4119193715"/>
                    </a:ext>
                  </a:extLst>
                </a:gridCol>
                <a:gridCol w="949095">
                  <a:extLst>
                    <a:ext uri="{9D8B030D-6E8A-4147-A177-3AD203B41FA5}">
                      <a16:colId xmlns:a16="http://schemas.microsoft.com/office/drawing/2014/main" val="648422938"/>
                    </a:ext>
                  </a:extLst>
                </a:gridCol>
                <a:gridCol w="747221">
                  <a:extLst>
                    <a:ext uri="{9D8B030D-6E8A-4147-A177-3AD203B41FA5}">
                      <a16:colId xmlns:a16="http://schemas.microsoft.com/office/drawing/2014/main" val="3983785798"/>
                    </a:ext>
                  </a:extLst>
                </a:gridCol>
                <a:gridCol w="908721">
                  <a:extLst>
                    <a:ext uri="{9D8B030D-6E8A-4147-A177-3AD203B41FA5}">
                      <a16:colId xmlns:a16="http://schemas.microsoft.com/office/drawing/2014/main" val="440255264"/>
                    </a:ext>
                  </a:extLst>
                </a:gridCol>
              </a:tblGrid>
              <a:tr h="288033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입력신호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출력신호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67337"/>
                  </a:ext>
                </a:extLst>
              </a:tr>
              <a:tr h="60915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 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피감수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 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감수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</a:t>
                      </a:r>
                      <a:r>
                        <a:rPr lang="en-US" sz="1200" baseline="-25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in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자리빌림수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 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차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(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자리빌림수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55144"/>
                  </a:ext>
                </a:extLst>
              </a:tr>
              <a:tr h="3003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953294"/>
                  </a:ext>
                </a:extLst>
              </a:tr>
              <a:tr h="3003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96439"/>
                  </a:ext>
                </a:extLst>
              </a:tr>
              <a:tr h="3003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045797"/>
                  </a:ext>
                </a:extLst>
              </a:tr>
              <a:tr h="3003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816090"/>
                  </a:ext>
                </a:extLst>
              </a:tr>
              <a:tr h="3003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874004"/>
                  </a:ext>
                </a:extLst>
              </a:tr>
              <a:tr h="3003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956959"/>
                  </a:ext>
                </a:extLst>
              </a:tr>
              <a:tr h="3003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170602"/>
                  </a:ext>
                </a:extLst>
              </a:tr>
              <a:tr h="3003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643263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1E7544F-40BC-4DD6-8990-E088B3BF7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535" y="2564904"/>
            <a:ext cx="2911883" cy="41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700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표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전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감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산기의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진리표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8FF08C0-FEEB-4A60-95A8-83C31CEF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2564904"/>
            <a:ext cx="5004048" cy="41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70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표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6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4bit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전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감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산기의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Verilog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시뮬레이션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결과표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F96BE97D-664C-4C25-9A2A-CCC56DAB8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87169"/>
              </p:ext>
            </p:extLst>
          </p:nvPr>
        </p:nvGraphicFramePr>
        <p:xfrm>
          <a:off x="4788024" y="3106570"/>
          <a:ext cx="4137459" cy="183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53">
                  <a:extLst>
                    <a:ext uri="{9D8B030D-6E8A-4147-A177-3AD203B41FA5}">
                      <a16:colId xmlns:a16="http://schemas.microsoft.com/office/drawing/2014/main" val="1562539558"/>
                    </a:ext>
                  </a:extLst>
                </a:gridCol>
                <a:gridCol w="1379153">
                  <a:extLst>
                    <a:ext uri="{9D8B030D-6E8A-4147-A177-3AD203B41FA5}">
                      <a16:colId xmlns:a16="http://schemas.microsoft.com/office/drawing/2014/main" val="2823417844"/>
                    </a:ext>
                  </a:extLst>
                </a:gridCol>
                <a:gridCol w="1379153">
                  <a:extLst>
                    <a:ext uri="{9D8B030D-6E8A-4147-A177-3AD203B41FA5}">
                      <a16:colId xmlns:a16="http://schemas.microsoft.com/office/drawing/2014/main" val="1331568373"/>
                    </a:ext>
                  </a:extLst>
                </a:gridCol>
              </a:tblGrid>
              <a:tr h="9172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7 - 4 = 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8 - 7 = 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10 - 9 = 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3038"/>
                  </a:ext>
                </a:extLst>
              </a:tr>
              <a:tr h="917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8 - 7 = 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15 - 10 = 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993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15B142-79CF-4CDC-A087-95698EA48C15}"/>
              </a:ext>
            </a:extLst>
          </p:cNvPr>
          <p:cNvSpPr/>
          <p:nvPr/>
        </p:nvSpPr>
        <p:spPr>
          <a:xfrm>
            <a:off x="0" y="991968"/>
            <a:ext cx="860444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9-5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전감산기를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실험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따라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수행하시오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9-6 4-bit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전감산기를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실험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따라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수행하시오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01168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15034</TotalTime>
  <Pages>16</Pages>
  <Words>579</Words>
  <Characters>0</Characters>
  <Application>Microsoft Office PowerPoint</Application>
  <DocSecurity>0</DocSecurity>
  <PresentationFormat>화면 슬라이드 쇼(4:3)</PresentationFormat>
  <Lines>0</Lines>
  <Paragraphs>372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10</vt:i4>
      </vt:variant>
    </vt:vector>
  </HeadingPairs>
  <TitlesOfParts>
    <vt:vector size="26" baseType="lpstr">
      <vt:lpstr>HY헤드라인M</vt:lpstr>
      <vt:lpstr>굴림</vt:lpstr>
      <vt:lpstr>돋움</vt:lpstr>
      <vt:lpstr>맑은 고딕</vt:lpstr>
      <vt:lpstr>바탕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 B10- 가산기, 감산기 회로실험</vt:lpstr>
      <vt:lpstr>B10- 가산기, 감산기 회로실험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상곤 이</cp:lastModifiedBy>
  <cp:revision>356</cp:revision>
  <cp:lastPrinted>2019-02-28T01:57:48Z</cp:lastPrinted>
  <dcterms:modified xsi:type="dcterms:W3CDTF">2019-10-28T07:13:41Z</dcterms:modified>
</cp:coreProperties>
</file>