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20"/>
  </p:notesMasterIdLst>
  <p:handoutMasterIdLst>
    <p:handoutMasterId r:id="rId21"/>
  </p:handoutMasterIdLst>
  <p:sldIdLst>
    <p:sldId id="256" r:id="rId9"/>
    <p:sldId id="371" r:id="rId10"/>
    <p:sldId id="380" r:id="rId11"/>
    <p:sldId id="378" r:id="rId12"/>
    <p:sldId id="379" r:id="rId13"/>
    <p:sldId id="374" r:id="rId14"/>
    <p:sldId id="372" r:id="rId15"/>
    <p:sldId id="377" r:id="rId16"/>
    <p:sldId id="375" r:id="rId17"/>
    <p:sldId id="376" r:id="rId18"/>
    <p:sldId id="347" r:id="rId19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83424" autoAdjust="0"/>
  </p:normalViewPr>
  <p:slideViewPr>
    <p:cSldViewPr snapToObjects="1">
      <p:cViewPr>
        <p:scale>
          <a:sx n="75" d="100"/>
          <a:sy n="75" d="100"/>
        </p:scale>
        <p:origin x="821" y="293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9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microsoft.com/office/2007/relationships/hdphoto" Target="../media/hdphoto8.wdp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microsoft.com/office/2007/relationships/hdphoto" Target="../media/hdphoto7.wd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B11-RS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 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플립플롭 실험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74" y="4149080"/>
            <a:ext cx="5423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ICE2007 - 002/003/004/005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207109"/>
            <a:ext cx="607444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 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3: D-FF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의 실험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(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분주회로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23831B-8F24-414E-A5E1-FD05CC72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" y="2996952"/>
            <a:ext cx="5048709" cy="3574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DB94F9-B8C6-4F79-96AA-5617ED014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0541"/>
            <a:ext cx="5066332" cy="152239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6E3A3C1-B295-48E9-8B35-A92D708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660" y="1147073"/>
            <a:ext cx="4023002" cy="14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926193-2166-45EF-BF2A-DD79CE1229EF}"/>
              </a:ext>
            </a:extLst>
          </p:cNvPr>
          <p:cNvSpPr/>
          <p:nvPr/>
        </p:nvSpPr>
        <p:spPr>
          <a:xfrm>
            <a:off x="5508677" y="2731250"/>
            <a:ext cx="3168352" cy="867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그림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6-12 D-FF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로 구성한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분주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/4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분주 회로</a:t>
            </a:r>
            <a:r>
              <a:rPr lang="ko-KR" altLang="en-US" dirty="0">
                <a:latin typeface="+mn-ea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71A6E2-B1F1-466E-8776-9AE5353C5379}"/>
              </a:ext>
            </a:extLst>
          </p:cNvPr>
          <p:cNvSpPr/>
          <p:nvPr/>
        </p:nvSpPr>
        <p:spPr>
          <a:xfrm>
            <a:off x="5385046" y="3599116"/>
            <a:ext cx="345799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표 </a:t>
            </a:r>
            <a:r>
              <a:rPr lang="en-US" altLang="ko-KR" dirty="0">
                <a:latin typeface="+mn-ea"/>
              </a:rPr>
              <a:t>6-12 </a:t>
            </a:r>
            <a:r>
              <a:rPr lang="ko-KR" altLang="en-US" dirty="0">
                <a:latin typeface="+mn-ea"/>
              </a:rPr>
              <a:t>실험 결과 및 타이밍도 </a:t>
            </a:r>
          </a:p>
        </p:txBody>
      </p:sp>
      <p:pic>
        <p:nvPicPr>
          <p:cNvPr id="16" name="Picture 2" descr="D flip flop에 대한 이미지 검색결과">
            <a:extLst>
              <a:ext uri="{FF2B5EF4-FFF2-40B4-BE49-F238E27FC236}">
                <a16:creationId xmlns:a16="http://schemas.microsoft.com/office/drawing/2014/main" id="{63146AE2-DDCF-4E62-B104-AF45F0791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6" y="4175093"/>
            <a:ext cx="3695616" cy="257402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EE0225-79CD-46EE-8D24-55A04260004C}"/>
              </a:ext>
            </a:extLst>
          </p:cNvPr>
          <p:cNvGrpSpPr/>
          <p:nvPr/>
        </p:nvGrpSpPr>
        <p:grpSpPr>
          <a:xfrm>
            <a:off x="3419872" y="3952315"/>
            <a:ext cx="1539789" cy="411829"/>
            <a:chOff x="732594" y="6156426"/>
            <a:chExt cx="617231" cy="609018"/>
          </a:xfrm>
          <a:solidFill>
            <a:schemeClr val="accent5">
              <a:lumMod val="90000"/>
            </a:schemeClr>
          </a:solidFill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EEB6CEE-4C8D-430B-B103-06B1748C1277}"/>
                </a:ext>
              </a:extLst>
            </p:cNvPr>
            <p:cNvSpPr/>
            <p:nvPr/>
          </p:nvSpPr>
          <p:spPr bwMode="auto">
            <a:xfrm>
              <a:off x="773761" y="6156426"/>
              <a:ext cx="576064" cy="609018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5F2C8E-237C-4029-A47C-C8A995BAD53D}"/>
                </a:ext>
              </a:extLst>
            </p:cNvPr>
            <p:cNvSpPr txBox="1"/>
            <p:nvPr/>
          </p:nvSpPr>
          <p:spPr>
            <a:xfrm>
              <a:off x="732594" y="6159752"/>
              <a:ext cx="617231" cy="5006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입력 신호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BC8C1C-EB83-4227-87B7-503A7B57824E}"/>
              </a:ext>
            </a:extLst>
          </p:cNvPr>
          <p:cNvGrpSpPr/>
          <p:nvPr/>
        </p:nvGrpSpPr>
        <p:grpSpPr>
          <a:xfrm>
            <a:off x="3419872" y="5115630"/>
            <a:ext cx="1539789" cy="411829"/>
            <a:chOff x="732594" y="6156426"/>
            <a:chExt cx="617231" cy="609018"/>
          </a:xfrm>
          <a:solidFill>
            <a:schemeClr val="accent5">
              <a:lumMod val="90000"/>
            </a:schemeClr>
          </a:soli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6905725-EFCE-43AD-9C26-288A933324F4}"/>
                </a:ext>
              </a:extLst>
            </p:cNvPr>
            <p:cNvSpPr/>
            <p:nvPr/>
          </p:nvSpPr>
          <p:spPr bwMode="auto">
            <a:xfrm>
              <a:off x="773761" y="6156426"/>
              <a:ext cx="576064" cy="609018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DCF13-0035-4EF8-9E57-09E24AB336BA}"/>
                </a:ext>
              </a:extLst>
            </p:cNvPr>
            <p:cNvSpPr txBox="1"/>
            <p:nvPr/>
          </p:nvSpPr>
          <p:spPr>
            <a:xfrm>
              <a:off x="732594" y="6159752"/>
              <a:ext cx="617231" cy="5006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출력</a:t>
              </a:r>
              <a:r>
                <a:rPr kumimoji="1" lang="en-US" altLang="ko-KR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-1</a:t>
              </a:r>
              <a:endParaRPr kumimoji="1" lang="ko-KR" altLang="en-US" sz="16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29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B11-RS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 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플립플롭 실험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8876784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11) B14-</a:t>
            </a:r>
            <a:r>
              <a:rPr lang="ko-KR" altLang="en-US" dirty="0"/>
              <a:t>동기 비동기 카운터</a:t>
            </a:r>
            <a:r>
              <a:rPr lang="en-US" altLang="ko-KR" dirty="0"/>
              <a:t>2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ko-KR" altLang="en-US" dirty="0"/>
              <a:t>동기 비동기 카운터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9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보고서(</a:t>
            </a:r>
            <a:r>
              <a:rPr lang="en-US" altLang="ko-KR" dirty="0"/>
              <a:t>X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 예정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기말고사</a:t>
            </a:r>
            <a:r>
              <a:rPr lang="en-US" altLang="ko-KR" dirty="0"/>
              <a:t> </a:t>
            </a:r>
            <a:r>
              <a:rPr lang="ko-KR" altLang="en-US" dirty="0">
                <a:latin typeface="+mn-ea"/>
              </a:rPr>
              <a:t>필기시험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예정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일시 장소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2019.12.11.(</a:t>
            </a:r>
            <a:r>
              <a:rPr lang="ko-KR" altLang="en-US" dirty="0">
                <a:latin typeface="+mn-ea"/>
              </a:rPr>
              <a:t>수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(15주차)</a:t>
            </a:r>
            <a:r>
              <a:rPr lang="en-US" altLang="ko-KR" dirty="0">
                <a:latin typeface="+mn-ea"/>
              </a:rPr>
              <a:t> 6:00pm, </a:t>
            </a:r>
            <a:r>
              <a:rPr lang="ko-KR" altLang="en-US" dirty="0">
                <a:latin typeface="+mn-ea"/>
              </a:rPr>
              <a:t>하</a:t>
            </a:r>
            <a:r>
              <a:rPr lang="en-US" altLang="ko-KR" dirty="0">
                <a:latin typeface="+mn-ea"/>
              </a:rPr>
              <a:t>-230 &amp; </a:t>
            </a:r>
            <a:r>
              <a:rPr lang="ko-KR" altLang="en-US" dirty="0">
                <a:latin typeface="+mn-ea"/>
              </a:rPr>
              <a:t>하</a:t>
            </a:r>
            <a:r>
              <a:rPr lang="en-US" altLang="ko-KR" dirty="0">
                <a:latin typeface="+mn-ea"/>
              </a:rPr>
              <a:t>-232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5426372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600" kern="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Flip Flop ?</a:t>
            </a:r>
            <a:endParaRPr lang="ko-KR" alt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FD828D5-4A3E-478E-ACE5-93D1E266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9" y="3475270"/>
            <a:ext cx="4555077" cy="19344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A0E541B-5ED1-4151-99EF-0CDA9F4A0B7A}"/>
              </a:ext>
            </a:extLst>
          </p:cNvPr>
          <p:cNvSpPr/>
          <p:nvPr/>
        </p:nvSpPr>
        <p:spPr>
          <a:xfrm>
            <a:off x="35496" y="908720"/>
            <a:ext cx="5197161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0000"/>
                </a:solidFill>
                <a:latin typeface="+mn-ea"/>
              </a:rPr>
              <a:t>플립플롭이란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설정된 값을 기억하는 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쌍안정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멀티바이브레이터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(multi-vibrator)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로써 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1’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 의미하는 세트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(set)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와 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0’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 의미하는 리셋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(reset)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의 안정된 두 가지 상태를 유지하는 회로이다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kern="0" dirty="0">
                <a:solidFill>
                  <a:srgbClr val="282828"/>
                </a:solidFill>
                <a:latin typeface="+mn-ea"/>
              </a:rPr>
              <a:t>대표적인 </a:t>
            </a:r>
            <a:r>
              <a:rPr lang="en-US" altLang="ko-KR" b="1" kern="0" dirty="0">
                <a:solidFill>
                  <a:srgbClr val="282828"/>
                </a:solidFill>
                <a:latin typeface="+mn-ea"/>
              </a:rPr>
              <a:t>Flip Flop : SR-F/F</a:t>
            </a:r>
            <a:endParaRPr lang="ko-KR" altLang="en-US" b="1" kern="0" dirty="0">
              <a:latin typeface="+mn-ea"/>
              <a:cs typeface="HY헤드라인M"/>
            </a:endParaRP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7275AC70-9E41-457C-92AE-065AC1251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22" y="1321609"/>
            <a:ext cx="3513982" cy="14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71523E40-DA23-47DA-8381-E525BEE0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73" y="4725144"/>
            <a:ext cx="3731831" cy="173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D91A2FC-B553-4573-8898-BF8ECF051760}"/>
              </a:ext>
            </a:extLst>
          </p:cNvPr>
          <p:cNvGrpSpPr/>
          <p:nvPr/>
        </p:nvGrpSpPr>
        <p:grpSpPr>
          <a:xfrm>
            <a:off x="5795714" y="2866710"/>
            <a:ext cx="2952750" cy="1695450"/>
            <a:chOff x="5600170" y="3042470"/>
            <a:chExt cx="2952750" cy="1695450"/>
          </a:xfrm>
        </p:grpSpPr>
        <p:pic>
          <p:nvPicPr>
            <p:cNvPr id="28" name="Picture 14">
              <a:extLst>
                <a:ext uri="{FF2B5EF4-FFF2-40B4-BE49-F238E27FC236}">
                  <a16:creationId xmlns:a16="http://schemas.microsoft.com/office/drawing/2014/main" id="{B1791175-5A2B-44C5-9310-010520B34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170" y="3042470"/>
              <a:ext cx="2952750" cy="169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B790F53-A249-4C62-920B-F2F542247028}"/>
                </a:ext>
              </a:extLst>
            </p:cNvPr>
            <p:cNvSpPr/>
            <p:nvPr/>
          </p:nvSpPr>
          <p:spPr bwMode="auto">
            <a:xfrm>
              <a:off x="5600170" y="3723619"/>
              <a:ext cx="2952750" cy="67213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5D2FCA-3061-4666-A4B6-43C42DCC1912}"/>
              </a:ext>
            </a:extLst>
          </p:cNvPr>
          <p:cNvSpPr txBox="1"/>
          <p:nvPr/>
        </p:nvSpPr>
        <p:spPr>
          <a:xfrm>
            <a:off x="474590" y="5648762"/>
            <a:ext cx="251323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Active Low, Active High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Rising Edge(Leading edge)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Falling Edge(Trailing edge)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Latch</a:t>
            </a:r>
            <a:endParaRPr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E1F3F0-A6CA-4FB9-95CC-65A4EBFD9D2E}"/>
              </a:ext>
            </a:extLst>
          </p:cNvPr>
          <p:cNvSpPr/>
          <p:nvPr/>
        </p:nvSpPr>
        <p:spPr>
          <a:xfrm>
            <a:off x="5283849" y="9648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elvetica Neue"/>
              </a:rPr>
              <a:t>SR NAND latch</a:t>
            </a:r>
            <a:r>
              <a:rPr lang="ko-KR" altLang="en-US" dirty="0">
                <a:latin typeface="Helvetica Neue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9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5426372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600" kern="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Flip Flop ?</a:t>
            </a:r>
            <a:endParaRPr lang="ko-KR" alt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pic>
        <p:nvPicPr>
          <p:cNvPr id="10250" name="Picture 10">
            <a:extLst>
              <a:ext uri="{FF2B5EF4-FFF2-40B4-BE49-F238E27FC236}">
                <a16:creationId xmlns:a16="http://schemas.microsoft.com/office/drawing/2014/main" id="{C1C14826-85AE-4EB9-A9F5-4AF3DF1A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4" y="1444967"/>
            <a:ext cx="3057874" cy="12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527942-3AFC-400C-97FE-45BC035B74CF}"/>
              </a:ext>
            </a:extLst>
          </p:cNvPr>
          <p:cNvSpPr/>
          <p:nvPr/>
        </p:nvSpPr>
        <p:spPr>
          <a:xfrm>
            <a:off x="-42830" y="1012086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elvetica Neue"/>
              </a:rPr>
              <a:t>SR NOR latch</a:t>
            </a:r>
            <a:r>
              <a:rPr lang="ko-KR" altLang="en-US" dirty="0">
                <a:latin typeface="Helvetica Neue"/>
              </a:rPr>
              <a:t>의 </a:t>
            </a:r>
            <a:r>
              <a:rPr lang="ko-KR" altLang="en-US" dirty="0" err="1">
                <a:latin typeface="Helvetica Neue"/>
              </a:rPr>
              <a:t>진리표</a:t>
            </a:r>
            <a:r>
              <a:rPr lang="ko-KR" altLang="en-US" dirty="0">
                <a:latin typeface="Helvetica Neue"/>
              </a:rPr>
              <a:t>   </a:t>
            </a:r>
            <a:endParaRPr lang="ko-KR" altLang="en-US" dirty="0"/>
          </a:p>
        </p:txBody>
      </p:sp>
      <p:pic>
        <p:nvPicPr>
          <p:cNvPr id="10258" name="Picture 18">
            <a:extLst>
              <a:ext uri="{FF2B5EF4-FFF2-40B4-BE49-F238E27FC236}">
                <a16:creationId xmlns:a16="http://schemas.microsoft.com/office/drawing/2014/main" id="{50BAC283-4703-4A02-B1D8-E75A0266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4" y="3543659"/>
            <a:ext cx="3451865" cy="129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Picture 24">
            <a:extLst>
              <a:ext uri="{FF2B5EF4-FFF2-40B4-BE49-F238E27FC236}">
                <a16:creationId xmlns:a16="http://schemas.microsoft.com/office/drawing/2014/main" id="{4B335994-FB97-4B09-BB44-52BFD61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4" y="5052034"/>
            <a:ext cx="3451865" cy="132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E0A91-3EEE-4F83-9915-77CBA4F5E64A}"/>
              </a:ext>
            </a:extLst>
          </p:cNvPr>
          <p:cNvSpPr/>
          <p:nvPr/>
        </p:nvSpPr>
        <p:spPr>
          <a:xfrm>
            <a:off x="-17760" y="3220515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elvetica Neue"/>
              </a:rPr>
              <a:t>Gated(clocked)</a:t>
            </a:r>
            <a:r>
              <a:rPr lang="ko-KR" altLang="en-US" dirty="0">
                <a:latin typeface="Helvetica Neue"/>
              </a:rPr>
              <a:t> </a:t>
            </a:r>
            <a:r>
              <a:rPr lang="en-US" altLang="ko-KR" dirty="0">
                <a:latin typeface="Helvetica Neue"/>
              </a:rPr>
              <a:t>SR NOR latch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A35198-454E-495E-A3EE-3B6A12B8E12E}"/>
              </a:ext>
            </a:extLst>
          </p:cNvPr>
          <p:cNvGrpSpPr/>
          <p:nvPr/>
        </p:nvGrpSpPr>
        <p:grpSpPr>
          <a:xfrm>
            <a:off x="3563889" y="1377105"/>
            <a:ext cx="2593126" cy="1475831"/>
            <a:chOff x="3563889" y="1377105"/>
            <a:chExt cx="2593126" cy="1475831"/>
          </a:xfrm>
        </p:grpSpPr>
        <p:pic>
          <p:nvPicPr>
            <p:cNvPr id="10252" name="Picture 12">
              <a:extLst>
                <a:ext uri="{FF2B5EF4-FFF2-40B4-BE49-F238E27FC236}">
                  <a16:creationId xmlns:a16="http://schemas.microsoft.com/office/drawing/2014/main" id="{5E028A30-6C9E-4FA8-87D7-B42904750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1377105"/>
              <a:ext cx="2593126" cy="1475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6C0344A-0E8A-4FCB-87C4-5168B3976AE4}"/>
                </a:ext>
              </a:extLst>
            </p:cNvPr>
            <p:cNvSpPr/>
            <p:nvPr/>
          </p:nvSpPr>
          <p:spPr bwMode="auto">
            <a:xfrm>
              <a:off x="3576353" y="1926126"/>
              <a:ext cx="2575872" cy="62176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8374EE-4A46-4E05-8FFA-BC4387BF3879}"/>
              </a:ext>
            </a:extLst>
          </p:cNvPr>
          <p:cNvGrpSpPr/>
          <p:nvPr/>
        </p:nvGrpSpPr>
        <p:grpSpPr>
          <a:xfrm>
            <a:off x="3586209" y="3469881"/>
            <a:ext cx="2569967" cy="2983455"/>
            <a:chOff x="3586209" y="3469881"/>
            <a:chExt cx="2569967" cy="2983455"/>
          </a:xfrm>
        </p:grpSpPr>
        <p:pic>
          <p:nvPicPr>
            <p:cNvPr id="10260" name="Picture 20">
              <a:extLst>
                <a:ext uri="{FF2B5EF4-FFF2-40B4-BE49-F238E27FC236}">
                  <a16:creationId xmlns:a16="http://schemas.microsoft.com/office/drawing/2014/main" id="{E9101F1C-1E0E-49EA-828E-900D17F70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6209" y="3469881"/>
              <a:ext cx="2569967" cy="2983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18C4E7-9DA7-4634-A5A9-CDD502E117D9}"/>
                </a:ext>
              </a:extLst>
            </p:cNvPr>
            <p:cNvSpPr/>
            <p:nvPr/>
          </p:nvSpPr>
          <p:spPr bwMode="auto">
            <a:xfrm>
              <a:off x="3609163" y="5435479"/>
              <a:ext cx="2547013" cy="36978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B9609F6-DB1D-402A-B8A6-B507E189C1FA}"/>
                </a:ext>
              </a:extLst>
            </p:cNvPr>
            <p:cNvSpPr/>
            <p:nvPr/>
          </p:nvSpPr>
          <p:spPr bwMode="auto">
            <a:xfrm>
              <a:off x="3591022" y="4788156"/>
              <a:ext cx="2561203" cy="34313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2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8E02BD9B-716C-471F-ABD9-B66E97DA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38" y="3416592"/>
            <a:ext cx="5240162" cy="267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F8D7027D-E75E-4E45-A810-B8E4E1E42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215" y="1037160"/>
            <a:ext cx="3686698" cy="235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571440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F/F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종류 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D-F/F )</a:t>
            </a:r>
            <a:endParaRPr lang="ko-KR" altLang="en-US"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2EF9BA-8733-4ECC-A518-EAB7F8A02140}"/>
              </a:ext>
            </a:extLst>
          </p:cNvPr>
          <p:cNvSpPr/>
          <p:nvPr/>
        </p:nvSpPr>
        <p:spPr>
          <a:xfrm>
            <a:off x="179512" y="1010057"/>
            <a:ext cx="5322292" cy="1698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D-F/F 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D(data) 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플립플롭은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단으로 입력되는 데이터를 처음 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클럭신호에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의해 단으로 출력하고 다음 클럭 신호가 나타날 때까지 기억하는 소자이다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83FE63-9EDA-4E22-A30B-3C038BE1F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512" y="3429000"/>
            <a:ext cx="3784475" cy="25545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3D6E8C-3546-4D99-A38A-815780BACC8C}"/>
              </a:ext>
            </a:extLst>
          </p:cNvPr>
          <p:cNvSpPr/>
          <p:nvPr/>
        </p:nvSpPr>
        <p:spPr bwMode="auto">
          <a:xfrm>
            <a:off x="223520" y="4293097"/>
            <a:ext cx="2620288" cy="16606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93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571440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F/F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종류 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JK-F/F )</a:t>
            </a:r>
            <a:endParaRPr lang="ko-KR" altLang="en-US"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BFA67-FE4A-4438-A322-C8AF6B770526}"/>
              </a:ext>
            </a:extLst>
          </p:cNvPr>
          <p:cNvSpPr/>
          <p:nvPr/>
        </p:nvSpPr>
        <p:spPr>
          <a:xfrm>
            <a:off x="251520" y="1180688"/>
            <a:ext cx="4572000" cy="1698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D(data) 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플립플롭은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단으로 입력되는 데이터를 처음 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클럭신호에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의해 단으로 출력하고 다음 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클럭신호가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나타날 때까지 기억하는 소자이다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E89F06-B153-4B96-940C-2D9165C05D58}"/>
              </a:ext>
            </a:extLst>
          </p:cNvPr>
          <p:cNvGrpSpPr/>
          <p:nvPr/>
        </p:nvGrpSpPr>
        <p:grpSpPr>
          <a:xfrm>
            <a:off x="4251423" y="2599068"/>
            <a:ext cx="4641057" cy="3854437"/>
            <a:chOff x="4251423" y="2599068"/>
            <a:chExt cx="4641057" cy="38544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D1C4658-CDF1-443A-A9EB-DC192067F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1423" y="2599068"/>
              <a:ext cx="4641057" cy="385443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BB1266-C567-48F6-B149-885274882657}"/>
                </a:ext>
              </a:extLst>
            </p:cNvPr>
            <p:cNvSpPr/>
            <p:nvPr/>
          </p:nvSpPr>
          <p:spPr bwMode="auto">
            <a:xfrm>
              <a:off x="5940153" y="5661248"/>
              <a:ext cx="1415687" cy="73955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978DBC-ACF9-46E8-916D-58D73BF45583}"/>
                </a:ext>
              </a:extLst>
            </p:cNvPr>
            <p:cNvSpPr/>
            <p:nvPr/>
          </p:nvSpPr>
          <p:spPr bwMode="auto">
            <a:xfrm>
              <a:off x="5930958" y="3645024"/>
              <a:ext cx="1424881" cy="201409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269A7309-5F16-41B4-A486-CE97BCF7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7" y="3645024"/>
            <a:ext cx="4598499" cy="18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06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578641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chemeClr val="tx1"/>
                </a:solidFill>
                <a:effectLst/>
              </a:rPr>
              <a:t>실험 </a:t>
            </a:r>
            <a:r>
              <a:rPr lang="en-US" altLang="ko-KR" sz="3600" dirty="0">
                <a:solidFill>
                  <a:schemeClr val="tx1"/>
                </a:solidFill>
                <a:effectLst/>
              </a:rPr>
              <a:t>1: RS-F/F</a:t>
            </a:r>
            <a:r>
              <a:rPr lang="ko-KR" altLang="en-US" sz="3600" dirty="0">
                <a:solidFill>
                  <a:schemeClr val="tx1"/>
                </a:solidFill>
                <a:effectLst/>
              </a:rPr>
              <a:t>의 실험</a:t>
            </a:r>
            <a:endParaRPr lang="ko-KR" altLang="en-US"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ED93375-BF8F-431A-90A1-70163CDB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40862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49B037-9D05-4A54-9833-B686F55ADC84}"/>
              </a:ext>
            </a:extLst>
          </p:cNvPr>
          <p:cNvSpPr/>
          <p:nvPr/>
        </p:nvSpPr>
        <p:spPr>
          <a:xfrm>
            <a:off x="4984248" y="3164330"/>
            <a:ext cx="4124256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sz="14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6-8 NAND 7400 </a:t>
            </a:r>
            <a:r>
              <a:rPr lang="ko-KR" altLang="en-US" sz="14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게이트로 구성한 </a:t>
            </a:r>
            <a:r>
              <a:rPr lang="en-US" altLang="ko-KR" sz="14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RS-FF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 </a:t>
            </a:r>
            <a:r>
              <a:rPr lang="en-US" altLang="ko-KR" sz="14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6-6 RS-FF</a:t>
            </a:r>
            <a:r>
              <a:rPr lang="ko-KR" altLang="en-US" sz="14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 실험 결과</a:t>
            </a:r>
            <a:r>
              <a:rPr lang="ko-KR" altLang="en-US" sz="1400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79D6CD-4249-4D75-9DB7-BB462F9B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15636"/>
              </p:ext>
            </p:extLst>
          </p:nvPr>
        </p:nvGraphicFramePr>
        <p:xfrm>
          <a:off x="4894010" y="3933056"/>
          <a:ext cx="4124255" cy="2562750"/>
        </p:xfrm>
        <a:graphic>
          <a:graphicData uri="http://schemas.openxmlformats.org/drawingml/2006/table">
            <a:tbl>
              <a:tblPr/>
              <a:tblGrid>
                <a:gridCol w="824555">
                  <a:extLst>
                    <a:ext uri="{9D8B030D-6E8A-4147-A177-3AD203B41FA5}">
                      <a16:colId xmlns:a16="http://schemas.microsoft.com/office/drawing/2014/main" val="1846764650"/>
                    </a:ext>
                  </a:extLst>
                </a:gridCol>
                <a:gridCol w="825295">
                  <a:extLst>
                    <a:ext uri="{9D8B030D-6E8A-4147-A177-3AD203B41FA5}">
                      <a16:colId xmlns:a16="http://schemas.microsoft.com/office/drawing/2014/main" val="1728729394"/>
                    </a:ext>
                  </a:extLst>
                </a:gridCol>
                <a:gridCol w="824555">
                  <a:extLst>
                    <a:ext uri="{9D8B030D-6E8A-4147-A177-3AD203B41FA5}">
                      <a16:colId xmlns:a16="http://schemas.microsoft.com/office/drawing/2014/main" val="4085741533"/>
                    </a:ext>
                  </a:extLst>
                </a:gridCol>
                <a:gridCol w="825295">
                  <a:extLst>
                    <a:ext uri="{9D8B030D-6E8A-4147-A177-3AD203B41FA5}">
                      <a16:colId xmlns:a16="http://schemas.microsoft.com/office/drawing/2014/main" val="811743032"/>
                    </a:ext>
                  </a:extLst>
                </a:gridCol>
                <a:gridCol w="824555">
                  <a:extLst>
                    <a:ext uri="{9D8B030D-6E8A-4147-A177-3AD203B41FA5}">
                      <a16:colId xmlns:a16="http://schemas.microsoft.com/office/drawing/2014/main" val="3368614716"/>
                    </a:ext>
                  </a:extLst>
                </a:gridCol>
              </a:tblGrid>
              <a:tr h="386474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입력 신호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출력 신호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1581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CLK(E)</a:t>
                      </a:r>
                      <a:endParaRPr 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R</a:t>
                      </a:r>
                      <a:endParaRPr 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</a:t>
                      </a:r>
                      <a:endParaRPr 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Q</a:t>
                      </a:r>
                      <a:endParaRPr 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22830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 → 1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859736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 → 1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73387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 → 1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74619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 → 1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95964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2DC0A11-CC90-438C-B404-B2598304ABA1}"/>
              </a:ext>
            </a:extLst>
          </p:cNvPr>
          <p:cNvSpPr/>
          <p:nvPr/>
        </p:nvSpPr>
        <p:spPr>
          <a:xfrm>
            <a:off x="35496" y="980728"/>
            <a:ext cx="4572000" cy="5964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① 논리회로 실험장치 또는 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브레드보드에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IC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부착하고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단선을 사용하여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번핀에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+5[V]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전원을 연결하고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7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번핀은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접지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(0[V])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한다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②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6-8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과 같이 각 소자의 입력단자와 출력단자를 단선으로 결선한다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③ 전원을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ON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하고 표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6-6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 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주어진대로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각 입력단자에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0[V](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또는 논리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레벨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5[V](EH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는 논리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레벨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인가한 후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오실로스코프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또는 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멀티메타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또는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ON/OFF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 의해 출력신호를 측정하여 표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6-6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 기록한다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④ 표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6-6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 입력에 따른 출력신호의 형태를 그림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6-9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 타이밍도를 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그리시오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136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470629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 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1: RS-F/F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의 실험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A036D4-31E9-4491-9A3F-0288AB32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57" y="1052153"/>
            <a:ext cx="5780638" cy="54542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5376A4-1ADD-47AA-B837-AA773A636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80728"/>
            <a:ext cx="3203847" cy="5497631"/>
          </a:xfrm>
          <a:prstGeom prst="rect">
            <a:avLst/>
          </a:prstGeom>
        </p:spPr>
      </p:pic>
      <p:pic>
        <p:nvPicPr>
          <p:cNvPr id="29" name="Picture 6" descr="7400 pin configuration에 대한 이미지 검색결과">
            <a:extLst>
              <a:ext uri="{FF2B5EF4-FFF2-40B4-BE49-F238E27FC236}">
                <a16:creationId xmlns:a16="http://schemas.microsoft.com/office/drawing/2014/main" id="{43D423F6-F6AA-45C4-A3E7-35C620D2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15" y="4077072"/>
            <a:ext cx="1712738" cy="2367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542637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 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2 : D-FF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의 실험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(1)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1926C-2B29-4E66-AC10-DECFBD514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651" y="1052736"/>
            <a:ext cx="231889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5058FE-724B-423C-B4C4-579AAE85F2A8}"/>
              </a:ext>
            </a:extLst>
          </p:cNvPr>
          <p:cNvSpPr/>
          <p:nvPr/>
        </p:nvSpPr>
        <p:spPr>
          <a:xfrm>
            <a:off x="5339782" y="3501008"/>
            <a:ext cx="3368230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그림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6-10 7474 D-FF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실험회로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표 </a:t>
            </a:r>
            <a:r>
              <a:rPr lang="en-US" altLang="ko-KR" dirty="0">
                <a:latin typeface="+mn-ea"/>
              </a:rPr>
              <a:t>6-7 </a:t>
            </a:r>
            <a:r>
              <a:rPr lang="ko-KR" altLang="en-US" dirty="0">
                <a:latin typeface="+mn-ea"/>
              </a:rPr>
              <a:t>실험 결과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5A7088-DDA3-4DFE-8833-32A7542B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75" y="4365104"/>
            <a:ext cx="4697929" cy="252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61AC42-5E84-4DD0-B26B-CC2406EB24A5}"/>
              </a:ext>
            </a:extLst>
          </p:cNvPr>
          <p:cNvSpPr/>
          <p:nvPr/>
        </p:nvSpPr>
        <p:spPr>
          <a:xfrm>
            <a:off x="-36512" y="980728"/>
            <a:ext cx="4994324" cy="314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① 논리회로 실험장치 또는 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브레드보드에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IC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를 부착하고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단선을 사용하여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14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번 핀에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+5[V]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전원을 연결하고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7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번 핀은 접지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(0[V])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를 한다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algn="just">
              <a:lnSpc>
                <a:spcPct val="16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②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클럭펄스를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인가하기 전에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CLR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은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Vcc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 접속한다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소자의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14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번 핀은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Vcc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 연결하고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7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번 핀은 접지한다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③ 전원을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ON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하고 표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6-7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 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주어진대로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각 입력단자에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0[V](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또는 논리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레벨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5[V](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또는 논리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레벨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를 인가한 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LED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의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ON/OFF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 의해 출력되는 신호를 측정하여 표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6-7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 기록한다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0" name="Picture 4" descr="7474 pin configuration에 대한 이미지 검색결과">
            <a:extLst>
              <a:ext uri="{FF2B5EF4-FFF2-40B4-BE49-F238E27FC236}">
                <a16:creationId xmlns:a16="http://schemas.microsoft.com/office/drawing/2014/main" id="{2C2A6408-5D5F-47D2-9BFF-ED255A15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98888" y="4366826"/>
            <a:ext cx="2543398" cy="22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2B58FD-BB8A-4797-BA56-56ED211E1EEE}"/>
              </a:ext>
            </a:extLst>
          </p:cNvPr>
          <p:cNvSpPr/>
          <p:nvPr/>
        </p:nvSpPr>
        <p:spPr>
          <a:xfrm>
            <a:off x="-36512" y="4077729"/>
            <a:ext cx="2205686" cy="10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④ 표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6-7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 입력에 따른 동작특성을 그림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6-11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 타이밍도를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그리시오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00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542637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 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2 : D-FF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의 실험</a:t>
            </a:r>
            <a:r>
              <a:rPr lang="en-US" altLang="ko-KR" sz="3600" dirty="0">
                <a:solidFill>
                  <a:schemeClr val="tx1"/>
                </a:solidFill>
                <a:effectLst/>
              </a:rPr>
              <a:t> (2)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1F3C50-465F-4CCC-B0C2-62213E74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5521074" cy="587727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809164-4117-4594-BA28-6C7BB3E87DA8}"/>
              </a:ext>
            </a:extLst>
          </p:cNvPr>
          <p:cNvGrpSpPr/>
          <p:nvPr/>
        </p:nvGrpSpPr>
        <p:grpSpPr>
          <a:xfrm>
            <a:off x="3491879" y="1121971"/>
            <a:ext cx="648073" cy="352513"/>
            <a:chOff x="732594" y="6156426"/>
            <a:chExt cx="617231" cy="609018"/>
          </a:xfrm>
          <a:solidFill>
            <a:schemeClr val="accent5">
              <a:lumMod val="90000"/>
            </a:schemeClr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6921CC6-B788-460D-8844-46708D0A0165}"/>
                </a:ext>
              </a:extLst>
            </p:cNvPr>
            <p:cNvSpPr/>
            <p:nvPr/>
          </p:nvSpPr>
          <p:spPr bwMode="auto">
            <a:xfrm>
              <a:off x="773761" y="6156426"/>
              <a:ext cx="576064" cy="609018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D0F898-C20E-43F0-A26F-62421EC11BA0}"/>
                </a:ext>
              </a:extLst>
            </p:cNvPr>
            <p:cNvSpPr txBox="1"/>
            <p:nvPr/>
          </p:nvSpPr>
          <p:spPr>
            <a:xfrm>
              <a:off x="732594" y="6159750"/>
              <a:ext cx="617231" cy="58490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GND</a:t>
              </a:r>
              <a:endParaRPr kumimoji="1" lang="ko-KR" altLang="en-US" sz="16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2CD25D-B4CC-4262-AF80-12868E9AF03F}"/>
              </a:ext>
            </a:extLst>
          </p:cNvPr>
          <p:cNvGrpSpPr/>
          <p:nvPr/>
        </p:nvGrpSpPr>
        <p:grpSpPr>
          <a:xfrm>
            <a:off x="2502179" y="1052736"/>
            <a:ext cx="604849" cy="352513"/>
            <a:chOff x="666963" y="6156426"/>
            <a:chExt cx="740655" cy="609018"/>
          </a:xfrm>
          <a:solidFill>
            <a:schemeClr val="accent5">
              <a:lumMod val="90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ECDB7B-437E-4FCC-B9AA-CD8F899DEC75}"/>
                </a:ext>
              </a:extLst>
            </p:cNvPr>
            <p:cNvSpPr/>
            <p:nvPr/>
          </p:nvSpPr>
          <p:spPr bwMode="auto">
            <a:xfrm>
              <a:off x="773761" y="6156426"/>
              <a:ext cx="576064" cy="609018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D1ECC4-DCD6-4251-AE8E-1A44EA85F649}"/>
                </a:ext>
              </a:extLst>
            </p:cNvPr>
            <p:cNvSpPr txBox="1"/>
            <p:nvPr/>
          </p:nvSpPr>
          <p:spPr>
            <a:xfrm>
              <a:off x="666963" y="6159750"/>
              <a:ext cx="740655" cy="58490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5V</a:t>
              </a:r>
              <a:endParaRPr kumimoji="1" lang="ko-KR" altLang="en-US" sz="16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E7FC1D-AC8F-4C89-92CF-E43A782AA968}"/>
              </a:ext>
            </a:extLst>
          </p:cNvPr>
          <p:cNvGrpSpPr/>
          <p:nvPr/>
        </p:nvGrpSpPr>
        <p:grpSpPr>
          <a:xfrm>
            <a:off x="4874334" y="2132856"/>
            <a:ext cx="604849" cy="352513"/>
            <a:chOff x="666963" y="6156426"/>
            <a:chExt cx="740655" cy="609018"/>
          </a:xfrm>
          <a:solidFill>
            <a:schemeClr val="accent5">
              <a:lumMod val="90000"/>
            </a:schemeClr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16E0BBA-A928-450F-8329-6DC3D12B1F1F}"/>
                </a:ext>
              </a:extLst>
            </p:cNvPr>
            <p:cNvSpPr/>
            <p:nvPr/>
          </p:nvSpPr>
          <p:spPr bwMode="auto">
            <a:xfrm>
              <a:off x="773761" y="6156426"/>
              <a:ext cx="576064" cy="609018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110AF3-87CC-4650-BFE0-20FC79BDEC50}"/>
                </a:ext>
              </a:extLst>
            </p:cNvPr>
            <p:cNvSpPr txBox="1"/>
            <p:nvPr/>
          </p:nvSpPr>
          <p:spPr>
            <a:xfrm>
              <a:off x="666963" y="6159750"/>
              <a:ext cx="740655" cy="58490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5V</a:t>
              </a:r>
              <a:endParaRPr kumimoji="1" lang="ko-KR" altLang="en-US" sz="16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D50CDB-3342-497A-A065-C5E03F2CE333}"/>
              </a:ext>
            </a:extLst>
          </p:cNvPr>
          <p:cNvGrpSpPr/>
          <p:nvPr/>
        </p:nvGrpSpPr>
        <p:grpSpPr>
          <a:xfrm>
            <a:off x="2339752" y="6329156"/>
            <a:ext cx="648073" cy="352513"/>
            <a:chOff x="732594" y="6156426"/>
            <a:chExt cx="617231" cy="609018"/>
          </a:xfrm>
          <a:solidFill>
            <a:schemeClr val="accent5">
              <a:lumMod val="90000"/>
            </a:schemeClr>
          </a:solidFill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9EB2B5B-5712-44BE-B951-A1BB7EDCBDBF}"/>
                </a:ext>
              </a:extLst>
            </p:cNvPr>
            <p:cNvSpPr/>
            <p:nvPr/>
          </p:nvSpPr>
          <p:spPr bwMode="auto">
            <a:xfrm>
              <a:off x="773761" y="6156426"/>
              <a:ext cx="576064" cy="609018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4922AB-CE04-46FC-B647-3B2CCEE73599}"/>
                </a:ext>
              </a:extLst>
            </p:cNvPr>
            <p:cNvSpPr txBox="1"/>
            <p:nvPr/>
          </p:nvSpPr>
          <p:spPr>
            <a:xfrm>
              <a:off x="732594" y="6159750"/>
              <a:ext cx="617231" cy="58490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GND</a:t>
              </a:r>
              <a:endParaRPr kumimoji="1" lang="ko-KR" altLang="en-US" sz="16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6E5615-A260-4FEE-A96E-E39407DC45AE}"/>
              </a:ext>
            </a:extLst>
          </p:cNvPr>
          <p:cNvGrpSpPr/>
          <p:nvPr/>
        </p:nvGrpSpPr>
        <p:grpSpPr>
          <a:xfrm>
            <a:off x="755576" y="5157192"/>
            <a:ext cx="648073" cy="352513"/>
            <a:chOff x="732594" y="6156426"/>
            <a:chExt cx="617231" cy="609018"/>
          </a:xfrm>
          <a:solidFill>
            <a:schemeClr val="accent5">
              <a:lumMod val="90000"/>
            </a:schemeClr>
          </a:solidFill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D621BC8-9246-4D56-9519-EF4ACC8579F2}"/>
                </a:ext>
              </a:extLst>
            </p:cNvPr>
            <p:cNvSpPr/>
            <p:nvPr/>
          </p:nvSpPr>
          <p:spPr bwMode="auto">
            <a:xfrm>
              <a:off x="773761" y="6156426"/>
              <a:ext cx="576064" cy="609018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B7A6C8-3576-44FC-9EB7-0273711C9F17}"/>
                </a:ext>
              </a:extLst>
            </p:cNvPr>
            <p:cNvSpPr txBox="1"/>
            <p:nvPr/>
          </p:nvSpPr>
          <p:spPr>
            <a:xfrm>
              <a:off x="732594" y="6159750"/>
              <a:ext cx="617231" cy="58490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GND</a:t>
              </a:r>
              <a:endParaRPr kumimoji="1" lang="ko-KR" altLang="en-US" sz="16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D09356-11D3-47AD-8542-46AB47410DA6}"/>
              </a:ext>
            </a:extLst>
          </p:cNvPr>
          <p:cNvGrpSpPr/>
          <p:nvPr/>
        </p:nvGrpSpPr>
        <p:grpSpPr>
          <a:xfrm>
            <a:off x="583939" y="3465777"/>
            <a:ext cx="1539789" cy="973075"/>
            <a:chOff x="732594" y="6156426"/>
            <a:chExt cx="617231" cy="1438996"/>
          </a:xfrm>
          <a:solidFill>
            <a:schemeClr val="accent5">
              <a:lumMod val="90000"/>
            </a:schemeClr>
          </a:solidFill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DB7719D-1030-4813-A058-BF0190AF5307}"/>
                </a:ext>
              </a:extLst>
            </p:cNvPr>
            <p:cNvSpPr/>
            <p:nvPr/>
          </p:nvSpPr>
          <p:spPr bwMode="auto">
            <a:xfrm>
              <a:off x="773761" y="6156426"/>
              <a:ext cx="576064" cy="609018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D8B195-645A-4665-B47F-02B6DDF2A431}"/>
                </a:ext>
              </a:extLst>
            </p:cNvPr>
            <p:cNvSpPr txBox="1"/>
            <p:nvPr/>
          </p:nvSpPr>
          <p:spPr>
            <a:xfrm>
              <a:off x="732594" y="6159752"/>
              <a:ext cx="617231" cy="143567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신호</a:t>
              </a:r>
              <a:r>
                <a:rPr kumimoji="1" lang="en-US" altLang="ko-KR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kumimoji="1" lang="ko-KR" altLang="en-US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발생기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117ADD5-7D3A-4C17-A533-B731708518B5}"/>
              </a:ext>
            </a:extLst>
          </p:cNvPr>
          <p:cNvGrpSpPr/>
          <p:nvPr/>
        </p:nvGrpSpPr>
        <p:grpSpPr>
          <a:xfrm>
            <a:off x="35509" y="3076486"/>
            <a:ext cx="936091" cy="586699"/>
            <a:chOff x="732594" y="6156426"/>
            <a:chExt cx="617231" cy="1013609"/>
          </a:xfrm>
          <a:solidFill>
            <a:schemeClr val="accent5">
              <a:lumMod val="90000"/>
            </a:schemeClr>
          </a:solidFill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D481FB-5037-4702-9043-2E6DD5CD9500}"/>
                </a:ext>
              </a:extLst>
            </p:cNvPr>
            <p:cNvSpPr/>
            <p:nvPr/>
          </p:nvSpPr>
          <p:spPr bwMode="auto">
            <a:xfrm>
              <a:off x="773761" y="6156426"/>
              <a:ext cx="576064" cy="609018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E67D4B-A58B-4294-8D70-54E19C3B7C96}"/>
                </a:ext>
              </a:extLst>
            </p:cNvPr>
            <p:cNvSpPr txBox="1"/>
            <p:nvPr/>
          </p:nvSpPr>
          <p:spPr>
            <a:xfrm>
              <a:off x="732594" y="6159750"/>
              <a:ext cx="617231" cy="101028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Probe</a:t>
              </a:r>
              <a:endParaRPr kumimoji="1" lang="ko-KR" altLang="en-US" sz="16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422450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16511</TotalTime>
  <Pages>16</Pages>
  <Words>246</Words>
  <Characters>0</Characters>
  <Application>Microsoft Office PowerPoint</Application>
  <DocSecurity>0</DocSecurity>
  <PresentationFormat>화면 슬라이드 쇼(4:3)</PresentationFormat>
  <Lines>0</Lines>
  <Paragraphs>94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11</vt:i4>
      </vt:variant>
    </vt:vector>
  </HeadingPairs>
  <TitlesOfParts>
    <vt:vector size="27" baseType="lpstr">
      <vt:lpstr>Helvetica Neue</vt:lpstr>
      <vt:lpstr>HY헤드라인M</vt:lpstr>
      <vt:lpstr>굴림</vt:lpstr>
      <vt:lpstr>맑은 고딕</vt:lpstr>
      <vt:lpstr>바탕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B11-RS와 D 플립플롭 실험</vt:lpstr>
      <vt:lpstr>PowerPoint 프레젠테이션</vt:lpstr>
      <vt:lpstr>PowerPoint 프레젠테이션</vt:lpstr>
      <vt:lpstr>F/F의 종류 ( D-F/F )</vt:lpstr>
      <vt:lpstr>F/F의 종류 ( JK-F/F )</vt:lpstr>
      <vt:lpstr>실험 1: RS-F/F의 실험</vt:lpstr>
      <vt:lpstr>실험 1: RS-F/F의 실험 </vt:lpstr>
      <vt:lpstr>실험 2 : D-FF의 실험 (1) </vt:lpstr>
      <vt:lpstr>실험 2 : D-FF의 실험 (2) </vt:lpstr>
      <vt:lpstr>실험 3: D-FF의 실험 ( 분주회로) 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상곤 이</cp:lastModifiedBy>
  <cp:revision>359</cp:revision>
  <cp:lastPrinted>2019-02-28T01:57:48Z</cp:lastPrinted>
  <dcterms:modified xsi:type="dcterms:W3CDTF">2019-11-02T23:03:55Z</dcterms:modified>
</cp:coreProperties>
</file>