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454" r:id="rId1"/>
    <p:sldMasterId id="2147484455" r:id="rId2"/>
    <p:sldMasterId id="2147484456" r:id="rId3"/>
    <p:sldMasterId id="2147484457" r:id="rId4"/>
    <p:sldMasterId id="2147484458" r:id="rId5"/>
    <p:sldMasterId id="2147484459" r:id="rId6"/>
    <p:sldMasterId id="2147484460" r:id="rId7"/>
    <p:sldMasterId id="2147484461" r:id="rId8"/>
  </p:sldMasterIdLst>
  <p:notesMasterIdLst>
    <p:notesMasterId r:id="rId18"/>
  </p:notesMasterIdLst>
  <p:handoutMasterIdLst>
    <p:handoutMasterId r:id="rId19"/>
  </p:handoutMasterIdLst>
  <p:sldIdLst>
    <p:sldId id="256" r:id="rId9"/>
    <p:sldId id="378" r:id="rId10"/>
    <p:sldId id="379" r:id="rId11"/>
    <p:sldId id="374" r:id="rId12"/>
    <p:sldId id="380" r:id="rId13"/>
    <p:sldId id="377" r:id="rId14"/>
    <p:sldId id="375" r:id="rId15"/>
    <p:sldId id="376" r:id="rId16"/>
    <p:sldId id="347" r:id="rId17"/>
  </p:sldIdLst>
  <p:sldSz cx="9144000" cy="6858000" type="screen4x3"/>
  <p:notesSz cx="6761163" cy="99425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1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0" autoAdjust="0"/>
    <p:restoredTop sz="83424" autoAdjust="0"/>
  </p:normalViewPr>
  <p:slideViewPr>
    <p:cSldViewPr snapToObjects="1">
      <p:cViewPr varScale="1">
        <p:scale>
          <a:sx n="85" d="100"/>
          <a:sy n="85" d="100"/>
        </p:scale>
        <p:origin x="1224" y="48"/>
      </p:cViewPr>
      <p:guideLst>
        <p:guide orient="horz" pos="2151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0" d="100"/>
          <a:sy n="60" d="100"/>
        </p:scale>
        <p:origin x="3283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윤성호" userId="0ed5543a-3545-4296-abb2-ebac2b5f2c39" providerId="ADAL" clId="{11FAB229-10C7-4DF6-B77E-157FA5C42B4A}"/>
    <pc:docChg chg="custSel modSld">
      <pc:chgData name="윤성호" userId="0ed5543a-3545-4296-abb2-ebac2b5f2c39" providerId="ADAL" clId="{11FAB229-10C7-4DF6-B77E-157FA5C42B4A}" dt="2020-08-29T13:02:19.603" v="1" actId="478"/>
      <pc:docMkLst>
        <pc:docMk/>
      </pc:docMkLst>
      <pc:sldChg chg="delSp mod delAnim">
        <pc:chgData name="윤성호" userId="0ed5543a-3545-4296-abb2-ebac2b5f2c39" providerId="ADAL" clId="{11FAB229-10C7-4DF6-B77E-157FA5C42B4A}" dt="2020-08-29T13:02:19.603" v="1" actId="478"/>
        <pc:sldMkLst>
          <pc:docMk/>
          <pc:sldMk cId="3526871714" sldId="376"/>
        </pc:sldMkLst>
        <pc:picChg chg="del">
          <ac:chgData name="윤성호" userId="0ed5543a-3545-4296-abb2-ebac2b5f2c39" providerId="ADAL" clId="{11FAB229-10C7-4DF6-B77E-157FA5C42B4A}" dt="2020-08-29T13:02:19.603" v="1" actId="478"/>
          <ac:picMkLst>
            <pc:docMk/>
            <pc:sldMk cId="3526871714" sldId="376"/>
            <ac:picMk id="9" creationId="{128B7928-BA42-4928-A0CC-56B98F4A9506}"/>
          </ac:picMkLst>
        </pc:picChg>
      </pc:sldChg>
      <pc:sldChg chg="delSp mod delAnim">
        <pc:chgData name="윤성호" userId="0ed5543a-3545-4296-abb2-ebac2b5f2c39" providerId="ADAL" clId="{11FAB229-10C7-4DF6-B77E-157FA5C42B4A}" dt="2020-08-29T13:02:17.581" v="0" actId="478"/>
        <pc:sldMkLst>
          <pc:docMk/>
          <pc:sldMk cId="1705418975" sldId="377"/>
        </pc:sldMkLst>
        <pc:picChg chg="del">
          <ac:chgData name="윤성호" userId="0ed5543a-3545-4296-abb2-ebac2b5f2c39" providerId="ADAL" clId="{11FAB229-10C7-4DF6-B77E-157FA5C42B4A}" dt="2020-08-29T13:02:17.581" v="0" actId="478"/>
          <ac:picMkLst>
            <pc:docMk/>
            <pc:sldMk cId="1705418975" sldId="377"/>
            <ac:picMk id="9" creationId="{151E23E0-3536-4D7A-B98E-BB7C06FECA9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0A128E8-B445-4AA9-897B-145F10E372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3FADEF-8B27-46B3-A100-BA176C6F000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2905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BE395-9EBF-4D11-94E9-C71AB65322BD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BDB33-3441-44B5-8EF5-4045B94B79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DA8330-89AB-45D4-9FFD-E7ED1C7FAA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2905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4F103-0090-4652-AEA1-E41AA8283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1039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79ED8-5EDE-4D9C-B624-CDA5D416B8B8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2F8FD-5CEE-4534-B84C-92933922B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290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264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479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3141663"/>
            <a:ext cx="9144000" cy="2232025"/>
          </a:xfrm>
          <a:prstGeom prst="rect">
            <a:avLst/>
          </a:prstGeom>
          <a:gradFill rotWithShape="1">
            <a:gsLst>
              <a:gs pos="0">
                <a:srgbClr val="004386">
                  <a:gamma/>
                  <a:shade val="86275"/>
                  <a:invGamma/>
                </a:srgbClr>
              </a:gs>
              <a:gs pos="100000">
                <a:srgbClr val="004386">
                  <a:alpha val="70000"/>
                </a:srgbClr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7973" y="6496844"/>
            <a:ext cx="17557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Italic"/>
                <a:cs typeface="Italic"/>
              </a:rPr>
              <a:t>정보통신공학과</a:t>
            </a:r>
            <a:endParaRPr kumimoji="0" lang="ko-KR" altLang="en-GB" sz="16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Italic"/>
              <a:cs typeface="Italic"/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119063" y="161925"/>
            <a:ext cx="13589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07-3D-COM-ISB-02</a:t>
            </a:r>
            <a:endParaRPr kumimoji="0" lang="ko-KR" altLang="en-US" sz="1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그림 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496844"/>
            <a:ext cx="936178" cy="328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7989" y="4078289"/>
            <a:ext cx="8641373" cy="1273175"/>
          </a:xfrm>
          <a:ln algn="ctr"/>
        </p:spPr>
        <p:txBody>
          <a:bodyPr anchor="ctr"/>
          <a:lstStyle>
            <a:lvl1pPr marL="0" indent="0">
              <a:spcBef>
                <a:spcPct val="0"/>
              </a:spcBef>
              <a:buFontTx/>
              <a:buNone/>
              <a:defRPr sz="2800" b="0" smtClean="0">
                <a:solidFill>
                  <a:schemeClr val="bg1"/>
                </a:solidFill>
                <a:latin typeface="Century Gothic" pitchFamily="34" charset="0"/>
                <a:ea typeface="휴먼엑스포" pitchFamily="18" charset="-127"/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17989" y="3141664"/>
            <a:ext cx="8641373" cy="936625"/>
          </a:xfrm>
        </p:spPr>
        <p:txBody>
          <a:bodyPr/>
          <a:lstStyle>
            <a:lvl1pPr>
              <a:defRPr sz="4400" b="0" smtClean="0">
                <a:effectLst/>
                <a:latin typeface="Century Gothic" pitchFamily="34" charset="0"/>
                <a:ea typeface="휴먼엑스포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29100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703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956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9626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31523" cy="59626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997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17041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463" y="6500813"/>
            <a:ext cx="79216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11" descr="So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238" y="6500813"/>
            <a:ext cx="114776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2069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2418467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30235" cy="49085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0" y="1125855"/>
            <a:ext cx="8642985" cy="511238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2451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3106334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79084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3866500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44462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8" y="1052513"/>
            <a:ext cx="4044462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38274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4709169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26346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5485724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67488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02191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6241478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73051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086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981075"/>
          </a:xfrm>
          <a:prstGeom prst="rect">
            <a:avLst/>
          </a:prstGeom>
          <a:gradFill rotWithShape="1">
            <a:gsLst>
              <a:gs pos="0">
                <a:srgbClr val="004386">
                  <a:gamma/>
                  <a:shade val="86275"/>
                  <a:invGamma/>
                </a:srgbClr>
              </a:gs>
              <a:gs pos="100000">
                <a:srgbClr val="004386">
                  <a:alpha val="70000"/>
                </a:srgbClr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955"/>
            <a:ext cx="8229600" cy="490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7500" y="1125855"/>
            <a:ext cx="8642350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2025" y="6453505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400" b="1"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0"/>
            <a:ext cx="2895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fontAlgn="auto" hangingPunct="0">
              <a:spcBef>
                <a:spcPts val="0"/>
              </a:spcBef>
              <a:spcAft>
                <a:spcPts val="0"/>
              </a:spcAft>
              <a:defRPr kumimoji="0" sz="10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pic>
        <p:nvPicPr>
          <p:cNvPr id="8202" name="그림 9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695" y="6501130"/>
            <a:ext cx="792480" cy="277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34" r:id="rId1"/>
    <p:sldLayoutId id="2147484435" r:id="rId2"/>
    <p:sldLayoutId id="2147484436" r:id="rId3"/>
    <p:sldLayoutId id="2147484437" r:id="rId4"/>
    <p:sldLayoutId id="2147484438" r:id="rId5"/>
    <p:sldLayoutId id="2147484439" r:id="rId6"/>
    <p:sldLayoutId id="2147484440" r:id="rId7"/>
    <p:sldLayoutId id="2147484441" r:id="rId8"/>
    <p:sldLayoutId id="2147484442" r:id="rId9"/>
    <p:sldLayoutId id="2147484443" r:id="rId10"/>
    <p:sldLayoutId id="2147484444" r:id="rId11"/>
    <p:sldLayoutId id="2147484445" r:id="rId12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265113" indent="-265113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28650" indent="-1841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982663" indent="-174625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339850" indent="-1778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1700213" indent="-176213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hf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</p:sldLayoutIdLst>
  <p:hf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</p:sldLayoutIdLst>
  <p:hf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</p:sldLayoutIdLst>
  <p:hf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</p:sldLayoutIdLst>
  <p:hf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</p:sldLayoutIdLst>
  <p:hf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microsoft.com/office/2007/relationships/hdphoto" Target="../media/hdphoto4.wdp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2F91B203-815F-4D6D-A655-2DF0078F06E6}"/>
              </a:ext>
            </a:extLst>
          </p:cNvPr>
          <p:cNvSpPr/>
          <p:nvPr/>
        </p:nvSpPr>
        <p:spPr bwMode="auto">
          <a:xfrm>
            <a:off x="0" y="3141980"/>
            <a:ext cx="9144000" cy="223123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3D2CD9DD-BF69-489C-93D9-C1EC5BD83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41980"/>
            <a:ext cx="9118155" cy="9372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39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B14-</a:t>
            </a:r>
            <a:r>
              <a:rPr lang="ko-KR" altLang="en-US" sz="39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동기 비동기 카운터</a:t>
            </a:r>
            <a:r>
              <a:rPr lang="en-US" altLang="ko-KR" sz="39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3900" b="1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053CFDA5-F7CD-4EC5-ACA4-DEC930D0AB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4874" y="4149080"/>
            <a:ext cx="542328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인하대학교 정보통신공학과</a:t>
            </a:r>
          </a:p>
          <a:p>
            <a:pPr algn="ctr" eaLnBrk="1" hangingPunct="1"/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2019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학기 정보통신기초설계실습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2</a:t>
            </a:r>
          </a:p>
          <a:p>
            <a:pPr algn="ctr" eaLnBrk="1" hangingPunct="1"/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( ICE2007 - 002/003/004/005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분반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E0533FD-D4B8-4342-A5F9-CC39AE4FA49F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9FA9F-E65D-4E15-9097-788FDC47C6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537A7-7280-4512-A20E-70ABCB7F63CC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C1FD6339-135F-4644-984E-23C4D71FC5F2}"/>
              </a:ext>
            </a:extLst>
          </p:cNvPr>
          <p:cNvSpPr txBox="1">
            <a:spLocks/>
          </p:cNvSpPr>
          <p:nvPr/>
        </p:nvSpPr>
        <p:spPr bwMode="auto">
          <a:xfrm>
            <a:off x="81732" y="176331"/>
            <a:ext cx="6794524" cy="566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1206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ko-KR" sz="3600" dirty="0">
                <a:solidFill>
                  <a:srgbClr val="000000"/>
                </a:solidFill>
                <a:latin typeface="+mn-ea"/>
              </a:rPr>
              <a:t>Shift Register </a:t>
            </a:r>
            <a:r>
              <a:rPr lang="en-US" altLang="ko-KR" sz="3600" kern="0" dirty="0">
                <a:solidFill>
                  <a:srgbClr val="282828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  <a:endParaRPr lang="ko-KR" altLang="en-US" sz="3400" kern="0" dirty="0">
              <a:solidFill>
                <a:schemeClr val="tx1"/>
              </a:solidFill>
              <a:latin typeface="HY헤드라인M"/>
              <a:cs typeface="HY헤드라인M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A0E541B-5ED1-4151-99EF-0CDA9F4A0B7A}"/>
              </a:ext>
            </a:extLst>
          </p:cNvPr>
          <p:cNvSpPr/>
          <p:nvPr/>
        </p:nvSpPr>
        <p:spPr>
          <a:xfrm>
            <a:off x="35496" y="908720"/>
            <a:ext cx="4536504" cy="3916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Shift Register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 회로 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?</a:t>
            </a:r>
          </a:p>
          <a:p>
            <a:pPr lvl="1">
              <a:lnSpc>
                <a:spcPct val="150000"/>
              </a:lnSpc>
            </a:pPr>
            <a:r>
              <a:rPr lang="en-US" altLang="ko-KR" kern="0" dirty="0">
                <a:latin typeface="+mn-ea"/>
                <a:cs typeface="HY헤드라인M"/>
              </a:rPr>
              <a:t>4 </a:t>
            </a:r>
            <a:r>
              <a:rPr lang="ko-KR" altLang="en-US" kern="0" dirty="0">
                <a:latin typeface="+mn-ea"/>
                <a:cs typeface="HY헤드라인M"/>
              </a:rPr>
              <a:t>비트 직렬입력</a:t>
            </a:r>
            <a:r>
              <a:rPr lang="en-US" altLang="ko-KR" kern="0" dirty="0">
                <a:latin typeface="+mn-ea"/>
                <a:cs typeface="HY헤드라인M"/>
              </a:rPr>
              <a:t>-</a:t>
            </a:r>
            <a:r>
              <a:rPr lang="ko-KR" altLang="en-US" kern="0" dirty="0">
                <a:latin typeface="+mn-ea"/>
                <a:cs typeface="HY헤드라인M"/>
              </a:rPr>
              <a:t>직렬출력</a:t>
            </a:r>
            <a:r>
              <a:rPr lang="en-US" altLang="ko-KR" kern="0" dirty="0">
                <a:latin typeface="+mn-ea"/>
                <a:cs typeface="HY헤드라인M"/>
              </a:rPr>
              <a:t>(SISO) </a:t>
            </a:r>
            <a:r>
              <a:rPr lang="ko-KR" altLang="en-US" kern="0" dirty="0">
                <a:latin typeface="+mn-ea"/>
                <a:cs typeface="HY헤드라인M"/>
              </a:rPr>
              <a:t>레지스터 </a:t>
            </a:r>
            <a:r>
              <a:rPr lang="en-US" altLang="ko-KR" kern="0" dirty="0">
                <a:latin typeface="+mn-ea"/>
                <a:cs typeface="HY헤드라인M"/>
              </a:rPr>
              <a:t>n </a:t>
            </a:r>
            <a:r>
              <a:rPr lang="ko-KR" altLang="en-US" kern="0" dirty="0">
                <a:latin typeface="+mn-ea"/>
                <a:cs typeface="HY헤드라인M"/>
              </a:rPr>
              <a:t>한 번에 한 </a:t>
            </a:r>
            <a:r>
              <a:rPr lang="ko-KR" altLang="en-US" kern="0" dirty="0" err="1">
                <a:latin typeface="+mn-ea"/>
                <a:cs typeface="HY헤드라인M"/>
              </a:rPr>
              <a:t>비트씩</a:t>
            </a:r>
            <a:r>
              <a:rPr lang="ko-KR" altLang="en-US" kern="0" dirty="0">
                <a:latin typeface="+mn-ea"/>
                <a:cs typeface="HY헤드라인M"/>
              </a:rPr>
              <a:t> 연속적으로 데이터를 받아들이고</a:t>
            </a:r>
            <a:r>
              <a:rPr lang="en-US" altLang="ko-KR" kern="0" dirty="0">
                <a:latin typeface="+mn-ea"/>
                <a:cs typeface="HY헤드라인M"/>
              </a:rPr>
              <a:t>, </a:t>
            </a:r>
            <a:r>
              <a:rPr lang="ko-KR" altLang="en-US" kern="0" dirty="0" err="1">
                <a:latin typeface="+mn-ea"/>
                <a:cs typeface="HY헤드라인M"/>
              </a:rPr>
              <a:t>클록</a:t>
            </a:r>
            <a:r>
              <a:rPr lang="ko-KR" altLang="en-US" kern="0" dirty="0">
                <a:latin typeface="+mn-ea"/>
                <a:cs typeface="HY헤드라인M"/>
              </a:rPr>
              <a:t> 펄스가 입력될 때마다 레지스터의 내용이 오른쪽으로 한 </a:t>
            </a:r>
            <a:r>
              <a:rPr lang="ko-KR" altLang="en-US" kern="0" dirty="0" err="1">
                <a:latin typeface="+mn-ea"/>
                <a:cs typeface="HY헤드라인M"/>
              </a:rPr>
              <a:t>비트씩</a:t>
            </a:r>
            <a:r>
              <a:rPr lang="ko-KR" altLang="en-US" kern="0" dirty="0">
                <a:latin typeface="+mn-ea"/>
                <a:cs typeface="HY헤드라인M"/>
              </a:rPr>
              <a:t> 자리 이동을 하고 다음 </a:t>
            </a:r>
            <a:r>
              <a:rPr lang="ko-KR" altLang="en-US" kern="0" dirty="0" err="1">
                <a:latin typeface="+mn-ea"/>
                <a:cs typeface="HY헤드라인M"/>
              </a:rPr>
              <a:t>클록</a:t>
            </a:r>
            <a:r>
              <a:rPr lang="ko-KR" altLang="en-US" kern="0" dirty="0">
                <a:latin typeface="+mn-ea"/>
                <a:cs typeface="HY헤드라인M"/>
              </a:rPr>
              <a:t> 펄스에 의해 직렬 입력된 데이터가 레지스터에 저장된 후 다시 직렬로 출력</a:t>
            </a:r>
            <a:r>
              <a:rPr lang="en-US" altLang="ko-KR" kern="0" dirty="0">
                <a:latin typeface="+mn-ea"/>
                <a:cs typeface="HY헤드라인M"/>
              </a:rPr>
              <a:t>.</a:t>
            </a:r>
            <a:endParaRPr lang="ko-KR" altLang="en-US" kern="0" dirty="0">
              <a:latin typeface="+mn-ea"/>
              <a:cs typeface="HY헤드라인M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A90314D-C3C6-47EF-99F3-11A800733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32" y="4810200"/>
            <a:ext cx="8043024" cy="164313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A86B181-548F-40D8-B373-D8BC625BE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613696"/>
            <a:ext cx="4464496" cy="2823416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1111386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D617AB7-BBAA-4EDA-ABB0-0A881A6BC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4581127"/>
            <a:ext cx="4824536" cy="213272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E0533FD-D4B8-4342-A5F9-CC39AE4FA49F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9FA9F-E65D-4E15-9097-788FDC47C6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537A7-7280-4512-A20E-70ABCB7F63CC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C1FD6339-135F-4644-984E-23C4D71FC5F2}"/>
              </a:ext>
            </a:extLst>
          </p:cNvPr>
          <p:cNvSpPr txBox="1">
            <a:spLocks/>
          </p:cNvSpPr>
          <p:nvPr/>
        </p:nvSpPr>
        <p:spPr bwMode="auto">
          <a:xfrm>
            <a:off x="81732" y="176331"/>
            <a:ext cx="6794524" cy="566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1206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ko-KR" altLang="en-US" sz="3600" kern="0" dirty="0">
                <a:solidFill>
                  <a:srgbClr val="282828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카운터 </a:t>
            </a:r>
            <a:r>
              <a:rPr lang="en-US" altLang="ko-KR" sz="3600" kern="0" dirty="0">
                <a:solidFill>
                  <a:srgbClr val="282828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  <a:endParaRPr lang="ko-KR" altLang="en-US" sz="3400" kern="0" dirty="0">
              <a:solidFill>
                <a:schemeClr val="tx1"/>
              </a:solidFill>
              <a:latin typeface="HY헤드라인M"/>
              <a:cs typeface="HY헤드라인M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A0E541B-5ED1-4151-99EF-0CDA9F4A0B7A}"/>
              </a:ext>
            </a:extLst>
          </p:cNvPr>
          <p:cNvSpPr/>
          <p:nvPr/>
        </p:nvSpPr>
        <p:spPr>
          <a:xfrm>
            <a:off x="0" y="836712"/>
            <a:ext cx="5738467" cy="3916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kern="0" dirty="0">
                <a:latin typeface="+mn-ea"/>
                <a:cs typeface="HY헤드라인M"/>
              </a:rPr>
              <a:t>Ring Counter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회로 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?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What if we were to </a:t>
            </a:r>
            <a:r>
              <a:rPr lang="en-US" altLang="ko-KR" dirty="0">
                <a:solidFill>
                  <a:srgbClr val="FF0000"/>
                </a:solidFill>
              </a:rPr>
              <a:t>connect the output of this shift register back to its input </a:t>
            </a:r>
            <a:r>
              <a:rPr lang="en-US" altLang="ko-KR" dirty="0"/>
              <a:t>so that the output from the last flip-flop, Q</a:t>
            </a:r>
            <a:r>
              <a:rPr lang="en-US" altLang="ko-KR" baseline="-25000" dirty="0"/>
              <a:t>D</a:t>
            </a:r>
            <a:r>
              <a:rPr lang="en-US" altLang="ko-KR" dirty="0"/>
              <a:t> becomes the input of the first flip-flop, Q</a:t>
            </a:r>
            <a:r>
              <a:rPr lang="en-US" altLang="ko-KR" baseline="-25000" dirty="0"/>
              <a:t>A</a:t>
            </a:r>
            <a:r>
              <a:rPr lang="en-US" altLang="ko-KR" dirty="0"/>
              <a:t>. This is the principal operation of a </a:t>
            </a:r>
            <a:r>
              <a:rPr lang="en-US" altLang="ko-KR" b="1" dirty="0"/>
              <a:t>Ring Counter</a:t>
            </a:r>
            <a:r>
              <a:rPr lang="en-US" altLang="ko-KR" dirty="0"/>
              <a:t>. </a:t>
            </a:r>
            <a:r>
              <a:rPr lang="en-US" altLang="ko-KR" kern="0" dirty="0">
                <a:latin typeface="+mn-ea"/>
                <a:cs typeface="HY헤드라인M"/>
              </a:rPr>
              <a:t>Then by looping the output back to the input, (feedback) we can convert a standard shift register circuit into a ring counter. Consider the circuit below.</a:t>
            </a:r>
            <a:endParaRPr lang="ko-KR" altLang="en-US" kern="0" dirty="0">
              <a:latin typeface="+mn-ea"/>
              <a:cs typeface="HY헤드라인M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194F663-9ADB-4448-ADFC-F69188982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1484784"/>
            <a:ext cx="3260160" cy="2180833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B83D3DF-A17E-4FD7-B62A-C87A34876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3933056"/>
            <a:ext cx="3260160" cy="2520449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2613086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1" name="Picture 9">
            <a:extLst>
              <a:ext uri="{FF2B5EF4-FFF2-40B4-BE49-F238E27FC236}">
                <a16:creationId xmlns:a16="http://schemas.microsoft.com/office/drawing/2014/main" id="{01ABEC3E-A06F-4103-BA60-7A294BD5F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113" y="3573016"/>
            <a:ext cx="3595435" cy="2960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E0533FD-D4B8-4342-A5F9-CC39AE4FA49F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9FA9F-E65D-4E15-9097-788FDC47C6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537A7-7280-4512-A20E-70ABCB7F63CC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C1FD6339-135F-4644-984E-23C4D71FC5F2}"/>
              </a:ext>
            </a:extLst>
          </p:cNvPr>
          <p:cNvSpPr txBox="1">
            <a:spLocks/>
          </p:cNvSpPr>
          <p:nvPr/>
        </p:nvSpPr>
        <p:spPr bwMode="auto">
          <a:xfrm>
            <a:off x="81732" y="176331"/>
            <a:ext cx="7010548" cy="566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1206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ko-KR" altLang="en-US" dirty="0">
                <a:solidFill>
                  <a:schemeClr val="tx1"/>
                </a:solidFill>
                <a:effectLst/>
              </a:rPr>
              <a:t>실험 </a:t>
            </a:r>
            <a:r>
              <a:rPr lang="en-US" altLang="ko-KR" dirty="0">
                <a:solidFill>
                  <a:schemeClr val="tx1"/>
                </a:solidFill>
                <a:effectLst/>
              </a:rPr>
              <a:t>1 : 4-</a:t>
            </a:r>
            <a:r>
              <a:rPr lang="ko-KR" altLang="en-US" dirty="0">
                <a:solidFill>
                  <a:schemeClr val="tx1"/>
                </a:solidFill>
                <a:effectLst/>
              </a:rPr>
              <a:t>비트 우측 시프트 레지스터</a:t>
            </a:r>
            <a:r>
              <a:rPr lang="ko-KR" altLang="en-US" sz="3600" dirty="0">
                <a:solidFill>
                  <a:schemeClr val="tx1"/>
                </a:solidFill>
              </a:rPr>
              <a:t> </a:t>
            </a:r>
            <a:endParaRPr lang="ko-KR" altLang="en-US" sz="3400" kern="0" dirty="0">
              <a:solidFill>
                <a:schemeClr val="tx1"/>
              </a:solidFill>
              <a:latin typeface="HY헤드라인M"/>
              <a:cs typeface="HY헤드라인M"/>
            </a:endParaRPr>
          </a:p>
        </p:txBody>
      </p:sp>
      <p:sp>
        <p:nvSpPr>
          <p:cNvPr id="3" name="_PO1" hidden="1">
            <a:extLst>
              <a:ext uri="{FF2B5EF4-FFF2-40B4-BE49-F238E27FC236}">
                <a16:creationId xmlns:a16="http://schemas.microsoft.com/office/drawing/2014/main" id="{BACD321B-FD85-4CEB-AB9D-70D9D093A7E6}"/>
              </a:ext>
            </a:extLst>
          </p:cNvPr>
          <p:cNvSpPr>
            <a:spLocks noSelect="1" noChangeArrowheads="1"/>
          </p:cNvSpPr>
          <p:nvPr/>
        </p:nvSpPr>
        <p:spPr bwMode="auto">
          <a:xfrm>
            <a:off x="0" y="0"/>
            <a:ext cx="1587500" cy="158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878EE102-DBFB-4581-8B15-D01408F31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8" y="1106732"/>
            <a:ext cx="5766578" cy="289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8F143B6-761C-4370-8DF4-34991743CAE9}"/>
              </a:ext>
            </a:extLst>
          </p:cNvPr>
          <p:cNvSpPr/>
          <p:nvPr/>
        </p:nvSpPr>
        <p:spPr>
          <a:xfrm>
            <a:off x="800644" y="3934797"/>
            <a:ext cx="39885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그림 </a:t>
            </a:r>
            <a:r>
              <a:rPr lang="en-US" altLang="ko-KR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12-2 D-FF</a:t>
            </a:r>
            <a:r>
              <a:rPr lang="ko-KR" altLang="en-US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를 이용한 </a:t>
            </a:r>
            <a:r>
              <a:rPr lang="en-US" altLang="ko-KR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4</a:t>
            </a:r>
            <a:r>
              <a:rPr lang="ko-KR" altLang="en-US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비트</a:t>
            </a:r>
            <a:endParaRPr lang="en-US" altLang="ko-KR" b="1" dirty="0">
              <a:solidFill>
                <a:srgbClr val="00000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en-US" altLang="ko-KR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             </a:t>
            </a:r>
            <a:r>
              <a:rPr lang="ko-KR" altLang="en-US" b="1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  우측 시프트 레지스터</a:t>
            </a:r>
            <a:r>
              <a:rPr lang="ko-KR" altLang="en-US" dirty="0"/>
              <a:t> </a:t>
            </a:r>
          </a:p>
        </p:txBody>
      </p:sp>
      <p:sp>
        <p:nvSpPr>
          <p:cNvPr id="8" name="_PO1" hidden="1">
            <a:extLst>
              <a:ext uri="{FF2B5EF4-FFF2-40B4-BE49-F238E27FC236}">
                <a16:creationId xmlns:a16="http://schemas.microsoft.com/office/drawing/2014/main" id="{77600F98-5CF8-4DAB-8576-689B6D25BD7B}"/>
              </a:ext>
            </a:extLst>
          </p:cNvPr>
          <p:cNvSpPr>
            <a:spLocks noSelect="1" noChangeArrowheads="1"/>
          </p:cNvSpPr>
          <p:nvPr/>
        </p:nvSpPr>
        <p:spPr bwMode="auto">
          <a:xfrm>
            <a:off x="0" y="0"/>
            <a:ext cx="1587500" cy="158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_PO1">
            <a:extLst>
              <a:ext uri="{FF2B5EF4-FFF2-40B4-BE49-F238E27FC236}">
                <a16:creationId xmlns:a16="http://schemas.microsoft.com/office/drawing/2014/main" id="{93DF7DD8-2E1D-46AA-9974-59146918C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625" y="6402286"/>
            <a:ext cx="3271227" cy="39819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그림 12-3 타이밍도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4A92A0E-7430-4E7F-9929-2D28D9A1B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049422"/>
              </p:ext>
            </p:extLst>
          </p:nvPr>
        </p:nvGraphicFramePr>
        <p:xfrm>
          <a:off x="5690131" y="1410259"/>
          <a:ext cx="3162214" cy="1784350"/>
        </p:xfrm>
        <a:graphic>
          <a:graphicData uri="http://schemas.openxmlformats.org/drawingml/2006/table">
            <a:tbl>
              <a:tblPr/>
              <a:tblGrid>
                <a:gridCol w="526925">
                  <a:extLst>
                    <a:ext uri="{9D8B030D-6E8A-4147-A177-3AD203B41FA5}">
                      <a16:colId xmlns:a16="http://schemas.microsoft.com/office/drawing/2014/main" val="952995499"/>
                    </a:ext>
                  </a:extLst>
                </a:gridCol>
                <a:gridCol w="527257">
                  <a:extLst>
                    <a:ext uri="{9D8B030D-6E8A-4147-A177-3AD203B41FA5}">
                      <a16:colId xmlns:a16="http://schemas.microsoft.com/office/drawing/2014/main" val="2159283778"/>
                    </a:ext>
                  </a:extLst>
                </a:gridCol>
                <a:gridCol w="526925">
                  <a:extLst>
                    <a:ext uri="{9D8B030D-6E8A-4147-A177-3AD203B41FA5}">
                      <a16:colId xmlns:a16="http://schemas.microsoft.com/office/drawing/2014/main" val="4098548595"/>
                    </a:ext>
                  </a:extLst>
                </a:gridCol>
                <a:gridCol w="527257">
                  <a:extLst>
                    <a:ext uri="{9D8B030D-6E8A-4147-A177-3AD203B41FA5}">
                      <a16:colId xmlns:a16="http://schemas.microsoft.com/office/drawing/2014/main" val="4221098294"/>
                    </a:ext>
                  </a:extLst>
                </a:gridCol>
                <a:gridCol w="526925">
                  <a:extLst>
                    <a:ext uri="{9D8B030D-6E8A-4147-A177-3AD203B41FA5}">
                      <a16:colId xmlns:a16="http://schemas.microsoft.com/office/drawing/2014/main" val="1334542239"/>
                    </a:ext>
                  </a:extLst>
                </a:gridCol>
                <a:gridCol w="526925">
                  <a:extLst>
                    <a:ext uri="{9D8B030D-6E8A-4147-A177-3AD203B41FA5}">
                      <a16:colId xmlns:a16="http://schemas.microsoft.com/office/drawing/2014/main" val="2537169121"/>
                    </a:ext>
                  </a:extLst>
                </a:gridCol>
              </a:tblGrid>
              <a:tr h="356870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Data</a:t>
                      </a:r>
                      <a:endParaRPr lang="en-US">
                        <a:effectLst/>
                      </a:endParaRPr>
                    </a:p>
                  </a:txBody>
                  <a:tcPr marL="44450" marR="44450" marT="44450" marB="444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CP</a:t>
                      </a:r>
                      <a:endParaRPr lang="en-US">
                        <a:effectLst/>
                      </a:endParaRPr>
                    </a:p>
                  </a:txBody>
                  <a:tcPr marL="44450" marR="44450" marT="44450" marB="444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A</a:t>
                      </a:r>
                      <a:endParaRPr lang="en-US">
                        <a:effectLst/>
                      </a:endParaRPr>
                    </a:p>
                  </a:txBody>
                  <a:tcPr marL="44450" marR="44450" marT="44450" marB="444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B</a:t>
                      </a:r>
                      <a:endParaRPr lang="en-US">
                        <a:effectLst/>
                      </a:endParaRPr>
                    </a:p>
                  </a:txBody>
                  <a:tcPr marL="44450" marR="44450" marT="44450" marB="444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C</a:t>
                      </a:r>
                      <a:endParaRPr lang="en-US">
                        <a:effectLst/>
                      </a:endParaRPr>
                    </a:p>
                  </a:txBody>
                  <a:tcPr marL="44450" marR="44450" marT="44450" marB="444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D</a:t>
                      </a:r>
                      <a:endParaRPr lang="en-US">
                        <a:effectLst/>
                      </a:endParaRPr>
                    </a:p>
                  </a:txBody>
                  <a:tcPr marL="44450" marR="44450" marT="44450" marB="444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7344429"/>
                  </a:ext>
                </a:extLst>
              </a:tr>
              <a:tr h="356870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</a:t>
                      </a:r>
                      <a:endParaRPr lang="ko-KR" altLang="en-US">
                        <a:effectLst/>
                      </a:endParaRPr>
                    </a:p>
                  </a:txBody>
                  <a:tcPr marL="44450" marR="44450" marT="44450" marB="444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↑</a:t>
                      </a:r>
                      <a:endParaRPr lang="ko-KR" altLang="en-US">
                        <a:effectLst/>
                      </a:endParaRPr>
                    </a:p>
                  </a:txBody>
                  <a:tcPr marL="44450" marR="44450" marT="44450" marB="444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44450" marR="44450" marT="44450" marB="444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44450" marR="44450" marT="44450" marB="444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44450" marR="44450" marT="44450" marB="444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44450" marR="44450" marT="44450" marB="444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551503"/>
                  </a:ext>
                </a:extLst>
              </a:tr>
              <a:tr h="356870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</a:t>
                      </a:r>
                      <a:endParaRPr lang="ko-KR" altLang="en-US">
                        <a:effectLst/>
                      </a:endParaRPr>
                    </a:p>
                  </a:txBody>
                  <a:tcPr marL="44450" marR="44450" marT="44450" marB="444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↑</a:t>
                      </a:r>
                      <a:endParaRPr lang="ko-KR" altLang="en-US">
                        <a:effectLst/>
                      </a:endParaRPr>
                    </a:p>
                  </a:txBody>
                  <a:tcPr marL="44450" marR="44450" marT="44450" marB="444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44450" marR="44450" marT="44450" marB="444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44450" marR="44450" marT="44450" marB="444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44450" marR="44450" marT="44450" marB="444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44450" marR="44450" marT="44450" marB="444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7310135"/>
                  </a:ext>
                </a:extLst>
              </a:tr>
              <a:tr h="356870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</a:t>
                      </a:r>
                      <a:endParaRPr lang="ko-KR" altLang="en-US">
                        <a:effectLst/>
                      </a:endParaRPr>
                    </a:p>
                  </a:txBody>
                  <a:tcPr marL="44450" marR="44450" marT="44450" marB="444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↑</a:t>
                      </a:r>
                      <a:endParaRPr lang="ko-KR" altLang="en-US">
                        <a:effectLst/>
                      </a:endParaRPr>
                    </a:p>
                  </a:txBody>
                  <a:tcPr marL="44450" marR="44450" marT="44450" marB="444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44450" marR="44450" marT="44450" marB="444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44450" marR="44450" marT="44450" marB="444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44450" marR="44450" marT="44450" marB="444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44450" marR="44450" marT="44450" marB="444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237092"/>
                  </a:ext>
                </a:extLst>
              </a:tr>
              <a:tr h="356870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</a:t>
                      </a:r>
                      <a:endParaRPr lang="ko-KR" altLang="en-US">
                        <a:effectLst/>
                      </a:endParaRPr>
                    </a:p>
                  </a:txBody>
                  <a:tcPr marL="44450" marR="44450" marT="44450" marB="444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↑</a:t>
                      </a:r>
                      <a:endParaRPr lang="ko-KR" altLang="en-US">
                        <a:effectLst/>
                      </a:endParaRPr>
                    </a:p>
                  </a:txBody>
                  <a:tcPr marL="44450" marR="44450" marT="44450" marB="444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44450" marR="44450" marT="44450" marB="444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44450" marR="44450" marT="44450" marB="444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44450" marR="44450" marT="44450" marB="444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 dirty="0">
                        <a:effectLst/>
                      </a:endParaRPr>
                    </a:p>
                  </a:txBody>
                  <a:tcPr marL="44450" marR="44450" marT="44450" marB="4445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897208"/>
                  </a:ext>
                </a:extLst>
              </a:tr>
            </a:tbl>
          </a:graphicData>
        </a:graphic>
      </p:graphicFrame>
      <p:sp>
        <p:nvSpPr>
          <p:cNvPr id="11" name="_PO1" hidden="1">
            <a:extLst>
              <a:ext uri="{FF2B5EF4-FFF2-40B4-BE49-F238E27FC236}">
                <a16:creationId xmlns:a16="http://schemas.microsoft.com/office/drawing/2014/main" id="{6C00BAAE-2367-452E-B534-27A5791F69FC}"/>
              </a:ext>
            </a:extLst>
          </p:cNvPr>
          <p:cNvSpPr>
            <a:spLocks noSelect="1" noChangeArrowheads="1"/>
          </p:cNvSpPr>
          <p:nvPr/>
        </p:nvSpPr>
        <p:spPr bwMode="auto">
          <a:xfrm>
            <a:off x="2622550" y="2789238"/>
            <a:ext cx="1587500" cy="158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_PO1">
            <a:extLst>
              <a:ext uri="{FF2B5EF4-FFF2-40B4-BE49-F238E27FC236}">
                <a16:creationId xmlns:a16="http://schemas.microsoft.com/office/drawing/2014/main" id="{76F479AD-3280-4253-BE84-B5E5B2BEB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6939" y="3260207"/>
            <a:ext cx="2708597" cy="4872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표 12-1 실험 결과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DB68502-C0B1-438F-8DEF-34419D00245F}"/>
              </a:ext>
            </a:extLst>
          </p:cNvPr>
          <p:cNvSpPr/>
          <p:nvPr/>
        </p:nvSpPr>
        <p:spPr bwMode="auto">
          <a:xfrm>
            <a:off x="4239566" y="3617447"/>
            <a:ext cx="418090" cy="423403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79E712C-4867-4C21-8EE1-5D6ED40E2FFD}"/>
              </a:ext>
            </a:extLst>
          </p:cNvPr>
          <p:cNvSpPr/>
          <p:nvPr/>
        </p:nvSpPr>
        <p:spPr bwMode="auto">
          <a:xfrm>
            <a:off x="4134640" y="2335190"/>
            <a:ext cx="509368" cy="504056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5B27FF0-D958-4EB5-9FE8-9DEA7B2A9DC4}"/>
              </a:ext>
            </a:extLst>
          </p:cNvPr>
          <p:cNvSpPr/>
          <p:nvPr/>
        </p:nvSpPr>
        <p:spPr bwMode="auto">
          <a:xfrm>
            <a:off x="140852" y="2813221"/>
            <a:ext cx="509368" cy="47334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4397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E0533FD-D4B8-4342-A5F9-CC39AE4FA49F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C1FD6339-135F-4644-984E-23C4D71FC5F2}"/>
              </a:ext>
            </a:extLst>
          </p:cNvPr>
          <p:cNvSpPr txBox="1">
            <a:spLocks/>
          </p:cNvSpPr>
          <p:nvPr/>
        </p:nvSpPr>
        <p:spPr bwMode="auto">
          <a:xfrm>
            <a:off x="81732" y="176331"/>
            <a:ext cx="7010548" cy="566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1206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ko-KR" altLang="en-US" dirty="0">
                <a:solidFill>
                  <a:schemeClr val="tx1"/>
                </a:solidFill>
                <a:effectLst/>
              </a:rPr>
              <a:t>실험 </a:t>
            </a:r>
            <a:r>
              <a:rPr lang="en-US" altLang="ko-KR" dirty="0">
                <a:solidFill>
                  <a:schemeClr val="tx1"/>
                </a:solidFill>
                <a:effectLst/>
              </a:rPr>
              <a:t>1 : 4-</a:t>
            </a:r>
            <a:r>
              <a:rPr lang="ko-KR" altLang="en-US" dirty="0">
                <a:solidFill>
                  <a:schemeClr val="tx1"/>
                </a:solidFill>
                <a:effectLst/>
              </a:rPr>
              <a:t>비트 우측 시프트 레지스터</a:t>
            </a:r>
            <a:r>
              <a:rPr lang="ko-KR" altLang="en-US" sz="3600" dirty="0">
                <a:solidFill>
                  <a:schemeClr val="tx1"/>
                </a:solidFill>
              </a:rPr>
              <a:t> </a:t>
            </a:r>
            <a:endParaRPr lang="ko-KR" altLang="en-US" sz="3400" kern="0" dirty="0">
              <a:solidFill>
                <a:schemeClr val="tx1"/>
              </a:solidFill>
              <a:latin typeface="HY헤드라인M"/>
              <a:cs typeface="HY헤드라인M"/>
            </a:endParaRPr>
          </a:p>
        </p:txBody>
      </p:sp>
      <p:sp>
        <p:nvSpPr>
          <p:cNvPr id="3" name="_PO1" hidden="1">
            <a:extLst>
              <a:ext uri="{FF2B5EF4-FFF2-40B4-BE49-F238E27FC236}">
                <a16:creationId xmlns:a16="http://schemas.microsoft.com/office/drawing/2014/main" id="{BACD321B-FD85-4CEB-AB9D-70D9D093A7E6}"/>
              </a:ext>
            </a:extLst>
          </p:cNvPr>
          <p:cNvSpPr>
            <a:spLocks noSelect="1" noChangeArrowheads="1"/>
          </p:cNvSpPr>
          <p:nvPr/>
        </p:nvSpPr>
        <p:spPr bwMode="auto">
          <a:xfrm>
            <a:off x="0" y="0"/>
            <a:ext cx="1587500" cy="158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_PO1" hidden="1">
            <a:extLst>
              <a:ext uri="{FF2B5EF4-FFF2-40B4-BE49-F238E27FC236}">
                <a16:creationId xmlns:a16="http://schemas.microsoft.com/office/drawing/2014/main" id="{77600F98-5CF8-4DAB-8576-689B6D25BD7B}"/>
              </a:ext>
            </a:extLst>
          </p:cNvPr>
          <p:cNvSpPr>
            <a:spLocks noSelect="1" noChangeArrowheads="1"/>
          </p:cNvSpPr>
          <p:nvPr/>
        </p:nvSpPr>
        <p:spPr bwMode="auto">
          <a:xfrm>
            <a:off x="0" y="0"/>
            <a:ext cx="1587500" cy="158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_PO1" hidden="1">
            <a:extLst>
              <a:ext uri="{FF2B5EF4-FFF2-40B4-BE49-F238E27FC236}">
                <a16:creationId xmlns:a16="http://schemas.microsoft.com/office/drawing/2014/main" id="{6C00BAAE-2367-452E-B534-27A5791F69FC}"/>
              </a:ext>
            </a:extLst>
          </p:cNvPr>
          <p:cNvSpPr>
            <a:spLocks noSelect="1" noChangeArrowheads="1"/>
          </p:cNvSpPr>
          <p:nvPr/>
        </p:nvSpPr>
        <p:spPr bwMode="auto">
          <a:xfrm>
            <a:off x="2622550" y="2789238"/>
            <a:ext cx="1587500" cy="158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6506EAD-6755-4F5F-86A2-941A6ADEC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052736"/>
            <a:ext cx="8915203" cy="396044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AC0714F-86A3-499A-AEAD-8E5A4B62E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37" y="3568894"/>
            <a:ext cx="4324939" cy="302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13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E0533FD-D4B8-4342-A5F9-CC39AE4FA49F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C1FD6339-135F-4644-984E-23C4D71FC5F2}"/>
              </a:ext>
            </a:extLst>
          </p:cNvPr>
          <p:cNvSpPr txBox="1">
            <a:spLocks/>
          </p:cNvSpPr>
          <p:nvPr/>
        </p:nvSpPr>
        <p:spPr bwMode="auto">
          <a:xfrm>
            <a:off x="81732" y="207109"/>
            <a:ext cx="7154564" cy="50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1206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ko-KR" altLang="en-US" dirty="0">
                <a:solidFill>
                  <a:schemeClr val="tx1"/>
                </a:solidFill>
                <a:effectLst/>
              </a:rPr>
              <a:t>실험</a:t>
            </a:r>
            <a:r>
              <a:rPr lang="en-US" altLang="ko-KR" dirty="0">
                <a:solidFill>
                  <a:schemeClr val="tx1"/>
                </a:solidFill>
                <a:effectLst/>
              </a:rPr>
              <a:t> 1 : 4-</a:t>
            </a:r>
            <a:r>
              <a:rPr lang="ko-KR" altLang="en-US" dirty="0">
                <a:solidFill>
                  <a:schemeClr val="tx1"/>
                </a:solidFill>
                <a:effectLst/>
              </a:rPr>
              <a:t>비트 우측 시프트 레지스터</a:t>
            </a:r>
            <a:endParaRPr lang="ko-KR" altLang="en-US" sz="3400" kern="0" dirty="0">
              <a:solidFill>
                <a:schemeClr val="tx1"/>
              </a:solidFill>
              <a:latin typeface="HY헤드라인M"/>
              <a:cs typeface="HY헤드라인M"/>
            </a:endParaRPr>
          </a:p>
        </p:txBody>
      </p:sp>
      <p:sp>
        <p:nvSpPr>
          <p:cNvPr id="3" name="_PO1" hidden="1">
            <a:extLst>
              <a:ext uri="{FF2B5EF4-FFF2-40B4-BE49-F238E27FC236}">
                <a16:creationId xmlns:a16="http://schemas.microsoft.com/office/drawing/2014/main" id="{BACD321B-FD85-4CEB-AB9D-70D9D093A7E6}"/>
              </a:ext>
            </a:extLst>
          </p:cNvPr>
          <p:cNvSpPr>
            <a:spLocks noSelect="1" noChangeArrowheads="1"/>
          </p:cNvSpPr>
          <p:nvPr/>
        </p:nvSpPr>
        <p:spPr bwMode="auto">
          <a:xfrm>
            <a:off x="0" y="0"/>
            <a:ext cx="1587500" cy="158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_PO1" hidden="1">
            <a:extLst>
              <a:ext uri="{FF2B5EF4-FFF2-40B4-BE49-F238E27FC236}">
                <a16:creationId xmlns:a16="http://schemas.microsoft.com/office/drawing/2014/main" id="{77600F98-5CF8-4DAB-8576-689B6D25BD7B}"/>
              </a:ext>
            </a:extLst>
          </p:cNvPr>
          <p:cNvSpPr>
            <a:spLocks noSelect="1" noChangeArrowheads="1"/>
          </p:cNvSpPr>
          <p:nvPr/>
        </p:nvSpPr>
        <p:spPr bwMode="auto">
          <a:xfrm>
            <a:off x="0" y="0"/>
            <a:ext cx="1587500" cy="158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_PO1" hidden="1">
            <a:extLst>
              <a:ext uri="{FF2B5EF4-FFF2-40B4-BE49-F238E27FC236}">
                <a16:creationId xmlns:a16="http://schemas.microsoft.com/office/drawing/2014/main" id="{6C00BAAE-2367-452E-B534-27A5791F69FC}"/>
              </a:ext>
            </a:extLst>
          </p:cNvPr>
          <p:cNvSpPr>
            <a:spLocks noSelect="1" noChangeArrowheads="1"/>
          </p:cNvSpPr>
          <p:nvPr/>
        </p:nvSpPr>
        <p:spPr bwMode="auto">
          <a:xfrm>
            <a:off x="2622550" y="2789238"/>
            <a:ext cx="1587500" cy="158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_PO1" hidden="1">
            <a:extLst>
              <a:ext uri="{FF2B5EF4-FFF2-40B4-BE49-F238E27FC236}">
                <a16:creationId xmlns:a16="http://schemas.microsoft.com/office/drawing/2014/main" id="{430AEFA3-F575-498D-B1D5-8120F0C9B34F}"/>
              </a:ext>
            </a:extLst>
          </p:cNvPr>
          <p:cNvSpPr>
            <a:spLocks noSelect="1" noChangeArrowheads="1"/>
          </p:cNvSpPr>
          <p:nvPr/>
        </p:nvSpPr>
        <p:spPr bwMode="auto">
          <a:xfrm>
            <a:off x="0" y="0"/>
            <a:ext cx="1587500" cy="158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_PO1" hidden="1">
            <a:extLst>
              <a:ext uri="{FF2B5EF4-FFF2-40B4-BE49-F238E27FC236}">
                <a16:creationId xmlns:a16="http://schemas.microsoft.com/office/drawing/2014/main" id="{55859DEB-99F4-42CC-AEE9-A004477CE43C}"/>
              </a:ext>
            </a:extLst>
          </p:cNvPr>
          <p:cNvSpPr>
            <a:spLocks noSelect="1" noChangeArrowheads="1"/>
          </p:cNvSpPr>
          <p:nvPr/>
        </p:nvSpPr>
        <p:spPr bwMode="auto">
          <a:xfrm>
            <a:off x="2903538" y="1125538"/>
            <a:ext cx="1587500" cy="158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_PO1" hidden="1">
            <a:extLst>
              <a:ext uri="{FF2B5EF4-FFF2-40B4-BE49-F238E27FC236}">
                <a16:creationId xmlns:a16="http://schemas.microsoft.com/office/drawing/2014/main" id="{DDF4A8AE-C4BA-459E-938F-7880E7FFEE36}"/>
              </a:ext>
            </a:extLst>
          </p:cNvPr>
          <p:cNvSpPr>
            <a:spLocks noSelect="1" noChangeArrowheads="1"/>
          </p:cNvSpPr>
          <p:nvPr/>
        </p:nvSpPr>
        <p:spPr bwMode="auto">
          <a:xfrm>
            <a:off x="0" y="0"/>
            <a:ext cx="1587500" cy="158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3BE0568-FE2D-4E26-885A-DE3E5CB2F9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719686" y="1716110"/>
            <a:ext cx="5883051" cy="441228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900E208-BA92-4830-B0E0-530B378B0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5800" y="5373216"/>
            <a:ext cx="4672704" cy="1289022"/>
          </a:xfrm>
          <a:prstGeom prst="rect">
            <a:avLst/>
          </a:prstGeom>
          <a:solidFill>
            <a:schemeClr val="accent2"/>
          </a:solidFill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5418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988E03B5-6CE5-491E-9289-4C0C1DAB3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99" y="919940"/>
            <a:ext cx="5537621" cy="3053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>
            <a:extLst>
              <a:ext uri="{FF2B5EF4-FFF2-40B4-BE49-F238E27FC236}">
                <a16:creationId xmlns:a16="http://schemas.microsoft.com/office/drawing/2014/main" id="{1B93F447-542C-4206-8430-6CADD1E6D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4244251"/>
            <a:ext cx="3530451" cy="2337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E0533FD-D4B8-4342-A5F9-CC39AE4FA49F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9FA9F-E65D-4E15-9097-788FDC47C6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537A7-7280-4512-A20E-70ABCB7F63CC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C1FD6339-135F-4644-984E-23C4D71FC5F2}"/>
              </a:ext>
            </a:extLst>
          </p:cNvPr>
          <p:cNvSpPr txBox="1">
            <a:spLocks/>
          </p:cNvSpPr>
          <p:nvPr/>
        </p:nvSpPr>
        <p:spPr bwMode="auto">
          <a:xfrm>
            <a:off x="81732" y="207109"/>
            <a:ext cx="7154564" cy="50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1206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ko-KR" altLang="en-US" dirty="0">
                <a:solidFill>
                  <a:schemeClr val="tx1"/>
                </a:solidFill>
                <a:effectLst/>
              </a:rPr>
              <a:t>실험</a:t>
            </a:r>
            <a:r>
              <a:rPr lang="en-US" altLang="ko-KR" dirty="0">
                <a:solidFill>
                  <a:schemeClr val="tx1"/>
                </a:solidFill>
                <a:effectLst/>
              </a:rPr>
              <a:t> 2 : D-FF</a:t>
            </a:r>
            <a:r>
              <a:rPr lang="ko-KR" altLang="en-US" dirty="0">
                <a:solidFill>
                  <a:schemeClr val="tx1"/>
                </a:solidFill>
                <a:effectLst/>
              </a:rPr>
              <a:t>를 이용한 </a:t>
            </a:r>
            <a:r>
              <a:rPr lang="ko-KR" altLang="en-US" dirty="0" err="1">
                <a:solidFill>
                  <a:schemeClr val="tx1"/>
                </a:solidFill>
                <a:effectLst/>
              </a:rPr>
              <a:t>링카운터</a:t>
            </a:r>
            <a:r>
              <a:rPr lang="ko-KR" altLang="en-US" dirty="0">
                <a:solidFill>
                  <a:schemeClr val="tx1"/>
                </a:solidFill>
                <a:effectLst/>
              </a:rPr>
              <a:t> 회로</a:t>
            </a:r>
            <a:endParaRPr lang="ko-KR" altLang="en-US" sz="3400" kern="0" dirty="0">
              <a:solidFill>
                <a:schemeClr val="tx1"/>
              </a:solidFill>
              <a:latin typeface="HY헤드라인M"/>
              <a:cs typeface="HY헤드라인M"/>
            </a:endParaRPr>
          </a:p>
        </p:txBody>
      </p:sp>
      <p:sp>
        <p:nvSpPr>
          <p:cNvPr id="3" name="_PO1" hidden="1">
            <a:extLst>
              <a:ext uri="{FF2B5EF4-FFF2-40B4-BE49-F238E27FC236}">
                <a16:creationId xmlns:a16="http://schemas.microsoft.com/office/drawing/2014/main" id="{BACD321B-FD85-4CEB-AB9D-70D9D093A7E6}"/>
              </a:ext>
            </a:extLst>
          </p:cNvPr>
          <p:cNvSpPr>
            <a:spLocks noSelect="1" noChangeArrowheads="1"/>
          </p:cNvSpPr>
          <p:nvPr/>
        </p:nvSpPr>
        <p:spPr bwMode="auto">
          <a:xfrm>
            <a:off x="0" y="0"/>
            <a:ext cx="1587500" cy="158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_PO1" hidden="1">
            <a:extLst>
              <a:ext uri="{FF2B5EF4-FFF2-40B4-BE49-F238E27FC236}">
                <a16:creationId xmlns:a16="http://schemas.microsoft.com/office/drawing/2014/main" id="{77600F98-5CF8-4DAB-8576-689B6D25BD7B}"/>
              </a:ext>
            </a:extLst>
          </p:cNvPr>
          <p:cNvSpPr>
            <a:spLocks noSelect="1" noChangeArrowheads="1"/>
          </p:cNvSpPr>
          <p:nvPr/>
        </p:nvSpPr>
        <p:spPr bwMode="auto">
          <a:xfrm>
            <a:off x="0" y="0"/>
            <a:ext cx="1587500" cy="158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_PO1" hidden="1">
            <a:extLst>
              <a:ext uri="{FF2B5EF4-FFF2-40B4-BE49-F238E27FC236}">
                <a16:creationId xmlns:a16="http://schemas.microsoft.com/office/drawing/2014/main" id="{6C00BAAE-2367-452E-B534-27A5791F69FC}"/>
              </a:ext>
            </a:extLst>
          </p:cNvPr>
          <p:cNvSpPr>
            <a:spLocks noSelect="1" noChangeArrowheads="1"/>
          </p:cNvSpPr>
          <p:nvPr/>
        </p:nvSpPr>
        <p:spPr bwMode="auto">
          <a:xfrm>
            <a:off x="2622550" y="2789238"/>
            <a:ext cx="1587500" cy="158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_PO1" hidden="1">
            <a:extLst>
              <a:ext uri="{FF2B5EF4-FFF2-40B4-BE49-F238E27FC236}">
                <a16:creationId xmlns:a16="http://schemas.microsoft.com/office/drawing/2014/main" id="{430AEFA3-F575-498D-B1D5-8120F0C9B34F}"/>
              </a:ext>
            </a:extLst>
          </p:cNvPr>
          <p:cNvSpPr>
            <a:spLocks noSelect="1" noChangeArrowheads="1"/>
          </p:cNvSpPr>
          <p:nvPr/>
        </p:nvSpPr>
        <p:spPr bwMode="auto">
          <a:xfrm>
            <a:off x="0" y="0"/>
            <a:ext cx="1587500" cy="158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_PO1">
            <a:extLst>
              <a:ext uri="{FF2B5EF4-FFF2-40B4-BE49-F238E27FC236}">
                <a16:creationId xmlns:a16="http://schemas.microsoft.com/office/drawing/2014/main" id="{E826929B-142D-4468-BBAA-7C68E2B3E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3932880"/>
            <a:ext cx="4445197" cy="26034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그림 12-4 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D-FF를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이용한 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링카운터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회로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6C4FE531-D3CB-41CB-B135-F5CAD73494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194322"/>
              </p:ext>
            </p:extLst>
          </p:nvPr>
        </p:nvGraphicFramePr>
        <p:xfrm>
          <a:off x="5578052" y="1505808"/>
          <a:ext cx="3530452" cy="4947696"/>
        </p:xfrm>
        <a:graphic>
          <a:graphicData uri="http://schemas.openxmlformats.org/drawingml/2006/table">
            <a:tbl>
              <a:tblPr/>
              <a:tblGrid>
                <a:gridCol w="706254">
                  <a:extLst>
                    <a:ext uri="{9D8B030D-6E8A-4147-A177-3AD203B41FA5}">
                      <a16:colId xmlns:a16="http://schemas.microsoft.com/office/drawing/2014/main" val="2443755037"/>
                    </a:ext>
                  </a:extLst>
                </a:gridCol>
                <a:gridCol w="706254">
                  <a:extLst>
                    <a:ext uri="{9D8B030D-6E8A-4147-A177-3AD203B41FA5}">
                      <a16:colId xmlns:a16="http://schemas.microsoft.com/office/drawing/2014/main" val="4252428643"/>
                    </a:ext>
                  </a:extLst>
                </a:gridCol>
                <a:gridCol w="706664">
                  <a:extLst>
                    <a:ext uri="{9D8B030D-6E8A-4147-A177-3AD203B41FA5}">
                      <a16:colId xmlns:a16="http://schemas.microsoft.com/office/drawing/2014/main" val="915210730"/>
                    </a:ext>
                  </a:extLst>
                </a:gridCol>
                <a:gridCol w="706254">
                  <a:extLst>
                    <a:ext uri="{9D8B030D-6E8A-4147-A177-3AD203B41FA5}">
                      <a16:colId xmlns:a16="http://schemas.microsoft.com/office/drawing/2014/main" val="3495514504"/>
                    </a:ext>
                  </a:extLst>
                </a:gridCol>
                <a:gridCol w="705026">
                  <a:extLst>
                    <a:ext uri="{9D8B030D-6E8A-4147-A177-3AD203B41FA5}">
                      <a16:colId xmlns:a16="http://schemas.microsoft.com/office/drawing/2014/main" val="2166672852"/>
                    </a:ext>
                  </a:extLst>
                </a:gridCol>
              </a:tblGrid>
              <a:tr h="414619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Clock</a:t>
                      </a: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의 수</a:t>
                      </a:r>
                      <a:endParaRPr lang="ko-KR" altLang="en-US" sz="1700">
                        <a:effectLst/>
                      </a:endParaRPr>
                    </a:p>
                  </a:txBody>
                  <a:tcPr marL="42252" marR="42252" marT="42252" marB="42252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A</a:t>
                      </a:r>
                      <a:endParaRPr lang="en-US" sz="1700">
                        <a:effectLst/>
                      </a:endParaRPr>
                    </a:p>
                  </a:txBody>
                  <a:tcPr marL="42252" marR="42252" marT="42252" marB="42252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B</a:t>
                      </a:r>
                      <a:endParaRPr lang="en-US" sz="1700">
                        <a:effectLst/>
                      </a:endParaRPr>
                    </a:p>
                  </a:txBody>
                  <a:tcPr marL="42252" marR="42252" marT="42252" marB="42252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C</a:t>
                      </a:r>
                      <a:endParaRPr lang="en-US" sz="1700">
                        <a:effectLst/>
                      </a:endParaRPr>
                    </a:p>
                  </a:txBody>
                  <a:tcPr marL="42252" marR="42252" marT="42252" marB="42252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D</a:t>
                      </a:r>
                      <a:endParaRPr lang="en-US" sz="1700">
                        <a:effectLst/>
                      </a:endParaRPr>
                    </a:p>
                  </a:txBody>
                  <a:tcPr marL="42252" marR="42252" marT="42252" marB="42252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9266648"/>
                  </a:ext>
                </a:extLst>
              </a:tr>
              <a:tr h="226641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</a:t>
                      </a:r>
                      <a:endParaRPr lang="ko-KR" altLang="en-US" sz="1700">
                        <a:effectLst/>
                      </a:endParaRPr>
                    </a:p>
                  </a:txBody>
                  <a:tcPr marL="42252" marR="42252" marT="42252" marB="42252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 sz="1700">
                        <a:effectLst/>
                      </a:endParaRPr>
                    </a:p>
                  </a:txBody>
                  <a:tcPr marL="42252" marR="42252" marT="42252" marB="42252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 sz="1700" dirty="0">
                        <a:effectLst/>
                      </a:endParaRPr>
                    </a:p>
                  </a:txBody>
                  <a:tcPr marL="42252" marR="42252" marT="42252" marB="42252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 sz="1700">
                        <a:effectLst/>
                      </a:endParaRPr>
                    </a:p>
                  </a:txBody>
                  <a:tcPr marL="42252" marR="42252" marT="42252" marB="42252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 sz="1700">
                        <a:effectLst/>
                      </a:endParaRPr>
                    </a:p>
                  </a:txBody>
                  <a:tcPr marL="42252" marR="42252" marT="42252" marB="42252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0041126"/>
                  </a:ext>
                </a:extLst>
              </a:tr>
              <a:tr h="226641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</a:t>
                      </a:r>
                      <a:endParaRPr lang="ko-KR" altLang="en-US" sz="1700">
                        <a:effectLst/>
                      </a:endParaRPr>
                    </a:p>
                  </a:txBody>
                  <a:tcPr marL="42252" marR="42252" marT="42252" marB="42252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 sz="1700">
                        <a:effectLst/>
                      </a:endParaRPr>
                    </a:p>
                  </a:txBody>
                  <a:tcPr marL="42252" marR="42252" marT="42252" marB="42252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 sz="1700">
                        <a:effectLst/>
                      </a:endParaRPr>
                    </a:p>
                  </a:txBody>
                  <a:tcPr marL="42252" marR="42252" marT="42252" marB="42252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 sz="1700">
                        <a:effectLst/>
                      </a:endParaRPr>
                    </a:p>
                  </a:txBody>
                  <a:tcPr marL="42252" marR="42252" marT="42252" marB="42252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 sz="1700">
                        <a:effectLst/>
                      </a:endParaRPr>
                    </a:p>
                  </a:txBody>
                  <a:tcPr marL="42252" marR="42252" marT="42252" marB="42252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9949075"/>
                  </a:ext>
                </a:extLst>
              </a:tr>
              <a:tr h="226641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3</a:t>
                      </a:r>
                      <a:endParaRPr lang="ko-KR" altLang="en-US" sz="1700">
                        <a:effectLst/>
                      </a:endParaRPr>
                    </a:p>
                  </a:txBody>
                  <a:tcPr marL="42252" marR="42252" marT="42252" marB="42252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 sz="1700">
                        <a:effectLst/>
                      </a:endParaRPr>
                    </a:p>
                  </a:txBody>
                  <a:tcPr marL="42252" marR="42252" marT="42252" marB="42252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 sz="1700">
                        <a:effectLst/>
                      </a:endParaRPr>
                    </a:p>
                  </a:txBody>
                  <a:tcPr marL="42252" marR="42252" marT="42252" marB="42252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 sz="1700">
                        <a:effectLst/>
                      </a:endParaRPr>
                    </a:p>
                  </a:txBody>
                  <a:tcPr marL="42252" marR="42252" marT="42252" marB="42252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 sz="1700">
                        <a:effectLst/>
                      </a:endParaRPr>
                    </a:p>
                  </a:txBody>
                  <a:tcPr marL="42252" marR="42252" marT="42252" marB="42252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1677696"/>
                  </a:ext>
                </a:extLst>
              </a:tr>
              <a:tr h="226641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4</a:t>
                      </a:r>
                      <a:endParaRPr lang="ko-KR" altLang="en-US" sz="1700">
                        <a:effectLst/>
                      </a:endParaRPr>
                    </a:p>
                  </a:txBody>
                  <a:tcPr marL="42252" marR="42252" marT="42252" marB="42252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 sz="1700">
                        <a:effectLst/>
                      </a:endParaRPr>
                    </a:p>
                  </a:txBody>
                  <a:tcPr marL="42252" marR="42252" marT="42252" marB="42252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 sz="1700">
                        <a:effectLst/>
                      </a:endParaRPr>
                    </a:p>
                  </a:txBody>
                  <a:tcPr marL="42252" marR="42252" marT="42252" marB="42252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 sz="1700">
                        <a:effectLst/>
                      </a:endParaRPr>
                    </a:p>
                  </a:txBody>
                  <a:tcPr marL="42252" marR="42252" marT="42252" marB="42252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 sz="1700">
                        <a:effectLst/>
                      </a:endParaRPr>
                    </a:p>
                  </a:txBody>
                  <a:tcPr marL="42252" marR="42252" marT="42252" marB="42252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5276739"/>
                  </a:ext>
                </a:extLst>
              </a:tr>
              <a:tr h="226641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5</a:t>
                      </a:r>
                      <a:endParaRPr lang="ko-KR" altLang="en-US" sz="1700">
                        <a:effectLst/>
                      </a:endParaRPr>
                    </a:p>
                  </a:txBody>
                  <a:tcPr marL="42252" marR="42252" marT="42252" marB="42252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 sz="1700">
                        <a:effectLst/>
                      </a:endParaRPr>
                    </a:p>
                  </a:txBody>
                  <a:tcPr marL="42252" marR="42252" marT="42252" marB="42252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 sz="1700">
                        <a:effectLst/>
                      </a:endParaRPr>
                    </a:p>
                  </a:txBody>
                  <a:tcPr marL="42252" marR="42252" marT="42252" marB="42252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 sz="1700">
                        <a:effectLst/>
                      </a:endParaRPr>
                    </a:p>
                  </a:txBody>
                  <a:tcPr marL="42252" marR="42252" marT="42252" marB="42252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 sz="1700">
                        <a:effectLst/>
                      </a:endParaRPr>
                    </a:p>
                  </a:txBody>
                  <a:tcPr marL="42252" marR="42252" marT="42252" marB="42252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3794294"/>
                  </a:ext>
                </a:extLst>
              </a:tr>
              <a:tr h="226641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6</a:t>
                      </a:r>
                      <a:endParaRPr lang="ko-KR" altLang="en-US" sz="1700">
                        <a:effectLst/>
                      </a:endParaRPr>
                    </a:p>
                  </a:txBody>
                  <a:tcPr marL="42252" marR="42252" marT="42252" marB="42252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 sz="1700">
                        <a:effectLst/>
                      </a:endParaRPr>
                    </a:p>
                  </a:txBody>
                  <a:tcPr marL="42252" marR="42252" marT="42252" marB="42252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 sz="1700">
                        <a:effectLst/>
                      </a:endParaRPr>
                    </a:p>
                  </a:txBody>
                  <a:tcPr marL="42252" marR="42252" marT="42252" marB="42252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 sz="1700">
                        <a:effectLst/>
                      </a:endParaRPr>
                    </a:p>
                  </a:txBody>
                  <a:tcPr marL="42252" marR="42252" marT="42252" marB="42252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 sz="1700">
                        <a:effectLst/>
                      </a:endParaRPr>
                    </a:p>
                  </a:txBody>
                  <a:tcPr marL="42252" marR="42252" marT="42252" marB="42252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285066"/>
                  </a:ext>
                </a:extLst>
              </a:tr>
              <a:tr h="226641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7</a:t>
                      </a:r>
                      <a:endParaRPr lang="ko-KR" altLang="en-US" sz="1700">
                        <a:effectLst/>
                      </a:endParaRPr>
                    </a:p>
                  </a:txBody>
                  <a:tcPr marL="42252" marR="42252" marT="42252" marB="42252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 sz="1700">
                        <a:effectLst/>
                      </a:endParaRPr>
                    </a:p>
                  </a:txBody>
                  <a:tcPr marL="42252" marR="42252" marT="42252" marB="42252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 sz="1700" dirty="0">
                        <a:effectLst/>
                      </a:endParaRPr>
                    </a:p>
                  </a:txBody>
                  <a:tcPr marL="42252" marR="42252" marT="42252" marB="42252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 sz="1700">
                        <a:effectLst/>
                      </a:endParaRPr>
                    </a:p>
                  </a:txBody>
                  <a:tcPr marL="42252" marR="42252" marT="42252" marB="42252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 sz="1700">
                        <a:effectLst/>
                      </a:endParaRPr>
                    </a:p>
                  </a:txBody>
                  <a:tcPr marL="42252" marR="42252" marT="42252" marB="42252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8254579"/>
                  </a:ext>
                </a:extLst>
              </a:tr>
              <a:tr h="226641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8</a:t>
                      </a:r>
                      <a:endParaRPr lang="ko-KR" altLang="en-US" sz="1700">
                        <a:effectLst/>
                      </a:endParaRPr>
                    </a:p>
                  </a:txBody>
                  <a:tcPr marL="42252" marR="42252" marT="42252" marB="42252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 sz="1700">
                        <a:effectLst/>
                      </a:endParaRPr>
                    </a:p>
                  </a:txBody>
                  <a:tcPr marL="42252" marR="42252" marT="42252" marB="42252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 sz="1700">
                        <a:effectLst/>
                      </a:endParaRPr>
                    </a:p>
                  </a:txBody>
                  <a:tcPr marL="42252" marR="42252" marT="42252" marB="42252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 sz="1700">
                        <a:effectLst/>
                      </a:endParaRPr>
                    </a:p>
                  </a:txBody>
                  <a:tcPr marL="42252" marR="42252" marT="42252" marB="42252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 sz="1700" dirty="0">
                        <a:effectLst/>
                      </a:endParaRPr>
                    </a:p>
                  </a:txBody>
                  <a:tcPr marL="42252" marR="42252" marT="42252" marB="42252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857150"/>
                  </a:ext>
                </a:extLst>
              </a:tr>
              <a:tr h="226641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9</a:t>
                      </a:r>
                      <a:endParaRPr lang="ko-KR" altLang="en-US" sz="1700">
                        <a:effectLst/>
                      </a:endParaRPr>
                    </a:p>
                  </a:txBody>
                  <a:tcPr marL="42252" marR="42252" marT="42252" marB="42252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 sz="1700">
                        <a:effectLst/>
                      </a:endParaRPr>
                    </a:p>
                  </a:txBody>
                  <a:tcPr marL="42252" marR="42252" marT="42252" marB="42252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 sz="1700">
                        <a:effectLst/>
                      </a:endParaRPr>
                    </a:p>
                  </a:txBody>
                  <a:tcPr marL="42252" marR="42252" marT="42252" marB="42252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 sz="1700">
                        <a:effectLst/>
                      </a:endParaRPr>
                    </a:p>
                  </a:txBody>
                  <a:tcPr marL="42252" marR="42252" marT="42252" marB="42252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 sz="1700">
                        <a:effectLst/>
                      </a:endParaRPr>
                    </a:p>
                  </a:txBody>
                  <a:tcPr marL="42252" marR="42252" marT="42252" marB="42252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7415704"/>
                  </a:ext>
                </a:extLst>
              </a:tr>
              <a:tr h="226641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10</a:t>
                      </a:r>
                      <a:endParaRPr lang="ko-KR" altLang="en-US" sz="1700">
                        <a:effectLst/>
                      </a:endParaRPr>
                    </a:p>
                  </a:txBody>
                  <a:tcPr marL="42252" marR="42252" marT="42252" marB="42252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 sz="1700">
                        <a:effectLst/>
                      </a:endParaRPr>
                    </a:p>
                  </a:txBody>
                  <a:tcPr marL="42252" marR="42252" marT="42252" marB="42252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 sz="1700">
                        <a:effectLst/>
                      </a:endParaRPr>
                    </a:p>
                  </a:txBody>
                  <a:tcPr marL="42252" marR="42252" marT="42252" marB="42252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 sz="1700">
                        <a:effectLst/>
                      </a:endParaRPr>
                    </a:p>
                  </a:txBody>
                  <a:tcPr marL="42252" marR="42252" marT="42252" marB="42252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 sz="1700">
                        <a:effectLst/>
                      </a:endParaRPr>
                    </a:p>
                  </a:txBody>
                  <a:tcPr marL="42252" marR="42252" marT="42252" marB="42252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472382"/>
                  </a:ext>
                </a:extLst>
              </a:tr>
              <a:tr h="226641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11</a:t>
                      </a:r>
                      <a:endParaRPr lang="ko-KR" altLang="en-US" sz="1700">
                        <a:effectLst/>
                      </a:endParaRPr>
                    </a:p>
                  </a:txBody>
                  <a:tcPr marL="42252" marR="42252" marT="42252" marB="42252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 sz="1700">
                        <a:effectLst/>
                      </a:endParaRPr>
                    </a:p>
                  </a:txBody>
                  <a:tcPr marL="42252" marR="42252" marT="42252" marB="42252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 sz="1700">
                        <a:effectLst/>
                      </a:endParaRPr>
                    </a:p>
                  </a:txBody>
                  <a:tcPr marL="42252" marR="42252" marT="42252" marB="42252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 sz="1700">
                        <a:effectLst/>
                      </a:endParaRPr>
                    </a:p>
                  </a:txBody>
                  <a:tcPr marL="42252" marR="42252" marT="42252" marB="42252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 sz="1700">
                        <a:effectLst/>
                      </a:endParaRPr>
                    </a:p>
                  </a:txBody>
                  <a:tcPr marL="42252" marR="42252" marT="42252" marB="42252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6332892"/>
                  </a:ext>
                </a:extLst>
              </a:tr>
              <a:tr h="226641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12</a:t>
                      </a:r>
                      <a:endParaRPr lang="ko-KR" altLang="en-US" sz="1700">
                        <a:effectLst/>
                      </a:endParaRPr>
                    </a:p>
                  </a:txBody>
                  <a:tcPr marL="42252" marR="42252" marT="42252" marB="42252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 sz="1700">
                        <a:effectLst/>
                      </a:endParaRPr>
                    </a:p>
                  </a:txBody>
                  <a:tcPr marL="42252" marR="42252" marT="42252" marB="42252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 sz="1700">
                        <a:effectLst/>
                      </a:endParaRPr>
                    </a:p>
                  </a:txBody>
                  <a:tcPr marL="42252" marR="42252" marT="42252" marB="42252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 sz="1700">
                        <a:effectLst/>
                      </a:endParaRPr>
                    </a:p>
                  </a:txBody>
                  <a:tcPr marL="42252" marR="42252" marT="42252" marB="42252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 sz="1700">
                        <a:effectLst/>
                      </a:endParaRPr>
                    </a:p>
                  </a:txBody>
                  <a:tcPr marL="42252" marR="42252" marT="42252" marB="42252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742985"/>
                  </a:ext>
                </a:extLst>
              </a:tr>
              <a:tr h="226641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13</a:t>
                      </a:r>
                      <a:endParaRPr lang="ko-KR" altLang="en-US" sz="1700">
                        <a:effectLst/>
                      </a:endParaRPr>
                    </a:p>
                  </a:txBody>
                  <a:tcPr marL="42252" marR="42252" marT="42252" marB="42252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 sz="1700">
                        <a:effectLst/>
                      </a:endParaRPr>
                    </a:p>
                  </a:txBody>
                  <a:tcPr marL="42252" marR="42252" marT="42252" marB="42252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 sz="1700">
                        <a:effectLst/>
                      </a:endParaRPr>
                    </a:p>
                  </a:txBody>
                  <a:tcPr marL="42252" marR="42252" marT="42252" marB="42252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 sz="1700">
                        <a:effectLst/>
                      </a:endParaRPr>
                    </a:p>
                  </a:txBody>
                  <a:tcPr marL="42252" marR="42252" marT="42252" marB="42252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 sz="1700">
                        <a:effectLst/>
                      </a:endParaRPr>
                    </a:p>
                  </a:txBody>
                  <a:tcPr marL="42252" marR="42252" marT="42252" marB="42252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0630461"/>
                  </a:ext>
                </a:extLst>
              </a:tr>
              <a:tr h="226641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14</a:t>
                      </a:r>
                      <a:endParaRPr lang="ko-KR" altLang="en-US" sz="1700">
                        <a:effectLst/>
                      </a:endParaRPr>
                    </a:p>
                  </a:txBody>
                  <a:tcPr marL="42252" marR="42252" marT="42252" marB="42252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 sz="1700">
                        <a:effectLst/>
                      </a:endParaRPr>
                    </a:p>
                  </a:txBody>
                  <a:tcPr marL="42252" marR="42252" marT="42252" marB="42252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 sz="1700">
                        <a:effectLst/>
                      </a:endParaRPr>
                    </a:p>
                  </a:txBody>
                  <a:tcPr marL="42252" marR="42252" marT="42252" marB="42252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 sz="1700">
                        <a:effectLst/>
                      </a:endParaRPr>
                    </a:p>
                  </a:txBody>
                  <a:tcPr marL="42252" marR="42252" marT="42252" marB="42252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 sz="1700">
                        <a:effectLst/>
                      </a:endParaRPr>
                    </a:p>
                  </a:txBody>
                  <a:tcPr marL="42252" marR="42252" marT="42252" marB="42252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5486101"/>
                  </a:ext>
                </a:extLst>
              </a:tr>
              <a:tr h="226641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15</a:t>
                      </a:r>
                      <a:endParaRPr lang="ko-KR" altLang="en-US" sz="1700">
                        <a:effectLst/>
                      </a:endParaRPr>
                    </a:p>
                  </a:txBody>
                  <a:tcPr marL="42252" marR="42252" marT="42252" marB="42252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 sz="1700">
                        <a:effectLst/>
                      </a:endParaRPr>
                    </a:p>
                  </a:txBody>
                  <a:tcPr marL="42252" marR="42252" marT="42252" marB="42252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 sz="1700">
                        <a:effectLst/>
                      </a:endParaRPr>
                    </a:p>
                  </a:txBody>
                  <a:tcPr marL="42252" marR="42252" marT="42252" marB="42252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 sz="1700">
                        <a:effectLst/>
                      </a:endParaRPr>
                    </a:p>
                  </a:txBody>
                  <a:tcPr marL="42252" marR="42252" marT="42252" marB="42252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 sz="1700" dirty="0">
                        <a:effectLst/>
                      </a:endParaRPr>
                    </a:p>
                  </a:txBody>
                  <a:tcPr marL="42252" marR="42252" marT="42252" marB="42252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9669084"/>
                  </a:ext>
                </a:extLst>
              </a:tr>
            </a:tbl>
          </a:graphicData>
        </a:graphic>
      </p:graphicFrame>
      <p:sp>
        <p:nvSpPr>
          <p:cNvPr id="16" name="_PO1" hidden="1">
            <a:extLst>
              <a:ext uri="{FF2B5EF4-FFF2-40B4-BE49-F238E27FC236}">
                <a16:creationId xmlns:a16="http://schemas.microsoft.com/office/drawing/2014/main" id="{55859DEB-99F4-42CC-AEE9-A004477CE43C}"/>
              </a:ext>
            </a:extLst>
          </p:cNvPr>
          <p:cNvSpPr>
            <a:spLocks noSelect="1" noChangeArrowheads="1"/>
          </p:cNvSpPr>
          <p:nvPr/>
        </p:nvSpPr>
        <p:spPr bwMode="auto">
          <a:xfrm>
            <a:off x="2903538" y="1125538"/>
            <a:ext cx="1587500" cy="158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_PO1">
            <a:extLst>
              <a:ext uri="{FF2B5EF4-FFF2-40B4-BE49-F238E27FC236}">
                <a16:creationId xmlns:a16="http://schemas.microsoft.com/office/drawing/2014/main" id="{50A59B79-DBFC-4F03-AA25-C625B8DEF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2874" y="1128620"/>
            <a:ext cx="2479422" cy="22929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표 12-2 실험결과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_PO1" hidden="1">
            <a:extLst>
              <a:ext uri="{FF2B5EF4-FFF2-40B4-BE49-F238E27FC236}">
                <a16:creationId xmlns:a16="http://schemas.microsoft.com/office/drawing/2014/main" id="{DDF4A8AE-C4BA-459E-938F-7880E7FFEE36}"/>
              </a:ext>
            </a:extLst>
          </p:cNvPr>
          <p:cNvSpPr>
            <a:spLocks noSelect="1" noChangeArrowheads="1"/>
          </p:cNvSpPr>
          <p:nvPr/>
        </p:nvSpPr>
        <p:spPr bwMode="auto">
          <a:xfrm>
            <a:off x="0" y="0"/>
            <a:ext cx="1587500" cy="158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_PO1">
            <a:extLst>
              <a:ext uri="{FF2B5EF4-FFF2-40B4-BE49-F238E27FC236}">
                <a16:creationId xmlns:a16="http://schemas.microsoft.com/office/drawing/2014/main" id="{309CA89C-6D40-467D-BDA5-36ED708E2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6453503"/>
            <a:ext cx="2921396" cy="26035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  그림 12-5 타이밍도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0D4CD3B-9AF3-4C27-923E-216689E97E35}"/>
              </a:ext>
            </a:extLst>
          </p:cNvPr>
          <p:cNvSpPr/>
          <p:nvPr/>
        </p:nvSpPr>
        <p:spPr bwMode="auto">
          <a:xfrm>
            <a:off x="4153910" y="3645024"/>
            <a:ext cx="418090" cy="423403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33958C7-1679-47CC-8F32-809291AF537D}"/>
              </a:ext>
            </a:extLst>
          </p:cNvPr>
          <p:cNvSpPr/>
          <p:nvPr/>
        </p:nvSpPr>
        <p:spPr bwMode="auto">
          <a:xfrm>
            <a:off x="4134640" y="2060848"/>
            <a:ext cx="509368" cy="504056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E45EA4D-6661-45BE-B6E2-03905F927922}"/>
              </a:ext>
            </a:extLst>
          </p:cNvPr>
          <p:cNvSpPr/>
          <p:nvPr/>
        </p:nvSpPr>
        <p:spPr bwMode="auto">
          <a:xfrm>
            <a:off x="140852" y="2538879"/>
            <a:ext cx="509368" cy="47334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7151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E0533FD-D4B8-4342-A5F9-CC39AE4FA49F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9FA9F-E65D-4E15-9097-788FDC47C6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537A7-7280-4512-A20E-70ABCB7F63CC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C1FD6339-135F-4644-984E-23C4D71FC5F2}"/>
              </a:ext>
            </a:extLst>
          </p:cNvPr>
          <p:cNvSpPr txBox="1">
            <a:spLocks/>
          </p:cNvSpPr>
          <p:nvPr/>
        </p:nvSpPr>
        <p:spPr bwMode="auto">
          <a:xfrm>
            <a:off x="81732" y="207109"/>
            <a:ext cx="7154564" cy="50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1206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ko-KR" altLang="en-US" dirty="0">
                <a:solidFill>
                  <a:schemeClr val="tx1"/>
                </a:solidFill>
                <a:effectLst/>
              </a:rPr>
              <a:t>실험</a:t>
            </a:r>
            <a:r>
              <a:rPr lang="en-US" altLang="ko-KR" dirty="0">
                <a:solidFill>
                  <a:schemeClr val="tx1"/>
                </a:solidFill>
                <a:effectLst/>
              </a:rPr>
              <a:t> 2 : D-FF</a:t>
            </a:r>
            <a:r>
              <a:rPr lang="ko-KR" altLang="en-US" dirty="0">
                <a:solidFill>
                  <a:schemeClr val="tx1"/>
                </a:solidFill>
                <a:effectLst/>
              </a:rPr>
              <a:t>를 이용한 </a:t>
            </a:r>
            <a:r>
              <a:rPr lang="ko-KR" altLang="en-US" dirty="0" err="1">
                <a:solidFill>
                  <a:schemeClr val="tx1"/>
                </a:solidFill>
                <a:effectLst/>
              </a:rPr>
              <a:t>링카운터</a:t>
            </a:r>
            <a:r>
              <a:rPr lang="ko-KR" altLang="en-US" dirty="0">
                <a:solidFill>
                  <a:schemeClr val="tx1"/>
                </a:solidFill>
                <a:effectLst/>
              </a:rPr>
              <a:t> 회로</a:t>
            </a:r>
            <a:endParaRPr lang="ko-KR" altLang="en-US" sz="3400" kern="0" dirty="0">
              <a:solidFill>
                <a:schemeClr val="tx1"/>
              </a:solidFill>
              <a:latin typeface="HY헤드라인M"/>
              <a:cs typeface="HY헤드라인M"/>
            </a:endParaRPr>
          </a:p>
        </p:txBody>
      </p:sp>
      <p:sp>
        <p:nvSpPr>
          <p:cNvPr id="3" name="_PO1" hidden="1">
            <a:extLst>
              <a:ext uri="{FF2B5EF4-FFF2-40B4-BE49-F238E27FC236}">
                <a16:creationId xmlns:a16="http://schemas.microsoft.com/office/drawing/2014/main" id="{BACD321B-FD85-4CEB-AB9D-70D9D093A7E6}"/>
              </a:ext>
            </a:extLst>
          </p:cNvPr>
          <p:cNvSpPr>
            <a:spLocks noSelect="1" noChangeArrowheads="1"/>
          </p:cNvSpPr>
          <p:nvPr/>
        </p:nvSpPr>
        <p:spPr bwMode="auto">
          <a:xfrm>
            <a:off x="0" y="0"/>
            <a:ext cx="1587500" cy="158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_PO1" hidden="1">
            <a:extLst>
              <a:ext uri="{FF2B5EF4-FFF2-40B4-BE49-F238E27FC236}">
                <a16:creationId xmlns:a16="http://schemas.microsoft.com/office/drawing/2014/main" id="{77600F98-5CF8-4DAB-8576-689B6D25BD7B}"/>
              </a:ext>
            </a:extLst>
          </p:cNvPr>
          <p:cNvSpPr>
            <a:spLocks noSelect="1" noChangeArrowheads="1"/>
          </p:cNvSpPr>
          <p:nvPr/>
        </p:nvSpPr>
        <p:spPr bwMode="auto">
          <a:xfrm>
            <a:off x="0" y="0"/>
            <a:ext cx="1587500" cy="158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_PO1" hidden="1">
            <a:extLst>
              <a:ext uri="{FF2B5EF4-FFF2-40B4-BE49-F238E27FC236}">
                <a16:creationId xmlns:a16="http://schemas.microsoft.com/office/drawing/2014/main" id="{6C00BAAE-2367-452E-B534-27A5791F69FC}"/>
              </a:ext>
            </a:extLst>
          </p:cNvPr>
          <p:cNvSpPr>
            <a:spLocks noSelect="1" noChangeArrowheads="1"/>
          </p:cNvSpPr>
          <p:nvPr/>
        </p:nvSpPr>
        <p:spPr bwMode="auto">
          <a:xfrm>
            <a:off x="2622550" y="2789238"/>
            <a:ext cx="1587500" cy="158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_PO1" hidden="1">
            <a:extLst>
              <a:ext uri="{FF2B5EF4-FFF2-40B4-BE49-F238E27FC236}">
                <a16:creationId xmlns:a16="http://schemas.microsoft.com/office/drawing/2014/main" id="{430AEFA3-F575-498D-B1D5-8120F0C9B34F}"/>
              </a:ext>
            </a:extLst>
          </p:cNvPr>
          <p:cNvSpPr>
            <a:spLocks noSelect="1" noChangeArrowheads="1"/>
          </p:cNvSpPr>
          <p:nvPr/>
        </p:nvSpPr>
        <p:spPr bwMode="auto">
          <a:xfrm>
            <a:off x="0" y="0"/>
            <a:ext cx="1587500" cy="158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_PO1" hidden="1">
            <a:extLst>
              <a:ext uri="{FF2B5EF4-FFF2-40B4-BE49-F238E27FC236}">
                <a16:creationId xmlns:a16="http://schemas.microsoft.com/office/drawing/2014/main" id="{55859DEB-99F4-42CC-AEE9-A004477CE43C}"/>
              </a:ext>
            </a:extLst>
          </p:cNvPr>
          <p:cNvSpPr>
            <a:spLocks noSelect="1" noChangeArrowheads="1"/>
          </p:cNvSpPr>
          <p:nvPr/>
        </p:nvSpPr>
        <p:spPr bwMode="auto">
          <a:xfrm>
            <a:off x="2903538" y="1125538"/>
            <a:ext cx="1587500" cy="158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_PO1" hidden="1">
            <a:extLst>
              <a:ext uri="{FF2B5EF4-FFF2-40B4-BE49-F238E27FC236}">
                <a16:creationId xmlns:a16="http://schemas.microsoft.com/office/drawing/2014/main" id="{DDF4A8AE-C4BA-459E-938F-7880E7FFEE36}"/>
              </a:ext>
            </a:extLst>
          </p:cNvPr>
          <p:cNvSpPr>
            <a:spLocks noSelect="1" noChangeArrowheads="1"/>
          </p:cNvSpPr>
          <p:nvPr/>
        </p:nvSpPr>
        <p:spPr bwMode="auto">
          <a:xfrm>
            <a:off x="0" y="0"/>
            <a:ext cx="1587500" cy="1587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25E22A-8637-46C2-A1D6-17E93FA0F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" y="990070"/>
            <a:ext cx="8364621" cy="58679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6871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9CEF8A9B-0C26-4EE0-A34B-138B71A48748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A899A2EF-2C39-48A2-A20F-23C789F0E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091" y="155401"/>
            <a:ext cx="823087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r>
              <a:rPr lang="ko-KR" altLang="en-US" sz="3600" kern="0" dirty="0">
                <a:solidFill>
                  <a:schemeClr val="tx1"/>
                </a:solidFill>
                <a:effectLst/>
                <a:latin typeface="맑은 고딕" charset="0"/>
                <a:ea typeface="맑은 고딕" charset="0"/>
              </a:rPr>
              <a:t>질문  </a:t>
            </a:r>
            <a:r>
              <a:rPr lang="en-US" altLang="ko-KR" sz="36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B14-</a:t>
            </a:r>
            <a:r>
              <a:rPr lang="ko-KR" altLang="en-US" sz="36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동기 비동기 카운터</a:t>
            </a:r>
            <a:r>
              <a:rPr lang="en-US" altLang="ko-KR" sz="36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3600" kern="0" dirty="0">
              <a:solidFill>
                <a:schemeClr val="tx1"/>
              </a:solidFill>
              <a:effectLst>
                <a:outerShdw blurRad="38100" dist="38100" dir="2700000" sx="1000" sy="1000" algn="tl">
                  <a:srgbClr val="C0C0C0"/>
                </a:outerShdw>
              </a:effectLst>
              <a:latin typeface="맑은 고딕" charset="0"/>
              <a:ea typeface="맑은 고딕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9D1DC4-700E-4226-A354-D81E6E533B8A}"/>
              </a:ext>
            </a:extLst>
          </p:cNvPr>
          <p:cNvSpPr/>
          <p:nvPr/>
        </p:nvSpPr>
        <p:spPr>
          <a:xfrm>
            <a:off x="251520" y="1146340"/>
            <a:ext cx="8640960" cy="4193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Any Question ?</a:t>
            </a:r>
          </a:p>
          <a:p>
            <a:pPr>
              <a:lnSpc>
                <a:spcPct val="150000"/>
              </a:lnSpc>
            </a:pP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ko-KR" altLang="en-US" sz="2400" b="1" dirty="0"/>
              <a:t>&lt; </a:t>
            </a:r>
            <a:r>
              <a:rPr lang="en-US" altLang="ko-KR" sz="2400" b="1" dirty="0"/>
              <a:t>12</a:t>
            </a:r>
            <a:r>
              <a:rPr lang="ko-KR" altLang="en-US" sz="2400" b="1" dirty="0"/>
              <a:t>주차 수업 공지 &gt;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1. </a:t>
            </a:r>
            <a:r>
              <a:rPr lang="ko-KR" altLang="en-US" dirty="0"/>
              <a:t>수업 제목 </a:t>
            </a:r>
            <a:r>
              <a:rPr lang="en-US" altLang="ko-KR" dirty="0"/>
              <a:t>: 12) B-15 MOSFET</a:t>
            </a:r>
            <a:r>
              <a:rPr lang="ko-KR" altLang="en-US" dirty="0"/>
              <a:t>의 특성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수업 내용 </a:t>
            </a:r>
            <a:r>
              <a:rPr lang="en-US" altLang="ko-KR" dirty="0"/>
              <a:t>: SPICE MOSFET</a:t>
            </a:r>
            <a:r>
              <a:rPr lang="ko-KR" altLang="en-US" dirty="0"/>
              <a:t>의 특성</a:t>
            </a:r>
            <a:r>
              <a:rPr lang="en-US" altLang="ko-KR" dirty="0"/>
              <a:t>(Vg, Id, </a:t>
            </a:r>
            <a:r>
              <a:rPr lang="en-US" altLang="ko-KR" dirty="0" err="1"/>
              <a:t>Vds</a:t>
            </a:r>
            <a:r>
              <a:rPr lang="en-US" altLang="ko-KR" dirty="0"/>
              <a:t>)</a:t>
            </a:r>
            <a:r>
              <a:rPr lang="ko-KR" altLang="en-US" dirty="0"/>
              <a:t>과 증폭</a:t>
            </a:r>
            <a:r>
              <a:rPr lang="en-US" altLang="ko-KR" dirty="0"/>
              <a:t>/CMOS</a:t>
            </a:r>
            <a:r>
              <a:rPr lang="ko-KR" altLang="en-US" dirty="0"/>
              <a:t>회로</a:t>
            </a:r>
            <a:r>
              <a:rPr lang="en-US" altLang="ko-KR" dirty="0"/>
              <a:t>(Vg, </a:t>
            </a:r>
            <a:r>
              <a:rPr lang="en-US" altLang="ko-KR" dirty="0" err="1"/>
              <a:t>Vd</a:t>
            </a:r>
            <a:r>
              <a:rPr lang="en-US" altLang="ko-KR" dirty="0"/>
              <a:t>)</a:t>
            </a:r>
            <a:r>
              <a:rPr lang="ko-KR" altLang="en-US" dirty="0"/>
              <a:t> 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3.</a:t>
            </a:r>
            <a:r>
              <a:rPr lang="ko-KR" altLang="en-US" dirty="0"/>
              <a:t> 과제 : </a:t>
            </a:r>
            <a:r>
              <a:rPr lang="en-US" altLang="ko-KR" dirty="0"/>
              <a:t>11</a:t>
            </a:r>
            <a:r>
              <a:rPr lang="ko-KR" altLang="en-US" dirty="0"/>
              <a:t>주차 결과 보고서 (</a:t>
            </a:r>
            <a:r>
              <a:rPr lang="en-US" altLang="ko-KR" dirty="0"/>
              <a:t>O</a:t>
            </a:r>
            <a:r>
              <a:rPr lang="ko-KR" altLang="en-US" dirty="0"/>
              <a:t>), </a:t>
            </a:r>
            <a:r>
              <a:rPr lang="en-US" altLang="ko-KR" dirty="0"/>
              <a:t>12</a:t>
            </a:r>
            <a:r>
              <a:rPr lang="ko-KR" altLang="en-US" dirty="0"/>
              <a:t>주차</a:t>
            </a:r>
            <a:r>
              <a:rPr lang="en-US" altLang="ko-KR" dirty="0"/>
              <a:t> </a:t>
            </a:r>
            <a:r>
              <a:rPr lang="ko-KR" altLang="en-US" dirty="0"/>
              <a:t>예비 보고서(</a:t>
            </a:r>
            <a:r>
              <a:rPr lang="en-US" altLang="ko-KR" dirty="0"/>
              <a:t>X</a:t>
            </a:r>
            <a:r>
              <a:rPr lang="ko-KR" altLang="en-US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5.</a:t>
            </a:r>
            <a:r>
              <a:rPr lang="ko-KR" altLang="en-US" dirty="0"/>
              <a:t> </a:t>
            </a:r>
            <a:r>
              <a:rPr lang="en-US" altLang="ko-KR" dirty="0"/>
              <a:t>12</a:t>
            </a:r>
            <a:r>
              <a:rPr lang="ko-KR" altLang="en-US" dirty="0"/>
              <a:t> 주차 강의자료 </a:t>
            </a:r>
            <a:r>
              <a:rPr lang="en-US" altLang="ko-KR" dirty="0"/>
              <a:t>: </a:t>
            </a:r>
            <a:r>
              <a:rPr lang="ko-KR" altLang="en-US" dirty="0"/>
              <a:t>공지 예정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6. </a:t>
            </a:r>
            <a:r>
              <a:rPr lang="ko-KR" altLang="en-US" dirty="0"/>
              <a:t>기말고사</a:t>
            </a:r>
            <a:r>
              <a:rPr lang="en-US" altLang="ko-KR" dirty="0"/>
              <a:t> </a:t>
            </a:r>
            <a:r>
              <a:rPr lang="ko-KR" altLang="en-US" dirty="0">
                <a:latin typeface="+mn-ea"/>
              </a:rPr>
              <a:t>필기시험 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예정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일시 장소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   </a:t>
            </a:r>
            <a:r>
              <a:rPr lang="en-US" altLang="ko-KR" strike="sngStrike" dirty="0">
                <a:latin typeface="+mn-ea"/>
              </a:rPr>
              <a:t>2019.12.11.(</a:t>
            </a:r>
            <a:r>
              <a:rPr lang="ko-KR" altLang="en-US" strike="sngStrike" dirty="0">
                <a:latin typeface="+mn-ea"/>
              </a:rPr>
              <a:t>수</a:t>
            </a:r>
            <a:r>
              <a:rPr lang="en-US" altLang="ko-KR" strike="sngStrike" dirty="0">
                <a:latin typeface="+mn-ea"/>
              </a:rPr>
              <a:t>)</a:t>
            </a:r>
            <a:r>
              <a:rPr lang="en-US" altLang="ko-KR" strike="sngStrike" dirty="0">
                <a:solidFill>
                  <a:srgbClr val="000000"/>
                </a:solidFill>
                <a:latin typeface="+mn-ea"/>
              </a:rPr>
              <a:t> (15주차)</a:t>
            </a:r>
            <a:r>
              <a:rPr lang="en-US" altLang="ko-KR" strike="sngStrike" dirty="0">
                <a:latin typeface="+mn-ea"/>
              </a:rPr>
              <a:t> </a:t>
            </a:r>
            <a:r>
              <a:rPr lang="en-US" altLang="ko-KR" b="1" strike="sngStrike" dirty="0">
                <a:solidFill>
                  <a:srgbClr val="FF0000"/>
                </a:solidFill>
                <a:latin typeface="+mn-ea"/>
              </a:rPr>
              <a:t>7:30pm</a:t>
            </a:r>
            <a:r>
              <a:rPr lang="en-US" altLang="ko-KR" strike="sngStrike" dirty="0">
                <a:latin typeface="+mn-ea"/>
              </a:rPr>
              <a:t>, </a:t>
            </a:r>
            <a:r>
              <a:rPr lang="ko-KR" altLang="en-US" strike="sngStrike" dirty="0">
                <a:latin typeface="+mn-ea"/>
              </a:rPr>
              <a:t>하</a:t>
            </a:r>
            <a:r>
              <a:rPr lang="en-US" altLang="ko-KR" strike="sngStrike" dirty="0">
                <a:latin typeface="+mn-ea"/>
              </a:rPr>
              <a:t>-230 &amp; </a:t>
            </a:r>
            <a:r>
              <a:rPr lang="ko-KR" altLang="en-US" strike="sngStrike" dirty="0">
                <a:latin typeface="+mn-ea"/>
              </a:rPr>
              <a:t>하</a:t>
            </a:r>
            <a:r>
              <a:rPr lang="en-US" altLang="ko-KR" strike="sngStrike" dirty="0">
                <a:latin typeface="+mn-ea"/>
              </a:rPr>
              <a:t>-232</a:t>
            </a:r>
            <a:endParaRPr lang="ko-KR" altLang="en-US" strike="sngStrik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BE7539E-103E-44BD-B47C-05CD931505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537A7-7280-4512-A20E-70ABCB7F63CC}" type="slidenum">
              <a:rPr lang="ko-KR" altLang="en-US" smtClean="0"/>
              <a:pPr/>
              <a:t>9</a:t>
            </a:fld>
            <a:endParaRPr lang="ko-KR" altLang="en-US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E643BE8-1854-4498-9D9C-30A0CAA7DD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430945"/>
              </p:ext>
            </p:extLst>
          </p:nvPr>
        </p:nvGraphicFramePr>
        <p:xfrm>
          <a:off x="755576" y="5301208"/>
          <a:ext cx="6096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9393047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996622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7369163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888351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3962752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68823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강의실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54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하</a:t>
                      </a:r>
                      <a:r>
                        <a:rPr lang="en-US" altLang="ko-KR" dirty="0"/>
                        <a:t>-230</a:t>
                      </a:r>
                    </a:p>
                    <a:p>
                      <a:pPr latinLnBrk="1"/>
                      <a:r>
                        <a:rPr lang="ko-KR" altLang="en-US" dirty="0"/>
                        <a:t>하</a:t>
                      </a:r>
                      <a:r>
                        <a:rPr lang="en-US" altLang="ko-KR" dirty="0"/>
                        <a:t>-232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20:00~21:00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20:00~21:00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16:30~18:00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09:00~10:00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95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859323"/>
      </p:ext>
    </p:extLst>
  </p:cSld>
  <p:clrMapOvr>
    <a:masterClrMapping/>
  </p:clrMapOvr>
</p:sld>
</file>

<file path=ppt/theme/theme1.xml><?xml version="1.0" encoding="utf-8"?>
<a:theme xmlns:a="http://schemas.openxmlformats.org/drawingml/2006/main" name="Report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19873</TotalTime>
  <Pages>16</Pages>
  <Words>470</Words>
  <Characters>0</Characters>
  <Application>Microsoft Office PowerPoint</Application>
  <DocSecurity>0</DocSecurity>
  <PresentationFormat>화면 슬라이드 쇼(4:3)</PresentationFormat>
  <Lines>0</Lines>
  <Paragraphs>163</Paragraphs>
  <Slides>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8</vt:i4>
      </vt:variant>
      <vt:variant>
        <vt:lpstr>슬라이드 제목</vt:lpstr>
      </vt:variant>
      <vt:variant>
        <vt:i4>9</vt:i4>
      </vt:variant>
    </vt:vector>
  </HeadingPairs>
  <TitlesOfParts>
    <vt:vector size="24" baseType="lpstr">
      <vt:lpstr>HY헤드라인M</vt:lpstr>
      <vt:lpstr>굴림</vt:lpstr>
      <vt:lpstr>맑은 고딕</vt:lpstr>
      <vt:lpstr>바탕</vt:lpstr>
      <vt:lpstr>Arial</vt:lpstr>
      <vt:lpstr>Century Gothic</vt:lpstr>
      <vt:lpstr>Times New Roman</vt:lpstr>
      <vt:lpstr>Report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B14-동기 비동기 카운터2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inha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 spice 사용법</dc:title>
  <dc:creator>이상곤</dc:creator>
  <cp:lastModifiedBy>윤성호</cp:lastModifiedBy>
  <cp:revision>389</cp:revision>
  <cp:lastPrinted>2019-02-28T01:57:48Z</cp:lastPrinted>
  <dcterms:modified xsi:type="dcterms:W3CDTF">2020-08-29T13:02:23Z</dcterms:modified>
</cp:coreProperties>
</file>