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28"/>
  </p:notesMasterIdLst>
  <p:handoutMasterIdLst>
    <p:handoutMasterId r:id="rId29"/>
  </p:handoutMasterIdLst>
  <p:sldIdLst>
    <p:sldId id="256" r:id="rId9"/>
    <p:sldId id="381" r:id="rId10"/>
    <p:sldId id="413" r:id="rId11"/>
    <p:sldId id="415" r:id="rId12"/>
    <p:sldId id="414" r:id="rId13"/>
    <p:sldId id="428" r:id="rId14"/>
    <p:sldId id="430" r:id="rId15"/>
    <p:sldId id="429" r:id="rId16"/>
    <p:sldId id="425" r:id="rId17"/>
    <p:sldId id="423" r:id="rId18"/>
    <p:sldId id="390" r:id="rId19"/>
    <p:sldId id="382" r:id="rId20"/>
    <p:sldId id="387" r:id="rId21"/>
    <p:sldId id="431" r:id="rId22"/>
    <p:sldId id="426" r:id="rId23"/>
    <p:sldId id="437" r:id="rId24"/>
    <p:sldId id="392" r:id="rId25"/>
    <p:sldId id="438" r:id="rId26"/>
    <p:sldId id="347" r:id="rId27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C6"/>
    <a:srgbClr val="FFA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83424" autoAdjust="0"/>
  </p:normalViewPr>
  <p:slideViewPr>
    <p:cSldViewPr snapToObjects="1">
      <p:cViewPr varScale="1">
        <p:scale>
          <a:sx n="166" d="100"/>
          <a:sy n="166" d="100"/>
        </p:scale>
        <p:origin x="1560" y="96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12) B-15 MOSFET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특성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object 7">
            <a:extLst>
              <a:ext uri="{FF2B5EF4-FFF2-40B4-BE49-F238E27FC236}">
                <a16:creationId xmlns:a16="http://schemas.microsoft.com/office/drawing/2014/main" id="{C0C3CC1F-D422-42B5-AC43-C9BE8D2B9C16}"/>
              </a:ext>
            </a:extLst>
          </p:cNvPr>
          <p:cNvSpPr/>
          <p:nvPr/>
        </p:nvSpPr>
        <p:spPr>
          <a:xfrm>
            <a:off x="2006600" y="5686425"/>
            <a:ext cx="5447030" cy="76200"/>
          </a:xfrm>
          <a:custGeom>
            <a:avLst/>
            <a:gdLst/>
            <a:ahLst/>
            <a:cxnLst/>
            <a:rect l="l" t="t" r="r" b="b"/>
            <a:pathLst>
              <a:path w="5447030" h="76200">
                <a:moveTo>
                  <a:pt x="5370449" y="0"/>
                </a:moveTo>
                <a:lnTo>
                  <a:pt x="5370449" y="76200"/>
                </a:lnTo>
                <a:lnTo>
                  <a:pt x="5421249" y="50800"/>
                </a:lnTo>
                <a:lnTo>
                  <a:pt x="5383276" y="50800"/>
                </a:lnTo>
                <a:lnTo>
                  <a:pt x="5383276" y="25400"/>
                </a:lnTo>
                <a:lnTo>
                  <a:pt x="5421249" y="25400"/>
                </a:lnTo>
                <a:lnTo>
                  <a:pt x="5370449" y="0"/>
                </a:lnTo>
                <a:close/>
              </a:path>
              <a:path w="5447030" h="76200">
                <a:moveTo>
                  <a:pt x="5370449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5370449" y="50800"/>
                </a:lnTo>
                <a:lnTo>
                  <a:pt x="5370449" y="25400"/>
                </a:lnTo>
                <a:close/>
              </a:path>
              <a:path w="5447030" h="76200">
                <a:moveTo>
                  <a:pt x="5421249" y="25400"/>
                </a:moveTo>
                <a:lnTo>
                  <a:pt x="5383276" y="25400"/>
                </a:lnTo>
                <a:lnTo>
                  <a:pt x="5383276" y="50800"/>
                </a:lnTo>
                <a:lnTo>
                  <a:pt x="5421249" y="50800"/>
                </a:lnTo>
                <a:lnTo>
                  <a:pt x="5446649" y="38100"/>
                </a:lnTo>
                <a:lnTo>
                  <a:pt x="5421249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">
            <a:extLst>
              <a:ext uri="{FF2B5EF4-FFF2-40B4-BE49-F238E27FC236}">
                <a16:creationId xmlns:a16="http://schemas.microsoft.com/office/drawing/2014/main" id="{942C4D7D-25C6-4130-8F1D-91C0A4AC2047}"/>
              </a:ext>
            </a:extLst>
          </p:cNvPr>
          <p:cNvSpPr/>
          <p:nvPr/>
        </p:nvSpPr>
        <p:spPr>
          <a:xfrm>
            <a:off x="1970023" y="2755900"/>
            <a:ext cx="76200" cy="2970530"/>
          </a:xfrm>
          <a:custGeom>
            <a:avLst/>
            <a:gdLst/>
            <a:ahLst/>
            <a:cxnLst/>
            <a:rect l="l" t="t" r="r" b="b"/>
            <a:pathLst>
              <a:path w="76200" h="2970529">
                <a:moveTo>
                  <a:pt x="50926" y="63500"/>
                </a:moveTo>
                <a:lnTo>
                  <a:pt x="25400" y="63500"/>
                </a:lnTo>
                <a:lnTo>
                  <a:pt x="25400" y="2970212"/>
                </a:lnTo>
                <a:lnTo>
                  <a:pt x="50926" y="2970212"/>
                </a:lnTo>
                <a:lnTo>
                  <a:pt x="50926" y="63500"/>
                </a:lnTo>
                <a:close/>
              </a:path>
              <a:path w="76200" h="2970529">
                <a:moveTo>
                  <a:pt x="38100" y="0"/>
                </a:moveTo>
                <a:lnTo>
                  <a:pt x="0" y="76200"/>
                </a:lnTo>
                <a:lnTo>
                  <a:pt x="25400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70529">
                <a:moveTo>
                  <a:pt x="69850" y="63500"/>
                </a:moveTo>
                <a:lnTo>
                  <a:pt x="50926" y="63500"/>
                </a:lnTo>
                <a:lnTo>
                  <a:pt x="5092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">
            <a:extLst>
              <a:ext uri="{FF2B5EF4-FFF2-40B4-BE49-F238E27FC236}">
                <a16:creationId xmlns:a16="http://schemas.microsoft.com/office/drawing/2014/main" id="{61311294-BAB1-42B9-8B86-0417FF3618D1}"/>
              </a:ext>
            </a:extLst>
          </p:cNvPr>
          <p:cNvSpPr/>
          <p:nvPr/>
        </p:nvSpPr>
        <p:spPr>
          <a:xfrm>
            <a:off x="2006600" y="5734050"/>
            <a:ext cx="1216025" cy="0"/>
          </a:xfrm>
          <a:custGeom>
            <a:avLst/>
            <a:gdLst/>
            <a:ahLst/>
            <a:cxnLst/>
            <a:rect l="l" t="t" r="r" b="b"/>
            <a:pathLst>
              <a:path w="1216025">
                <a:moveTo>
                  <a:pt x="0" y="0"/>
                </a:moveTo>
                <a:lnTo>
                  <a:pt x="1216025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2407D686-83F8-4AB1-8E55-2EACE932923F}"/>
              </a:ext>
            </a:extLst>
          </p:cNvPr>
          <p:cNvSpPr/>
          <p:nvPr/>
        </p:nvSpPr>
        <p:spPr>
          <a:xfrm>
            <a:off x="3222625" y="3384550"/>
            <a:ext cx="2789555" cy="2339975"/>
          </a:xfrm>
          <a:custGeom>
            <a:avLst/>
            <a:gdLst/>
            <a:ahLst/>
            <a:cxnLst/>
            <a:rect l="l" t="t" r="r" b="b"/>
            <a:pathLst>
              <a:path w="2789554" h="2339975">
                <a:moveTo>
                  <a:pt x="0" y="2339975"/>
                </a:moveTo>
                <a:lnTo>
                  <a:pt x="2789301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2A0623DB-2A4E-40F2-8047-98CFFA2C9EEF}"/>
              </a:ext>
            </a:extLst>
          </p:cNvPr>
          <p:cNvSpPr txBox="1"/>
          <p:nvPr/>
        </p:nvSpPr>
        <p:spPr>
          <a:xfrm>
            <a:off x="1717675" y="2618358"/>
            <a:ext cx="2184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20" dirty="0">
                <a:latin typeface="굴림"/>
                <a:cs typeface="굴림"/>
              </a:rPr>
              <a:t>I</a:t>
            </a:r>
            <a:r>
              <a:rPr sz="2025" b="1" spc="15" baseline="-20576" dirty="0">
                <a:latin typeface="굴림"/>
                <a:cs typeface="굴림"/>
              </a:rPr>
              <a:t>C</a:t>
            </a:r>
            <a:endParaRPr sz="2025" baseline="-20576">
              <a:latin typeface="굴림"/>
              <a:cs typeface="굴림"/>
            </a:endParaRPr>
          </a:p>
        </p:txBody>
      </p:sp>
      <p:sp>
        <p:nvSpPr>
          <p:cNvPr id="96" name="object 12">
            <a:extLst>
              <a:ext uri="{FF2B5EF4-FFF2-40B4-BE49-F238E27FC236}">
                <a16:creationId xmlns:a16="http://schemas.microsoft.com/office/drawing/2014/main" id="{9776DE3C-78CE-4C70-B310-B20286D4EFD7}"/>
              </a:ext>
            </a:extLst>
          </p:cNvPr>
          <p:cNvSpPr txBox="1"/>
          <p:nvPr/>
        </p:nvSpPr>
        <p:spPr>
          <a:xfrm>
            <a:off x="7586853" y="5518505"/>
            <a:ext cx="2114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20" dirty="0">
                <a:latin typeface="굴림"/>
                <a:cs typeface="굴림"/>
              </a:rPr>
              <a:t>I</a:t>
            </a:r>
            <a:r>
              <a:rPr sz="2025" b="1" spc="15" baseline="-20576" dirty="0">
                <a:latin typeface="굴림"/>
                <a:cs typeface="굴림"/>
              </a:rPr>
              <a:t>B</a:t>
            </a:r>
            <a:endParaRPr sz="2025" baseline="-20576">
              <a:latin typeface="굴림"/>
              <a:cs typeface="굴림"/>
            </a:endParaRPr>
          </a:p>
        </p:txBody>
      </p:sp>
      <p:sp>
        <p:nvSpPr>
          <p:cNvPr id="97" name="object 13">
            <a:extLst>
              <a:ext uri="{FF2B5EF4-FFF2-40B4-BE49-F238E27FC236}">
                <a16:creationId xmlns:a16="http://schemas.microsoft.com/office/drawing/2014/main" id="{7C6A5B90-98FE-4562-A29B-BC63B4BEC8BB}"/>
              </a:ext>
            </a:extLst>
          </p:cNvPr>
          <p:cNvSpPr/>
          <p:nvPr/>
        </p:nvSpPr>
        <p:spPr>
          <a:xfrm>
            <a:off x="3225006" y="3159125"/>
            <a:ext cx="0" cy="2565400"/>
          </a:xfrm>
          <a:custGeom>
            <a:avLst/>
            <a:gdLst/>
            <a:ahLst/>
            <a:cxnLst/>
            <a:rect l="l" t="t" r="r" b="b"/>
            <a:pathLst>
              <a:path h="2565400">
                <a:moveTo>
                  <a:pt x="0" y="0"/>
                </a:moveTo>
                <a:lnTo>
                  <a:pt x="0" y="2565400"/>
                </a:lnTo>
              </a:path>
            </a:pathLst>
          </a:custGeom>
          <a:ln w="476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14">
            <a:extLst>
              <a:ext uri="{FF2B5EF4-FFF2-40B4-BE49-F238E27FC236}">
                <a16:creationId xmlns:a16="http://schemas.microsoft.com/office/drawing/2014/main" id="{7276F30E-AEE5-4DA5-93EC-ED40B52BC37F}"/>
              </a:ext>
            </a:extLst>
          </p:cNvPr>
          <p:cNvSpPr/>
          <p:nvPr/>
        </p:nvSpPr>
        <p:spPr>
          <a:xfrm>
            <a:off x="6009544" y="3159125"/>
            <a:ext cx="0" cy="2565400"/>
          </a:xfrm>
          <a:custGeom>
            <a:avLst/>
            <a:gdLst/>
            <a:ahLst/>
            <a:cxnLst/>
            <a:rect l="l" t="t" r="r" b="b"/>
            <a:pathLst>
              <a:path h="2565400">
                <a:moveTo>
                  <a:pt x="0" y="0"/>
                </a:moveTo>
                <a:lnTo>
                  <a:pt x="0" y="2565400"/>
                </a:lnTo>
              </a:path>
            </a:pathLst>
          </a:custGeom>
          <a:ln w="476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5">
            <a:extLst>
              <a:ext uri="{FF2B5EF4-FFF2-40B4-BE49-F238E27FC236}">
                <a16:creationId xmlns:a16="http://schemas.microsoft.com/office/drawing/2014/main" id="{DAFD22BC-6DC2-4015-ABD7-657946774D0B}"/>
              </a:ext>
            </a:extLst>
          </p:cNvPr>
          <p:cNvSpPr txBox="1"/>
          <p:nvPr/>
        </p:nvSpPr>
        <p:spPr>
          <a:xfrm>
            <a:off x="4169409" y="5128901"/>
            <a:ext cx="94234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400" spc="-10" dirty="0">
                <a:latin typeface="굴림"/>
                <a:cs typeface="굴림"/>
              </a:rPr>
              <a:t>활성화</a:t>
            </a:r>
            <a:r>
              <a:rPr sz="1400" spc="-100" dirty="0">
                <a:latin typeface="굴림"/>
                <a:cs typeface="굴림"/>
              </a:rPr>
              <a:t> </a:t>
            </a:r>
            <a:r>
              <a:rPr sz="1400" spc="-15" dirty="0">
                <a:latin typeface="굴림"/>
                <a:cs typeface="굴림"/>
              </a:rPr>
              <a:t>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00" name="object 16">
            <a:extLst>
              <a:ext uri="{FF2B5EF4-FFF2-40B4-BE49-F238E27FC236}">
                <a16:creationId xmlns:a16="http://schemas.microsoft.com/office/drawing/2014/main" id="{3940D3B3-D153-41E1-917F-F305E3BDBE8F}"/>
              </a:ext>
            </a:extLst>
          </p:cNvPr>
          <p:cNvSpPr txBox="1"/>
          <p:nvPr/>
        </p:nvSpPr>
        <p:spPr>
          <a:xfrm>
            <a:off x="6240145" y="3507365"/>
            <a:ext cx="76581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400" spc="-10" dirty="0">
                <a:latin typeface="굴림"/>
                <a:cs typeface="굴림"/>
              </a:rPr>
              <a:t>포화</a:t>
            </a:r>
            <a:r>
              <a:rPr sz="1400" spc="-100" dirty="0">
                <a:latin typeface="굴림"/>
                <a:cs typeface="굴림"/>
              </a:rPr>
              <a:t> </a:t>
            </a:r>
            <a:r>
              <a:rPr sz="1400" spc="-15" dirty="0">
                <a:latin typeface="굴림"/>
                <a:cs typeface="굴림"/>
              </a:rPr>
              <a:t>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02" name="object 17">
            <a:extLst>
              <a:ext uri="{FF2B5EF4-FFF2-40B4-BE49-F238E27FC236}">
                <a16:creationId xmlns:a16="http://schemas.microsoft.com/office/drawing/2014/main" id="{BEF7A37B-733F-411A-9052-688E293F2EC6}"/>
              </a:ext>
            </a:extLst>
          </p:cNvPr>
          <p:cNvSpPr txBox="1"/>
          <p:nvPr/>
        </p:nvSpPr>
        <p:spPr>
          <a:xfrm>
            <a:off x="2233548" y="5399030"/>
            <a:ext cx="76644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5"/>
              </a:lnSpc>
            </a:pPr>
            <a:r>
              <a:rPr sz="1400" spc="-10" dirty="0">
                <a:latin typeface="굴림"/>
                <a:cs typeface="굴림"/>
              </a:rPr>
              <a:t>차단</a:t>
            </a:r>
            <a:r>
              <a:rPr sz="1400" spc="-100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2" name="object 18">
            <a:extLst>
              <a:ext uri="{FF2B5EF4-FFF2-40B4-BE49-F238E27FC236}">
                <a16:creationId xmlns:a16="http://schemas.microsoft.com/office/drawing/2014/main" id="{0FF6E666-A9CE-43D5-BE34-4817D85CD190}"/>
              </a:ext>
            </a:extLst>
          </p:cNvPr>
          <p:cNvSpPr/>
          <p:nvPr/>
        </p:nvSpPr>
        <p:spPr>
          <a:xfrm>
            <a:off x="2006600" y="3114675"/>
            <a:ext cx="1216025" cy="2609850"/>
          </a:xfrm>
          <a:custGeom>
            <a:avLst/>
            <a:gdLst/>
            <a:ahLst/>
            <a:cxnLst/>
            <a:rect l="l" t="t" r="r" b="b"/>
            <a:pathLst>
              <a:path w="1216025" h="2609850">
                <a:moveTo>
                  <a:pt x="0" y="2609850"/>
                </a:moveTo>
                <a:lnTo>
                  <a:pt x="1216025" y="2609850"/>
                </a:lnTo>
                <a:lnTo>
                  <a:pt x="1216025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9">
            <a:extLst>
              <a:ext uri="{FF2B5EF4-FFF2-40B4-BE49-F238E27FC236}">
                <a16:creationId xmlns:a16="http://schemas.microsoft.com/office/drawing/2014/main" id="{8FC1CBEB-AF8F-49BD-A844-9089E70A22AC}"/>
              </a:ext>
            </a:extLst>
          </p:cNvPr>
          <p:cNvSpPr/>
          <p:nvPr/>
        </p:nvSpPr>
        <p:spPr>
          <a:xfrm>
            <a:off x="2006600" y="3114675"/>
            <a:ext cx="1216025" cy="2609850"/>
          </a:xfrm>
          <a:custGeom>
            <a:avLst/>
            <a:gdLst/>
            <a:ahLst/>
            <a:cxnLst/>
            <a:rect l="l" t="t" r="r" b="b"/>
            <a:pathLst>
              <a:path w="1216025" h="2609850">
                <a:moveTo>
                  <a:pt x="0" y="2609850"/>
                </a:moveTo>
                <a:lnTo>
                  <a:pt x="1216025" y="2609850"/>
                </a:lnTo>
                <a:lnTo>
                  <a:pt x="1216025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0">
            <a:extLst>
              <a:ext uri="{FF2B5EF4-FFF2-40B4-BE49-F238E27FC236}">
                <a16:creationId xmlns:a16="http://schemas.microsoft.com/office/drawing/2014/main" id="{DB9E5936-BAA4-4E6E-AABB-4F4F986ABFB1}"/>
              </a:ext>
            </a:extLst>
          </p:cNvPr>
          <p:cNvSpPr/>
          <p:nvPr/>
        </p:nvSpPr>
        <p:spPr>
          <a:xfrm>
            <a:off x="6011926" y="3114675"/>
            <a:ext cx="1216025" cy="2609850"/>
          </a:xfrm>
          <a:custGeom>
            <a:avLst/>
            <a:gdLst/>
            <a:ahLst/>
            <a:cxnLst/>
            <a:rect l="l" t="t" r="r" b="b"/>
            <a:pathLst>
              <a:path w="1216025" h="2609850">
                <a:moveTo>
                  <a:pt x="0" y="2609850"/>
                </a:moveTo>
                <a:lnTo>
                  <a:pt x="1216025" y="2609850"/>
                </a:lnTo>
                <a:lnTo>
                  <a:pt x="1216025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solidFill>
            <a:srgbClr val="0000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21">
            <a:extLst>
              <a:ext uri="{FF2B5EF4-FFF2-40B4-BE49-F238E27FC236}">
                <a16:creationId xmlns:a16="http://schemas.microsoft.com/office/drawing/2014/main" id="{95FDE258-C3B1-43CD-90A8-309EF34A98F2}"/>
              </a:ext>
            </a:extLst>
          </p:cNvPr>
          <p:cNvSpPr/>
          <p:nvPr/>
        </p:nvSpPr>
        <p:spPr>
          <a:xfrm>
            <a:off x="6011926" y="3114675"/>
            <a:ext cx="1216025" cy="2609850"/>
          </a:xfrm>
          <a:custGeom>
            <a:avLst/>
            <a:gdLst/>
            <a:ahLst/>
            <a:cxnLst/>
            <a:rect l="l" t="t" r="r" b="b"/>
            <a:pathLst>
              <a:path w="1216025" h="2609850">
                <a:moveTo>
                  <a:pt x="0" y="2609850"/>
                </a:moveTo>
                <a:lnTo>
                  <a:pt x="1216025" y="2609850"/>
                </a:lnTo>
                <a:lnTo>
                  <a:pt x="1216025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22">
            <a:extLst>
              <a:ext uri="{FF2B5EF4-FFF2-40B4-BE49-F238E27FC236}">
                <a16:creationId xmlns:a16="http://schemas.microsoft.com/office/drawing/2014/main" id="{18B5A477-DEDC-48BB-8125-7332F2CE1786}"/>
              </a:ext>
            </a:extLst>
          </p:cNvPr>
          <p:cNvSpPr/>
          <p:nvPr/>
        </p:nvSpPr>
        <p:spPr>
          <a:xfrm>
            <a:off x="3267075" y="3114675"/>
            <a:ext cx="2700655" cy="2609850"/>
          </a:xfrm>
          <a:custGeom>
            <a:avLst/>
            <a:gdLst/>
            <a:ahLst/>
            <a:cxnLst/>
            <a:rect l="l" t="t" r="r" b="b"/>
            <a:pathLst>
              <a:path w="2700654" h="2609850">
                <a:moveTo>
                  <a:pt x="0" y="2609850"/>
                </a:moveTo>
                <a:lnTo>
                  <a:pt x="2700401" y="2609850"/>
                </a:lnTo>
                <a:lnTo>
                  <a:pt x="2700401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solidFill>
            <a:srgbClr val="00FF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23">
            <a:extLst>
              <a:ext uri="{FF2B5EF4-FFF2-40B4-BE49-F238E27FC236}">
                <a16:creationId xmlns:a16="http://schemas.microsoft.com/office/drawing/2014/main" id="{645E7476-2710-4929-AFC1-98364B1D6FA9}"/>
              </a:ext>
            </a:extLst>
          </p:cNvPr>
          <p:cNvSpPr/>
          <p:nvPr/>
        </p:nvSpPr>
        <p:spPr>
          <a:xfrm>
            <a:off x="3267075" y="3114675"/>
            <a:ext cx="2700655" cy="2609850"/>
          </a:xfrm>
          <a:custGeom>
            <a:avLst/>
            <a:gdLst/>
            <a:ahLst/>
            <a:cxnLst/>
            <a:rect l="l" t="t" r="r" b="b"/>
            <a:pathLst>
              <a:path w="2700654" h="2609850">
                <a:moveTo>
                  <a:pt x="0" y="2609850"/>
                </a:moveTo>
                <a:lnTo>
                  <a:pt x="2700401" y="2609850"/>
                </a:lnTo>
                <a:lnTo>
                  <a:pt x="2700401" y="0"/>
                </a:lnTo>
                <a:lnTo>
                  <a:pt x="0" y="0"/>
                </a:lnTo>
                <a:lnTo>
                  <a:pt x="0" y="260985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24">
            <a:extLst>
              <a:ext uri="{FF2B5EF4-FFF2-40B4-BE49-F238E27FC236}">
                <a16:creationId xmlns:a16="http://schemas.microsoft.com/office/drawing/2014/main" id="{D78644CD-1248-4040-BFC3-DC51EBDD68CC}"/>
              </a:ext>
            </a:extLst>
          </p:cNvPr>
          <p:cNvSpPr txBox="1"/>
          <p:nvPr/>
        </p:nvSpPr>
        <p:spPr>
          <a:xfrm>
            <a:off x="2324100" y="4235322"/>
            <a:ext cx="6356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10" dirty="0">
                <a:latin typeface="굴림"/>
                <a:cs typeface="굴림"/>
              </a:rPr>
              <a:t>TR</a:t>
            </a:r>
            <a:r>
              <a:rPr sz="1400" b="1" spc="-114" dirty="0">
                <a:latin typeface="굴림"/>
                <a:cs typeface="굴림"/>
              </a:rPr>
              <a:t> </a:t>
            </a:r>
            <a:r>
              <a:rPr sz="1400" b="1" spc="10" dirty="0">
                <a:latin typeface="굴림"/>
                <a:cs typeface="굴림"/>
              </a:rPr>
              <a:t>OFF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79" name="object 25">
            <a:extLst>
              <a:ext uri="{FF2B5EF4-FFF2-40B4-BE49-F238E27FC236}">
                <a16:creationId xmlns:a16="http://schemas.microsoft.com/office/drawing/2014/main" id="{2A281247-1DF3-40DB-B043-2B8271014BFF}"/>
              </a:ext>
            </a:extLst>
          </p:cNvPr>
          <p:cNvSpPr txBox="1"/>
          <p:nvPr/>
        </p:nvSpPr>
        <p:spPr>
          <a:xfrm>
            <a:off x="6265798" y="4092320"/>
            <a:ext cx="547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10" dirty="0">
                <a:latin typeface="굴림"/>
                <a:cs typeface="굴림"/>
              </a:rPr>
              <a:t>TR</a:t>
            </a:r>
            <a:r>
              <a:rPr sz="1400" b="1" spc="-12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ON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0" name="object 26">
            <a:extLst>
              <a:ext uri="{FF2B5EF4-FFF2-40B4-BE49-F238E27FC236}">
                <a16:creationId xmlns:a16="http://schemas.microsoft.com/office/drawing/2014/main" id="{B23CE18F-2C02-4A31-B818-D181A67024DE}"/>
              </a:ext>
            </a:extLst>
          </p:cNvPr>
          <p:cNvSpPr txBox="1"/>
          <p:nvPr/>
        </p:nvSpPr>
        <p:spPr>
          <a:xfrm>
            <a:off x="4259834" y="3425139"/>
            <a:ext cx="6584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굴림"/>
                <a:cs typeface="굴림"/>
              </a:rPr>
              <a:t>TR</a:t>
            </a:r>
            <a:r>
              <a:rPr sz="1400" b="1" spc="-12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AMP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1" name="object 27">
            <a:extLst>
              <a:ext uri="{FF2B5EF4-FFF2-40B4-BE49-F238E27FC236}">
                <a16:creationId xmlns:a16="http://schemas.microsoft.com/office/drawing/2014/main" id="{3455CE81-36C0-4056-9FAB-572AAC272734}"/>
              </a:ext>
            </a:extLst>
          </p:cNvPr>
          <p:cNvSpPr txBox="1"/>
          <p:nvPr/>
        </p:nvSpPr>
        <p:spPr>
          <a:xfrm>
            <a:off x="3167633" y="5766308"/>
            <a:ext cx="127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굴림"/>
                <a:cs typeface="굴림"/>
              </a:rPr>
              <a:t>0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2" name="object 28">
            <a:extLst>
              <a:ext uri="{FF2B5EF4-FFF2-40B4-BE49-F238E27FC236}">
                <a16:creationId xmlns:a16="http://schemas.microsoft.com/office/drawing/2014/main" id="{360E4B60-A265-4FBF-98B0-091513EC15BE}"/>
              </a:ext>
            </a:extLst>
          </p:cNvPr>
          <p:cNvSpPr txBox="1"/>
          <p:nvPr/>
        </p:nvSpPr>
        <p:spPr>
          <a:xfrm>
            <a:off x="5292080" y="5766308"/>
            <a:ext cx="233997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굴림"/>
                <a:cs typeface="굴림"/>
              </a:rPr>
              <a:t>100</a:t>
            </a:r>
            <a:r>
              <a:rPr sz="1400" spc="-10" dirty="0">
                <a:latin typeface="굴림"/>
                <a:cs typeface="굴림"/>
              </a:rPr>
              <a:t>uA</a:t>
            </a:r>
            <a:r>
              <a:rPr lang="en-US" altLang="ko-KR" sz="1400" spc="-10" dirty="0">
                <a:latin typeface="굴림"/>
                <a:cs typeface="굴림"/>
              </a:rPr>
              <a:t> or</a:t>
            </a:r>
            <a:r>
              <a:rPr lang="ko-KR" altLang="en-US" sz="1400" spc="-10" dirty="0">
                <a:latin typeface="굴림"/>
                <a:cs typeface="굴림"/>
              </a:rPr>
              <a:t> </a:t>
            </a:r>
            <a:r>
              <a:rPr lang="en-US" altLang="ko-KR" sz="1400" spc="-10" dirty="0">
                <a:latin typeface="굴림"/>
                <a:cs typeface="굴림"/>
              </a:rPr>
              <a:t>something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184" name="object 30">
            <a:extLst>
              <a:ext uri="{FF2B5EF4-FFF2-40B4-BE49-F238E27FC236}">
                <a16:creationId xmlns:a16="http://schemas.microsoft.com/office/drawing/2014/main" id="{5FFBE34D-E6E9-4A35-995E-64FC135A96C6}"/>
              </a:ext>
            </a:extLst>
          </p:cNvPr>
          <p:cNvSpPr/>
          <p:nvPr/>
        </p:nvSpPr>
        <p:spPr>
          <a:xfrm>
            <a:off x="6372225" y="1854200"/>
            <a:ext cx="2339975" cy="1443355"/>
          </a:xfrm>
          <a:custGeom>
            <a:avLst/>
            <a:gdLst/>
            <a:ahLst/>
            <a:cxnLst/>
            <a:rect l="l" t="t" r="r" b="b"/>
            <a:pathLst>
              <a:path w="2339975" h="1443354">
                <a:moveTo>
                  <a:pt x="974978" y="765175"/>
                </a:moveTo>
                <a:lnTo>
                  <a:pt x="390017" y="765175"/>
                </a:lnTo>
                <a:lnTo>
                  <a:pt x="277749" y="1442974"/>
                </a:lnTo>
                <a:lnTo>
                  <a:pt x="974978" y="765175"/>
                </a:lnTo>
                <a:close/>
              </a:path>
              <a:path w="2339975" h="1443354">
                <a:moveTo>
                  <a:pt x="2339975" y="0"/>
                </a:moveTo>
                <a:lnTo>
                  <a:pt x="0" y="0"/>
                </a:lnTo>
                <a:lnTo>
                  <a:pt x="0" y="765175"/>
                </a:lnTo>
                <a:lnTo>
                  <a:pt x="2339975" y="765175"/>
                </a:lnTo>
                <a:lnTo>
                  <a:pt x="2339975" y="0"/>
                </a:lnTo>
                <a:close/>
              </a:path>
            </a:pathLst>
          </a:custGeom>
          <a:solidFill>
            <a:srgbClr val="CCCCFF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31">
            <a:extLst>
              <a:ext uri="{FF2B5EF4-FFF2-40B4-BE49-F238E27FC236}">
                <a16:creationId xmlns:a16="http://schemas.microsoft.com/office/drawing/2014/main" id="{50985F04-3EB1-4240-8E95-B89A728CFDC5}"/>
              </a:ext>
            </a:extLst>
          </p:cNvPr>
          <p:cNvSpPr/>
          <p:nvPr/>
        </p:nvSpPr>
        <p:spPr>
          <a:xfrm>
            <a:off x="6372225" y="1854200"/>
            <a:ext cx="2339975" cy="1443355"/>
          </a:xfrm>
          <a:custGeom>
            <a:avLst/>
            <a:gdLst/>
            <a:ahLst/>
            <a:cxnLst/>
            <a:rect l="l" t="t" r="r" b="b"/>
            <a:pathLst>
              <a:path w="2339975" h="1443354">
                <a:moveTo>
                  <a:pt x="0" y="0"/>
                </a:moveTo>
                <a:lnTo>
                  <a:pt x="390017" y="0"/>
                </a:lnTo>
                <a:lnTo>
                  <a:pt x="974978" y="0"/>
                </a:lnTo>
                <a:lnTo>
                  <a:pt x="2339975" y="0"/>
                </a:lnTo>
                <a:lnTo>
                  <a:pt x="2339975" y="446404"/>
                </a:lnTo>
                <a:lnTo>
                  <a:pt x="2339975" y="637666"/>
                </a:lnTo>
                <a:lnTo>
                  <a:pt x="2339975" y="765175"/>
                </a:lnTo>
                <a:lnTo>
                  <a:pt x="974978" y="765175"/>
                </a:lnTo>
                <a:lnTo>
                  <a:pt x="277749" y="1442974"/>
                </a:lnTo>
                <a:lnTo>
                  <a:pt x="390017" y="765175"/>
                </a:lnTo>
                <a:lnTo>
                  <a:pt x="0" y="765175"/>
                </a:lnTo>
                <a:lnTo>
                  <a:pt x="0" y="637666"/>
                </a:lnTo>
                <a:lnTo>
                  <a:pt x="0" y="4464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32">
            <a:extLst>
              <a:ext uri="{FF2B5EF4-FFF2-40B4-BE49-F238E27FC236}">
                <a16:creationId xmlns:a16="http://schemas.microsoft.com/office/drawing/2014/main" id="{AB8ECE8C-5F1B-435D-8BEA-8532A1C8FB36}"/>
              </a:ext>
            </a:extLst>
          </p:cNvPr>
          <p:cNvSpPr txBox="1"/>
          <p:nvPr/>
        </p:nvSpPr>
        <p:spPr>
          <a:xfrm>
            <a:off x="6452996" y="1785797"/>
            <a:ext cx="21234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400" b="1" spc="15" dirty="0">
                <a:latin typeface="굴림"/>
                <a:cs typeface="굴림"/>
              </a:rPr>
              <a:t>TR이 ON되어 </a:t>
            </a:r>
            <a:r>
              <a:rPr sz="1400" b="1" spc="20" dirty="0">
                <a:latin typeface="굴림"/>
                <a:cs typeface="굴림"/>
              </a:rPr>
              <a:t>C-E간으로  </a:t>
            </a:r>
            <a:r>
              <a:rPr sz="1400" b="1" spc="15" dirty="0">
                <a:latin typeface="굴림"/>
                <a:cs typeface="굴림"/>
              </a:rPr>
              <a:t>최대의 전류가 흐르는</a:t>
            </a:r>
            <a:r>
              <a:rPr sz="1400" b="1" spc="-27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87" name="object 33">
            <a:extLst>
              <a:ext uri="{FF2B5EF4-FFF2-40B4-BE49-F238E27FC236}">
                <a16:creationId xmlns:a16="http://schemas.microsoft.com/office/drawing/2014/main" id="{E534EB35-59A0-4E8F-B65C-1EFC7DF6778D}"/>
              </a:ext>
            </a:extLst>
          </p:cNvPr>
          <p:cNvSpPr/>
          <p:nvPr/>
        </p:nvSpPr>
        <p:spPr>
          <a:xfrm>
            <a:off x="3536950" y="1358900"/>
            <a:ext cx="2339975" cy="1968500"/>
          </a:xfrm>
          <a:custGeom>
            <a:avLst/>
            <a:gdLst/>
            <a:ahLst/>
            <a:cxnLst/>
            <a:rect l="l" t="t" r="r" b="b"/>
            <a:pathLst>
              <a:path w="2339975" h="1968500">
                <a:moveTo>
                  <a:pt x="974978" y="1349375"/>
                </a:moveTo>
                <a:lnTo>
                  <a:pt x="390016" y="1349375"/>
                </a:lnTo>
                <a:lnTo>
                  <a:pt x="700024" y="1968500"/>
                </a:lnTo>
                <a:lnTo>
                  <a:pt x="974978" y="1349375"/>
                </a:lnTo>
                <a:close/>
              </a:path>
              <a:path w="2339975" h="1968500">
                <a:moveTo>
                  <a:pt x="2339975" y="0"/>
                </a:moveTo>
                <a:lnTo>
                  <a:pt x="0" y="0"/>
                </a:lnTo>
                <a:lnTo>
                  <a:pt x="0" y="1349375"/>
                </a:lnTo>
                <a:lnTo>
                  <a:pt x="2339975" y="1349375"/>
                </a:lnTo>
                <a:lnTo>
                  <a:pt x="2339975" y="0"/>
                </a:lnTo>
                <a:close/>
              </a:path>
            </a:pathLst>
          </a:custGeom>
          <a:solidFill>
            <a:srgbClr val="CCCCFF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34">
            <a:extLst>
              <a:ext uri="{FF2B5EF4-FFF2-40B4-BE49-F238E27FC236}">
                <a16:creationId xmlns:a16="http://schemas.microsoft.com/office/drawing/2014/main" id="{8DB9ED0C-7A04-49E7-835C-FB37E2F7A4B4}"/>
              </a:ext>
            </a:extLst>
          </p:cNvPr>
          <p:cNvSpPr/>
          <p:nvPr/>
        </p:nvSpPr>
        <p:spPr>
          <a:xfrm>
            <a:off x="3536950" y="1358900"/>
            <a:ext cx="2339975" cy="1968500"/>
          </a:xfrm>
          <a:custGeom>
            <a:avLst/>
            <a:gdLst/>
            <a:ahLst/>
            <a:cxnLst/>
            <a:rect l="l" t="t" r="r" b="b"/>
            <a:pathLst>
              <a:path w="2339975" h="1968500">
                <a:moveTo>
                  <a:pt x="0" y="0"/>
                </a:moveTo>
                <a:lnTo>
                  <a:pt x="390016" y="0"/>
                </a:lnTo>
                <a:lnTo>
                  <a:pt x="974978" y="0"/>
                </a:lnTo>
                <a:lnTo>
                  <a:pt x="2339975" y="0"/>
                </a:lnTo>
                <a:lnTo>
                  <a:pt x="2339975" y="787146"/>
                </a:lnTo>
                <a:lnTo>
                  <a:pt x="2339975" y="1124458"/>
                </a:lnTo>
                <a:lnTo>
                  <a:pt x="2339975" y="1349375"/>
                </a:lnTo>
                <a:lnTo>
                  <a:pt x="974978" y="1349375"/>
                </a:lnTo>
                <a:lnTo>
                  <a:pt x="700024" y="1968500"/>
                </a:lnTo>
                <a:lnTo>
                  <a:pt x="390016" y="1349375"/>
                </a:lnTo>
                <a:lnTo>
                  <a:pt x="0" y="1349375"/>
                </a:lnTo>
                <a:lnTo>
                  <a:pt x="0" y="1124458"/>
                </a:lnTo>
                <a:lnTo>
                  <a:pt x="0" y="78714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35">
            <a:extLst>
              <a:ext uri="{FF2B5EF4-FFF2-40B4-BE49-F238E27FC236}">
                <a16:creationId xmlns:a16="http://schemas.microsoft.com/office/drawing/2014/main" id="{C72112D9-AC08-4CF9-A2CD-1D8C490F7AA2}"/>
              </a:ext>
            </a:extLst>
          </p:cNvPr>
          <p:cNvSpPr txBox="1"/>
          <p:nvPr/>
        </p:nvSpPr>
        <p:spPr>
          <a:xfrm>
            <a:off x="3616833" y="1290448"/>
            <a:ext cx="21234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b="1" spc="15" dirty="0">
                <a:latin typeface="굴림"/>
                <a:cs typeface="굴림"/>
              </a:rPr>
              <a:t>베이스 </a:t>
            </a:r>
            <a:r>
              <a:rPr sz="1400" b="1" spc="20" dirty="0">
                <a:latin typeface="굴림"/>
                <a:cs typeface="굴림"/>
              </a:rPr>
              <a:t>측 </a:t>
            </a:r>
            <a:r>
              <a:rPr sz="1400" b="1" spc="5" dirty="0">
                <a:latin typeface="굴림"/>
                <a:cs typeface="굴림"/>
              </a:rPr>
              <a:t>투입전류(IB)에  </a:t>
            </a:r>
            <a:r>
              <a:rPr sz="1400" b="1" spc="15" dirty="0">
                <a:latin typeface="굴림"/>
                <a:cs typeface="굴림"/>
              </a:rPr>
              <a:t>비례하는 </a:t>
            </a:r>
            <a:r>
              <a:rPr sz="1400" b="1" spc="10" dirty="0">
                <a:latin typeface="굴림"/>
                <a:cs typeface="굴림"/>
              </a:rPr>
              <a:t>출력전류(IC)가  </a:t>
            </a:r>
            <a:r>
              <a:rPr sz="1400" b="1" spc="15" dirty="0">
                <a:latin typeface="굴림"/>
                <a:cs typeface="굴림"/>
              </a:rPr>
              <a:t>흐르는 지역으로 증폭기  설계를 하는 바이어스</a:t>
            </a:r>
            <a:r>
              <a:rPr sz="1400" b="1" spc="-280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90" name="object 36">
            <a:extLst>
              <a:ext uri="{FF2B5EF4-FFF2-40B4-BE49-F238E27FC236}">
                <a16:creationId xmlns:a16="http://schemas.microsoft.com/office/drawing/2014/main" id="{4C707A38-73F8-4437-80EC-F023AB0A746C}"/>
              </a:ext>
            </a:extLst>
          </p:cNvPr>
          <p:cNvSpPr/>
          <p:nvPr/>
        </p:nvSpPr>
        <p:spPr>
          <a:xfrm>
            <a:off x="701675" y="1584325"/>
            <a:ext cx="2339975" cy="1665605"/>
          </a:xfrm>
          <a:custGeom>
            <a:avLst/>
            <a:gdLst/>
            <a:ahLst/>
            <a:cxnLst/>
            <a:rect l="l" t="t" r="r" b="b"/>
            <a:pathLst>
              <a:path w="2339975" h="1665605">
                <a:moveTo>
                  <a:pt x="1949958" y="989076"/>
                </a:moveTo>
                <a:lnTo>
                  <a:pt x="1364995" y="989076"/>
                </a:lnTo>
                <a:lnTo>
                  <a:pt x="1963674" y="1665351"/>
                </a:lnTo>
                <a:lnTo>
                  <a:pt x="1949958" y="989076"/>
                </a:lnTo>
                <a:close/>
              </a:path>
              <a:path w="2339975" h="1665605">
                <a:moveTo>
                  <a:pt x="2339975" y="0"/>
                </a:moveTo>
                <a:lnTo>
                  <a:pt x="0" y="0"/>
                </a:lnTo>
                <a:lnTo>
                  <a:pt x="0" y="989076"/>
                </a:lnTo>
                <a:lnTo>
                  <a:pt x="2339975" y="989076"/>
                </a:lnTo>
                <a:lnTo>
                  <a:pt x="2339975" y="0"/>
                </a:lnTo>
                <a:close/>
              </a:path>
            </a:pathLst>
          </a:custGeom>
          <a:solidFill>
            <a:srgbClr val="CCCCFF">
              <a:alpha val="4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37">
            <a:extLst>
              <a:ext uri="{FF2B5EF4-FFF2-40B4-BE49-F238E27FC236}">
                <a16:creationId xmlns:a16="http://schemas.microsoft.com/office/drawing/2014/main" id="{4999D165-55A0-4E50-B763-4E62E896E8AA}"/>
              </a:ext>
            </a:extLst>
          </p:cNvPr>
          <p:cNvSpPr/>
          <p:nvPr/>
        </p:nvSpPr>
        <p:spPr>
          <a:xfrm>
            <a:off x="701675" y="1584325"/>
            <a:ext cx="2339975" cy="1665605"/>
          </a:xfrm>
          <a:custGeom>
            <a:avLst/>
            <a:gdLst/>
            <a:ahLst/>
            <a:cxnLst/>
            <a:rect l="l" t="t" r="r" b="b"/>
            <a:pathLst>
              <a:path w="2339975" h="1665605">
                <a:moveTo>
                  <a:pt x="0" y="0"/>
                </a:moveTo>
                <a:lnTo>
                  <a:pt x="1364995" y="0"/>
                </a:lnTo>
                <a:lnTo>
                  <a:pt x="1949958" y="0"/>
                </a:lnTo>
                <a:lnTo>
                  <a:pt x="2339975" y="0"/>
                </a:lnTo>
                <a:lnTo>
                  <a:pt x="2339975" y="576961"/>
                </a:lnTo>
                <a:lnTo>
                  <a:pt x="2339975" y="824229"/>
                </a:lnTo>
                <a:lnTo>
                  <a:pt x="2339975" y="989076"/>
                </a:lnTo>
                <a:lnTo>
                  <a:pt x="1949958" y="989076"/>
                </a:lnTo>
                <a:lnTo>
                  <a:pt x="1963674" y="1665351"/>
                </a:lnTo>
                <a:lnTo>
                  <a:pt x="1364995" y="989076"/>
                </a:lnTo>
                <a:lnTo>
                  <a:pt x="0" y="989076"/>
                </a:lnTo>
                <a:lnTo>
                  <a:pt x="0" y="824229"/>
                </a:lnTo>
                <a:lnTo>
                  <a:pt x="0" y="5769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38">
            <a:extLst>
              <a:ext uri="{FF2B5EF4-FFF2-40B4-BE49-F238E27FC236}">
                <a16:creationId xmlns:a16="http://schemas.microsoft.com/office/drawing/2014/main" id="{71455732-D2D1-4383-81B5-5FB4B0EB0201}"/>
              </a:ext>
            </a:extLst>
          </p:cNvPr>
          <p:cNvSpPr txBox="1"/>
          <p:nvPr/>
        </p:nvSpPr>
        <p:spPr>
          <a:xfrm>
            <a:off x="780694" y="1516001"/>
            <a:ext cx="210820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b="1" spc="15" dirty="0">
                <a:latin typeface="굴림"/>
                <a:cs typeface="굴림"/>
              </a:rPr>
              <a:t>TR이 OFF되어</a:t>
            </a:r>
            <a:r>
              <a:rPr sz="1400" b="1" spc="-23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C-E간으로  전혀 전류가 흐르지 않는  영역</a:t>
            </a:r>
            <a:endParaRPr sz="1400">
              <a:latin typeface="굴림"/>
              <a:cs typeface="굴림"/>
            </a:endParaRPr>
          </a:p>
        </p:txBody>
      </p:sp>
      <p:sp>
        <p:nvSpPr>
          <p:cNvPr id="193" name="object 2">
            <a:extLst>
              <a:ext uri="{FF2B5EF4-FFF2-40B4-BE49-F238E27FC236}">
                <a16:creationId xmlns:a16="http://schemas.microsoft.com/office/drawing/2014/main" id="{01A79DE8-73A9-4471-B51B-F22752ABC2CE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Transistor 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7297F69-AA80-4F53-A41D-29240269F6B2}"/>
              </a:ext>
            </a:extLst>
          </p:cNvPr>
          <p:cNvSpPr/>
          <p:nvPr/>
        </p:nvSpPr>
        <p:spPr>
          <a:xfrm>
            <a:off x="6810573" y="219960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특성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14DF3B-BEA4-4361-9BAB-74A9BF1B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71" y="957530"/>
            <a:ext cx="4536503" cy="252556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1E4E3F2-7FDE-4CB1-B3F6-6438CABA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31980"/>
            <a:ext cx="5760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08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실험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결과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Switching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회로의 타이밍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다이어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그램을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그리시오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7009562D-91E3-4ACE-AD76-CBB052E52E94}"/>
              </a:ext>
            </a:extLst>
          </p:cNvPr>
          <p:cNvSpPr txBox="1"/>
          <p:nvPr/>
        </p:nvSpPr>
        <p:spPr>
          <a:xfrm>
            <a:off x="251520" y="1430280"/>
            <a:ext cx="4248472" cy="1477969"/>
          </a:xfrm>
          <a:prstGeom prst="rect">
            <a:avLst/>
          </a:prstGeom>
          <a:solidFill>
            <a:srgbClr val="CCCCFF">
              <a:alpha val="19999"/>
            </a:srgbClr>
          </a:solidFill>
        </p:spPr>
        <p:txBody>
          <a:bodyPr vert="horz" wrap="square" lIns="0" tIns="514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latin typeface="굴림"/>
                <a:cs typeface="굴림"/>
              </a:rPr>
              <a:t>NPN TR의</a:t>
            </a:r>
            <a:r>
              <a:rPr sz="1400" spc="-45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경우</a:t>
            </a:r>
            <a:endParaRPr sz="1400" dirty="0">
              <a:latin typeface="굴림"/>
              <a:cs typeface="굴림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spc="-10" dirty="0" err="1">
                <a:latin typeface="굴림"/>
                <a:cs typeface="굴림"/>
              </a:rPr>
              <a:t>베이스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전위가</a:t>
            </a:r>
            <a:r>
              <a:rPr lang="en-US" altLang="ko-KR" sz="1400" spc="-10" dirty="0">
                <a:latin typeface="굴림"/>
                <a:cs typeface="굴림"/>
              </a:rPr>
              <a:t> </a:t>
            </a:r>
            <a:r>
              <a:rPr sz="1400" spc="-15" dirty="0">
                <a:latin typeface="굴림"/>
                <a:cs typeface="굴림"/>
              </a:rPr>
              <a:t>‘H’ </a:t>
            </a:r>
            <a:r>
              <a:rPr sz="1400" spc="-10" dirty="0">
                <a:latin typeface="굴림"/>
                <a:cs typeface="굴림"/>
              </a:rPr>
              <a:t>→ IB투입 →</a:t>
            </a:r>
            <a:r>
              <a:rPr sz="1400" spc="25" dirty="0">
                <a:latin typeface="굴림"/>
                <a:cs typeface="굴림"/>
              </a:rPr>
              <a:t> </a:t>
            </a:r>
            <a:r>
              <a:rPr sz="1400" spc="-5" dirty="0">
                <a:latin typeface="굴림"/>
                <a:cs typeface="굴림"/>
              </a:rPr>
              <a:t>Q1(ON)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spc="-10" dirty="0" err="1">
                <a:latin typeface="굴림"/>
                <a:cs typeface="굴림"/>
              </a:rPr>
              <a:t>베이스</a:t>
            </a:r>
            <a:r>
              <a:rPr sz="1400" spc="-20" dirty="0">
                <a:latin typeface="굴림"/>
                <a:cs typeface="굴림"/>
              </a:rPr>
              <a:t> </a:t>
            </a:r>
            <a:r>
              <a:rPr sz="1400" spc="-15" dirty="0" err="1">
                <a:latin typeface="굴림"/>
                <a:cs typeface="굴림"/>
              </a:rPr>
              <a:t>전위가</a:t>
            </a:r>
            <a:r>
              <a:rPr lang="en-US" altLang="ko-KR" sz="1400" spc="-15" dirty="0">
                <a:latin typeface="굴림"/>
                <a:cs typeface="굴림"/>
              </a:rPr>
              <a:t> </a:t>
            </a:r>
            <a:r>
              <a:rPr sz="1400" spc="-5" dirty="0">
                <a:latin typeface="굴림"/>
                <a:cs typeface="굴림"/>
              </a:rPr>
              <a:t>‘L’ </a:t>
            </a:r>
            <a:r>
              <a:rPr sz="1400" spc="-10" dirty="0">
                <a:latin typeface="굴림"/>
                <a:cs typeface="굴림"/>
              </a:rPr>
              <a:t>→ IB=0 → </a:t>
            </a:r>
            <a:r>
              <a:rPr sz="1400" spc="-5" dirty="0">
                <a:latin typeface="굴림"/>
                <a:cs typeface="굴림"/>
              </a:rPr>
              <a:t>Q1(OFF)</a:t>
            </a:r>
            <a:endParaRPr sz="1400" dirty="0">
              <a:latin typeface="굴림"/>
              <a:cs typeface="굴림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굴림"/>
                <a:cs typeface="굴림"/>
              </a:rPr>
              <a:t>이러한 관계로 반전 </a:t>
            </a:r>
            <a:r>
              <a:rPr sz="1400" spc="-10" dirty="0" err="1">
                <a:latin typeface="굴림"/>
                <a:cs typeface="굴림"/>
              </a:rPr>
              <a:t>스위칭</a:t>
            </a:r>
            <a:r>
              <a:rPr sz="1400" spc="30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회로가</a:t>
            </a:r>
            <a:r>
              <a:rPr lang="en-US" sz="1400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성립된다</a:t>
            </a:r>
            <a:r>
              <a:rPr sz="1400" spc="-10" dirty="0">
                <a:latin typeface="굴림"/>
                <a:cs typeface="굴림"/>
              </a:rPr>
              <a:t>.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9C17CF5-84A9-42D4-96C0-16062DEB7F48}"/>
              </a:ext>
            </a:extLst>
          </p:cNvPr>
          <p:cNvSpPr txBox="1"/>
          <p:nvPr/>
        </p:nvSpPr>
        <p:spPr>
          <a:xfrm>
            <a:off x="251520" y="3247379"/>
            <a:ext cx="4248472" cy="1976823"/>
          </a:xfrm>
          <a:prstGeom prst="rect">
            <a:avLst/>
          </a:prstGeom>
          <a:solidFill>
            <a:srgbClr val="FF6600">
              <a:alpha val="19999"/>
            </a:srgbClr>
          </a:solidFill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ct val="150000"/>
              </a:lnSpc>
              <a:spcBef>
                <a:spcPts val="415"/>
              </a:spcBef>
            </a:pPr>
            <a:r>
              <a:rPr sz="1400" b="1" spc="15" dirty="0">
                <a:latin typeface="굴림"/>
                <a:cs typeface="굴림"/>
              </a:rPr>
              <a:t>☼</a:t>
            </a:r>
            <a:r>
              <a:rPr sz="1400" b="1" spc="-3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Point</a:t>
            </a:r>
            <a:endParaRPr sz="1400" dirty="0">
              <a:latin typeface="굴림"/>
              <a:cs typeface="굴림"/>
            </a:endParaRPr>
          </a:p>
          <a:p>
            <a:pPr marL="91440">
              <a:lnSpc>
                <a:spcPct val="150000"/>
              </a:lnSpc>
              <a:spcBef>
                <a:spcPts val="840"/>
              </a:spcBef>
            </a:pPr>
            <a:r>
              <a:rPr sz="1400" spc="-10" dirty="0">
                <a:latin typeface="굴림"/>
                <a:cs typeface="굴림"/>
              </a:rPr>
              <a:t>기본 반전형 스위칭</a:t>
            </a:r>
            <a:r>
              <a:rPr sz="1400" spc="5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회로로서</a:t>
            </a:r>
            <a:endParaRPr sz="1400" dirty="0">
              <a:latin typeface="굴림"/>
              <a:cs typeface="굴림"/>
            </a:endParaRPr>
          </a:p>
          <a:p>
            <a:pPr marL="91440">
              <a:lnSpc>
                <a:spcPct val="150000"/>
              </a:lnSpc>
              <a:spcBef>
                <a:spcPts val="840"/>
              </a:spcBef>
            </a:pPr>
            <a:r>
              <a:rPr sz="1400" spc="-10" dirty="0">
                <a:latin typeface="굴림"/>
                <a:cs typeface="굴림"/>
              </a:rPr>
              <a:t>콜렉터측 출력 전압 값이 H </a:t>
            </a:r>
            <a:r>
              <a:rPr sz="1400" spc="-15" dirty="0">
                <a:latin typeface="굴림"/>
                <a:cs typeface="굴림"/>
              </a:rPr>
              <a:t>&lt;-&gt; </a:t>
            </a:r>
            <a:r>
              <a:rPr sz="1400" spc="-5" dirty="0">
                <a:latin typeface="굴림"/>
                <a:cs typeface="굴림"/>
              </a:rPr>
              <a:t>L</a:t>
            </a:r>
            <a:r>
              <a:rPr sz="1400" spc="75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로</a:t>
            </a:r>
            <a:r>
              <a:rPr lang="en-US" sz="1400" spc="-10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스위칭이</a:t>
            </a:r>
            <a:r>
              <a:rPr sz="1400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되며</a:t>
            </a:r>
            <a:endParaRPr sz="1400" dirty="0">
              <a:latin typeface="굴림"/>
              <a:cs typeface="굴림"/>
            </a:endParaRPr>
          </a:p>
          <a:p>
            <a:pPr marL="91440">
              <a:lnSpc>
                <a:spcPct val="150000"/>
              </a:lnSpc>
              <a:spcBef>
                <a:spcPts val="840"/>
              </a:spcBef>
            </a:pPr>
            <a:r>
              <a:rPr sz="1400" spc="-5" dirty="0">
                <a:latin typeface="굴림"/>
                <a:cs typeface="굴림"/>
              </a:rPr>
              <a:t>LED, </a:t>
            </a:r>
            <a:r>
              <a:rPr sz="1400" spc="-10" dirty="0">
                <a:latin typeface="굴림"/>
                <a:cs typeface="굴림"/>
              </a:rPr>
              <a:t>릴레이, 모터 등을</a:t>
            </a:r>
            <a:r>
              <a:rPr sz="1400" spc="5" dirty="0">
                <a:latin typeface="굴림"/>
                <a:cs typeface="굴림"/>
              </a:rPr>
              <a:t> </a:t>
            </a:r>
            <a:r>
              <a:rPr sz="1400" spc="-5" dirty="0">
                <a:latin typeface="굴림"/>
                <a:cs typeface="굴림"/>
              </a:rPr>
              <a:t>ON/</a:t>
            </a:r>
            <a:r>
              <a:rPr sz="1400" spc="-5" dirty="0" err="1">
                <a:latin typeface="굴림"/>
                <a:cs typeface="굴림"/>
              </a:rPr>
              <a:t>OFF제어하는</a:t>
            </a:r>
            <a:r>
              <a:rPr lang="en-US" sz="1400" spc="-5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목적으로도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-10" dirty="0" err="1">
                <a:latin typeface="굴림"/>
                <a:cs typeface="굴림"/>
              </a:rPr>
              <a:t>사용된다</a:t>
            </a:r>
            <a:r>
              <a:rPr sz="1400" spc="-10" dirty="0">
                <a:latin typeface="굴림"/>
                <a:cs typeface="굴림"/>
              </a:rPr>
              <a:t>.</a:t>
            </a:r>
            <a:r>
              <a:rPr lang="en-US" altLang="ko-KR" sz="1400" spc="-10" dirty="0">
                <a:latin typeface="굴림"/>
                <a:cs typeface="굴림"/>
              </a:rPr>
              <a:t>          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265CA0E3-5A65-4D24-9D0E-9305807ECE2C}"/>
              </a:ext>
            </a:extLst>
          </p:cNvPr>
          <p:cNvSpPr txBox="1"/>
          <p:nvPr/>
        </p:nvSpPr>
        <p:spPr>
          <a:xfrm>
            <a:off x="251520" y="957530"/>
            <a:ext cx="2732345" cy="4187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spc="30" dirty="0" err="1">
                <a:latin typeface="굴림"/>
                <a:cs typeface="굴림"/>
              </a:rPr>
              <a:t>반전</a:t>
            </a:r>
            <a:r>
              <a:rPr sz="1800" b="1" spc="30" dirty="0">
                <a:latin typeface="굴림"/>
                <a:cs typeface="굴림"/>
              </a:rPr>
              <a:t> </a:t>
            </a:r>
            <a:r>
              <a:rPr sz="1800" b="1" spc="5" dirty="0">
                <a:latin typeface="굴림"/>
                <a:cs typeface="굴림"/>
              </a:rPr>
              <a:t>Switching</a:t>
            </a:r>
            <a:r>
              <a:rPr sz="1800" b="1" spc="-365" dirty="0">
                <a:latin typeface="굴림"/>
                <a:cs typeface="굴림"/>
              </a:rPr>
              <a:t> </a:t>
            </a:r>
            <a:r>
              <a:rPr sz="1800" b="1" spc="30" dirty="0" err="1">
                <a:latin typeface="굴림"/>
                <a:cs typeface="굴림"/>
              </a:rPr>
              <a:t>회로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34320F7-A76C-43EF-A69D-B3AA5D7893AD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2 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CDA0F6-44C6-47B3-B421-4FB25F758EE4}"/>
              </a:ext>
            </a:extLst>
          </p:cNvPr>
          <p:cNvSpPr/>
          <p:nvPr/>
        </p:nvSpPr>
        <p:spPr>
          <a:xfrm>
            <a:off x="6810573" y="219960"/>
            <a:ext cx="2297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On/off </a:t>
            </a: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특성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1889C-2E08-4BF2-BFA5-92C28040A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30" y="3540409"/>
            <a:ext cx="4378766" cy="23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2531" y="6553026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Transistor 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CA4483BE-387D-44A3-9C13-D04F7553B12A}"/>
              </a:ext>
            </a:extLst>
          </p:cNvPr>
          <p:cNvSpPr/>
          <p:nvPr/>
        </p:nvSpPr>
        <p:spPr>
          <a:xfrm>
            <a:off x="251520" y="1772816"/>
            <a:ext cx="2672562" cy="266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9E9F4956-F800-48D3-8D62-D0B10483C4C1}"/>
              </a:ext>
            </a:extLst>
          </p:cNvPr>
          <p:cNvSpPr txBox="1"/>
          <p:nvPr/>
        </p:nvSpPr>
        <p:spPr>
          <a:xfrm>
            <a:off x="598595" y="1056364"/>
            <a:ext cx="195718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 smtClean="0">
                <a:latin typeface="굴림"/>
                <a:cs typeface="굴림"/>
              </a:rPr>
              <a:t>Depletion</a:t>
            </a:r>
            <a:r>
              <a:rPr sz="1800" b="1" spc="-130" dirty="0" smtClean="0">
                <a:latin typeface="굴림"/>
                <a:cs typeface="굴림"/>
              </a:rPr>
              <a:t> </a:t>
            </a:r>
            <a:r>
              <a:rPr sz="1800" b="1" spc="25" dirty="0" smtClean="0">
                <a:latin typeface="굴림"/>
                <a:cs typeface="굴림"/>
              </a:rPr>
              <a:t>Mode</a:t>
            </a:r>
            <a:endParaRPr lang="en-US" sz="1800" b="1" spc="25" dirty="0" smtClean="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25" dirty="0">
                <a:latin typeface="굴림"/>
                <a:cs typeface="굴림"/>
              </a:rPr>
              <a:t> </a:t>
            </a:r>
            <a:r>
              <a:rPr lang="en-US" b="1" spc="25" dirty="0" smtClean="0">
                <a:latin typeface="굴림"/>
                <a:cs typeface="굴림"/>
              </a:rPr>
              <a:t>   </a:t>
            </a:r>
            <a:r>
              <a:rPr sz="1800" b="1" dirty="0" smtClean="0">
                <a:latin typeface="굴림"/>
                <a:cs typeface="굴림"/>
              </a:rPr>
              <a:t>(</a:t>
            </a:r>
            <a:r>
              <a:rPr sz="1800" b="1" dirty="0">
                <a:latin typeface="굴림"/>
                <a:cs typeface="굴림"/>
              </a:rPr>
              <a:t>N-Channel)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37C4EF6-0E3A-44C1-9D1A-D9652462EBC1}"/>
              </a:ext>
            </a:extLst>
          </p:cNvPr>
          <p:cNvSpPr txBox="1"/>
          <p:nvPr/>
        </p:nvSpPr>
        <p:spPr>
          <a:xfrm>
            <a:off x="458050" y="5012436"/>
            <a:ext cx="2529774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200" spc="-5" dirty="0">
                <a:latin typeface="굴림"/>
                <a:cs typeface="굴림"/>
              </a:rPr>
              <a:t>Drain (D) </a:t>
            </a:r>
            <a:r>
              <a:rPr sz="1200" spc="-10" dirty="0">
                <a:latin typeface="굴림"/>
                <a:cs typeface="굴림"/>
              </a:rPr>
              <a:t>과 Source </a:t>
            </a:r>
            <a:r>
              <a:rPr sz="1200" spc="-5" dirty="0">
                <a:latin typeface="굴림"/>
                <a:cs typeface="굴림"/>
              </a:rPr>
              <a:t>(S)</a:t>
            </a:r>
            <a:r>
              <a:rPr sz="1200" spc="-5" dirty="0" err="1" smtClean="0">
                <a:latin typeface="굴림"/>
                <a:cs typeface="굴림"/>
              </a:rPr>
              <a:t>사</a:t>
            </a:r>
            <a:r>
              <a:rPr sz="1200" spc="-10" dirty="0" err="1" smtClean="0">
                <a:latin typeface="굴림"/>
                <a:cs typeface="굴림"/>
              </a:rPr>
              <a:t>이에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이미 n-</a:t>
            </a:r>
            <a:r>
              <a:rPr sz="1200" spc="-10" dirty="0" err="1">
                <a:latin typeface="굴림"/>
                <a:cs typeface="굴림"/>
              </a:rPr>
              <a:t>channel이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-10" dirty="0" err="1" smtClean="0">
                <a:latin typeface="굴림"/>
                <a:cs typeface="굴림"/>
              </a:rPr>
              <a:t>형성되어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있음으로 </a:t>
            </a:r>
            <a:r>
              <a:rPr sz="1200" spc="15" dirty="0">
                <a:latin typeface="굴림"/>
                <a:cs typeface="굴림"/>
              </a:rPr>
              <a:t>V</a:t>
            </a:r>
            <a:r>
              <a:rPr sz="1200" spc="22" baseline="-21604" dirty="0">
                <a:latin typeface="굴림"/>
                <a:cs typeface="굴림"/>
              </a:rPr>
              <a:t>GS </a:t>
            </a:r>
            <a:r>
              <a:rPr sz="1200" spc="-10" dirty="0">
                <a:latin typeface="굴림"/>
                <a:cs typeface="굴림"/>
              </a:rPr>
              <a:t>에 </a:t>
            </a:r>
            <a:r>
              <a:rPr sz="1200" spc="-10" dirty="0" err="1" smtClean="0">
                <a:latin typeface="굴림"/>
                <a:cs typeface="굴림"/>
              </a:rPr>
              <a:t>별도의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바이어스가 </a:t>
            </a:r>
            <a:r>
              <a:rPr sz="1200" spc="-10" dirty="0" err="1">
                <a:latin typeface="굴림"/>
                <a:cs typeface="굴림"/>
              </a:rPr>
              <a:t>없어도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-10" dirty="0" err="1" smtClean="0">
                <a:latin typeface="굴림"/>
                <a:cs typeface="굴림"/>
              </a:rPr>
              <a:t>전류가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흐를 수</a:t>
            </a:r>
            <a:r>
              <a:rPr sz="1200" spc="5" dirty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있다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387A4532-6B5F-4064-BC00-8E6F470CAE3E}"/>
              </a:ext>
            </a:extLst>
          </p:cNvPr>
          <p:cNvSpPr/>
          <p:nvPr/>
        </p:nvSpPr>
        <p:spPr>
          <a:xfrm>
            <a:off x="2241094" y="4089573"/>
            <a:ext cx="746730" cy="848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FBB070E2-02DD-4261-8645-B4B3AB00B4D9}"/>
              </a:ext>
            </a:extLst>
          </p:cNvPr>
          <p:cNvSpPr/>
          <p:nvPr/>
        </p:nvSpPr>
        <p:spPr>
          <a:xfrm>
            <a:off x="3059832" y="1694765"/>
            <a:ext cx="2664296" cy="2598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7D9A727C-6A90-43C9-9884-F59FF910CF96}"/>
              </a:ext>
            </a:extLst>
          </p:cNvPr>
          <p:cNvSpPr txBox="1"/>
          <p:nvPr/>
        </p:nvSpPr>
        <p:spPr>
          <a:xfrm>
            <a:off x="3428742" y="5014409"/>
            <a:ext cx="2367394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200" spc="-5" dirty="0">
                <a:latin typeface="굴림"/>
                <a:cs typeface="굴림"/>
              </a:rPr>
              <a:t>Drain (D) </a:t>
            </a:r>
            <a:r>
              <a:rPr sz="1200" spc="-10" dirty="0">
                <a:latin typeface="굴림"/>
                <a:cs typeface="굴림"/>
              </a:rPr>
              <a:t>과 Source </a:t>
            </a:r>
            <a:r>
              <a:rPr sz="1200" spc="-5" dirty="0">
                <a:latin typeface="굴림"/>
                <a:cs typeface="굴림"/>
              </a:rPr>
              <a:t>(S)</a:t>
            </a:r>
            <a:r>
              <a:rPr sz="1200" spc="-5" dirty="0" err="1" smtClean="0">
                <a:latin typeface="굴림"/>
                <a:cs typeface="굴림"/>
              </a:rPr>
              <a:t>사</a:t>
            </a:r>
            <a:r>
              <a:rPr sz="1200" spc="-10" dirty="0" err="1" smtClean="0">
                <a:latin typeface="굴림"/>
                <a:cs typeface="굴림"/>
              </a:rPr>
              <a:t>이에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5" dirty="0">
                <a:latin typeface="굴림"/>
                <a:cs typeface="굴림"/>
              </a:rPr>
              <a:t>Channel이 </a:t>
            </a:r>
            <a:r>
              <a:rPr sz="1200" spc="-10" dirty="0">
                <a:latin typeface="굴림"/>
                <a:cs typeface="굴림"/>
              </a:rPr>
              <a:t>형성되지  않아 </a:t>
            </a:r>
            <a:r>
              <a:rPr sz="1200" spc="15" dirty="0">
                <a:latin typeface="굴림"/>
                <a:cs typeface="굴림"/>
              </a:rPr>
              <a:t>V</a:t>
            </a:r>
            <a:r>
              <a:rPr sz="1200" spc="22" baseline="-21604" dirty="0">
                <a:latin typeface="굴림"/>
                <a:cs typeface="굴림"/>
              </a:rPr>
              <a:t>GS </a:t>
            </a:r>
            <a:r>
              <a:rPr sz="1200" spc="-10" dirty="0">
                <a:latin typeface="굴림"/>
                <a:cs typeface="굴림"/>
              </a:rPr>
              <a:t>에 </a:t>
            </a:r>
            <a:r>
              <a:rPr sz="1200" spc="-10" dirty="0" err="1">
                <a:latin typeface="굴림"/>
                <a:cs typeface="굴림"/>
              </a:rPr>
              <a:t>바이어스를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-10" dirty="0" err="1" smtClean="0">
                <a:latin typeface="굴림"/>
                <a:cs typeface="굴림"/>
              </a:rPr>
              <a:t>걸지않으면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D-S간 </a:t>
            </a:r>
            <a:r>
              <a:rPr sz="1200" spc="-10" dirty="0" err="1">
                <a:latin typeface="굴림"/>
                <a:cs typeface="굴림"/>
              </a:rPr>
              <a:t>전류가</a:t>
            </a:r>
            <a:r>
              <a:rPr sz="1200" spc="-10" dirty="0">
                <a:latin typeface="굴림"/>
                <a:cs typeface="굴림"/>
              </a:rPr>
              <a:t> </a:t>
            </a:r>
            <a:r>
              <a:rPr sz="1200" spc="-10" dirty="0" err="1" smtClean="0">
                <a:latin typeface="굴림"/>
                <a:cs typeface="굴림"/>
              </a:rPr>
              <a:t>흐를</a:t>
            </a:r>
            <a:r>
              <a:rPr sz="1200" spc="-10" dirty="0" smtClean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수</a:t>
            </a:r>
            <a:r>
              <a:rPr sz="1200" spc="-30" dirty="0">
                <a:latin typeface="굴림"/>
                <a:cs typeface="굴림"/>
              </a:rPr>
              <a:t> </a:t>
            </a:r>
            <a:r>
              <a:rPr sz="1200" spc="-10" dirty="0">
                <a:latin typeface="굴림"/>
                <a:cs typeface="굴림"/>
              </a:rPr>
              <a:t>없다</a:t>
            </a:r>
            <a:endParaRPr sz="1200" dirty="0">
              <a:latin typeface="굴림"/>
              <a:cs typeface="굴림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0C3872D-9EE9-4082-A250-45A79D09A579}"/>
              </a:ext>
            </a:extLst>
          </p:cNvPr>
          <p:cNvSpPr/>
          <p:nvPr/>
        </p:nvSpPr>
        <p:spPr>
          <a:xfrm>
            <a:off x="4821040" y="4005064"/>
            <a:ext cx="767338" cy="864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7F85626C-FA14-40AB-AB89-EE68030401CB}"/>
              </a:ext>
            </a:extLst>
          </p:cNvPr>
          <p:cNvSpPr txBox="1"/>
          <p:nvPr/>
        </p:nvSpPr>
        <p:spPr>
          <a:xfrm>
            <a:off x="3131840" y="1057921"/>
            <a:ext cx="2501916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 smtClean="0">
                <a:latin typeface="굴림"/>
                <a:cs typeface="굴림"/>
              </a:rPr>
              <a:t>Enhancement </a:t>
            </a:r>
            <a:r>
              <a:rPr sz="1800" b="1" spc="25" dirty="0" smtClean="0">
                <a:latin typeface="굴림"/>
                <a:cs typeface="굴림"/>
              </a:rPr>
              <a:t>Mode</a:t>
            </a:r>
            <a:endParaRPr lang="en-US" sz="1800" b="1" spc="25" dirty="0" smtClean="0">
              <a:latin typeface="굴림"/>
              <a:cs typeface="굴림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25" dirty="0">
                <a:latin typeface="굴림"/>
                <a:cs typeface="굴림"/>
              </a:rPr>
              <a:t> </a:t>
            </a:r>
            <a:r>
              <a:rPr lang="en-US" b="1" spc="25" dirty="0" smtClean="0">
                <a:latin typeface="굴림"/>
                <a:cs typeface="굴림"/>
              </a:rPr>
              <a:t>        </a:t>
            </a:r>
            <a:r>
              <a:rPr sz="1800" b="1" dirty="0" smtClean="0">
                <a:latin typeface="굴림"/>
                <a:cs typeface="굴림"/>
              </a:rPr>
              <a:t>(</a:t>
            </a:r>
            <a:r>
              <a:rPr sz="1800" b="1" dirty="0">
                <a:latin typeface="굴림"/>
                <a:cs typeface="굴림"/>
              </a:rPr>
              <a:t>N-Channel)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D61D15-1D05-4127-AC3D-DD0834282EFE}"/>
              </a:ext>
            </a:extLst>
          </p:cNvPr>
          <p:cNvSpPr/>
          <p:nvPr/>
        </p:nvSpPr>
        <p:spPr>
          <a:xfrm>
            <a:off x="3635896" y="188640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n-ea"/>
              </a:rPr>
              <a:t>금속 </a:t>
            </a:r>
            <a:r>
              <a:rPr lang="ko-KR" altLang="en-US" b="1" dirty="0" err="1">
                <a:solidFill>
                  <a:srgbClr val="222222"/>
                </a:solidFill>
                <a:latin typeface="+mn-ea"/>
              </a:rPr>
              <a:t>산화막</a:t>
            </a:r>
            <a:r>
              <a:rPr lang="ko-KR" altLang="en-US" b="1" dirty="0">
                <a:solidFill>
                  <a:srgbClr val="222222"/>
                </a:solidFill>
                <a:latin typeface="+mn-ea"/>
              </a:rPr>
              <a:t> 반도체 전계효과 트랜지스터</a:t>
            </a:r>
            <a:endParaRPr lang="en-US" altLang="ko-KR" b="1" dirty="0">
              <a:solidFill>
                <a:srgbClr val="222222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+mn-ea"/>
              </a:rPr>
              <a:t>(Metal Oxide Semiconductor field-effect transistor)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5" y="1620814"/>
            <a:ext cx="2664297" cy="1830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3495594"/>
            <a:ext cx="2160240" cy="133522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7F85626C-FA14-40AB-AB89-EE68030401CB}"/>
              </a:ext>
            </a:extLst>
          </p:cNvPr>
          <p:cNvSpPr txBox="1"/>
          <p:nvPr/>
        </p:nvSpPr>
        <p:spPr>
          <a:xfrm>
            <a:off x="5796136" y="1196752"/>
            <a:ext cx="33123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b="1" spc="5" dirty="0" smtClean="0">
                <a:latin typeface="굴림"/>
                <a:cs typeface="굴림"/>
              </a:rPr>
              <a:t>Physical</a:t>
            </a:r>
            <a:r>
              <a:rPr lang="ko-KR" altLang="en-US" sz="1800" b="1" spc="5" dirty="0" smtClean="0">
                <a:latin typeface="굴림"/>
                <a:cs typeface="굴림"/>
              </a:rPr>
              <a:t> </a:t>
            </a:r>
            <a:r>
              <a:rPr lang="en-US" altLang="ko-KR" sz="1800" b="1" spc="5" dirty="0" smtClean="0">
                <a:latin typeface="굴림"/>
                <a:cs typeface="굴림"/>
              </a:rPr>
              <a:t>Structure of  MOSFET</a:t>
            </a:r>
            <a:endParaRPr sz="1800" dirty="0">
              <a:latin typeface="굴림"/>
              <a:cs typeface="굴림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D9A727C-6A90-43C9-9884-F59FF910CF96}"/>
              </a:ext>
            </a:extLst>
          </p:cNvPr>
          <p:cNvSpPr txBox="1"/>
          <p:nvPr/>
        </p:nvSpPr>
        <p:spPr>
          <a:xfrm>
            <a:off x="6431913" y="4884184"/>
            <a:ext cx="2676591" cy="1281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SPICE model Parameter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KP :   </a:t>
            </a:r>
            <a:r>
              <a:rPr lang="el-GR" altLang="ko-KR" sz="1100" dirty="0" smtClean="0"/>
              <a:t>μ </a:t>
            </a:r>
            <a:r>
              <a:rPr lang="en-US" altLang="ko-KR" sz="1100" dirty="0" smtClean="0"/>
              <a:t>C</a:t>
            </a:r>
            <a:r>
              <a:rPr lang="en-US" altLang="ko-KR" sz="1100" baseline="-25000" dirty="0" smtClean="0"/>
              <a:t>ox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W : Channel Width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L :  Channel Length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100" dirty="0" smtClean="0"/>
              <a:t>VTO : Gate Threshold Voltage(V</a:t>
            </a:r>
            <a:r>
              <a:rPr lang="en-US" altLang="ko-KR" sz="1100" baseline="-25000" dirty="0" smtClean="0"/>
              <a:t>TH</a:t>
            </a:r>
            <a:r>
              <a:rPr lang="en-US" altLang="ko-KR" sz="11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2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454951C-72D5-4A00-911A-C9104FE82DD3}"/>
              </a:ext>
            </a:extLst>
          </p:cNvPr>
          <p:cNvSpPr txBox="1">
            <a:spLocks/>
          </p:cNvSpPr>
          <p:nvPr/>
        </p:nvSpPr>
        <p:spPr bwMode="auto">
          <a:xfrm>
            <a:off x="76961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3 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499F22-CC5A-46E3-A4F0-524C51EF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1" y="1138721"/>
            <a:ext cx="3425064" cy="2162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45FD0E-DB14-41F8-8410-11F04079179B}"/>
              </a:ext>
            </a:extLst>
          </p:cNvPr>
          <p:cNvSpPr/>
          <p:nvPr/>
        </p:nvSpPr>
        <p:spPr>
          <a:xfrm>
            <a:off x="4892473" y="222674"/>
            <a:ext cx="4006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vs. V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시뮬레이션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99DC83-14E9-4F4F-9373-4439F73748F7}"/>
              </a:ext>
            </a:extLst>
          </p:cNvPr>
          <p:cNvSpPr/>
          <p:nvPr/>
        </p:nvSpPr>
        <p:spPr>
          <a:xfrm>
            <a:off x="3635896" y="2636912"/>
            <a:ext cx="5432163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MOSFET parameter </a:t>
            </a:r>
            <a:r>
              <a:rPr lang="ko-KR" altLang="en-US" dirty="0">
                <a:latin typeface="Courier New" panose="02070309020205020404" pitchFamily="49" charset="0"/>
              </a:rPr>
              <a:t>변경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pl-PL" altLang="ko-KR" dirty="0">
                <a:latin typeface="Courier New" panose="02070309020205020404" pitchFamily="49" charset="0"/>
              </a:rPr>
              <a:t>.model Mbreakn NMOS VTO=2 KP=0.05m W=2.5u L=0.25u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F9106BC-A860-4B3B-88EC-6C5D0057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14" y="1173522"/>
            <a:ext cx="5419925" cy="136543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0A77CEE-97BF-44CA-8176-54BC52D0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3" y="3665677"/>
            <a:ext cx="7611318" cy="30481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① 시뮬레이션 설정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DC Sweep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 → </a:t>
            </a:r>
            <a:r>
              <a:rPr lang="en-US" altLang="ko-KR" dirty="0">
                <a:latin typeface="+mn-ea"/>
              </a:rPr>
              <a:t>VGS, start 0V, end 10V,</a:t>
            </a:r>
          </a:p>
          <a:p>
            <a:pPr lvl="0" latinLnBrk="0"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                  increment 0.1V</a:t>
            </a:r>
          </a:p>
          <a:p>
            <a:pPr lvl="0" latinLnBrk="0">
              <a:lnSpc>
                <a:spcPct val="150000"/>
              </a:lnSpc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② 시뮬레이션 실행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③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Id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전류 측정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④ 모델 라이브러리의 VTO=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2.0V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과 동일하게 V</a:t>
            </a:r>
            <a:r>
              <a:rPr kumimoji="0" lang="ko-KR" altLang="ko-K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=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2.0V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 것을 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A6593D-7B7D-4866-AB02-539CDD22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109" y="3645024"/>
            <a:ext cx="4658168" cy="26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454951C-72D5-4A00-911A-C9104FE82DD3}"/>
              </a:ext>
            </a:extLst>
          </p:cNvPr>
          <p:cNvSpPr txBox="1">
            <a:spLocks/>
          </p:cNvSpPr>
          <p:nvPr/>
        </p:nvSpPr>
        <p:spPr bwMode="auto">
          <a:xfrm>
            <a:off x="76961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3 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499F22-CC5A-46E3-A4F0-524C51EF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24744"/>
            <a:ext cx="3384376" cy="20002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45FD0E-DB14-41F8-8410-11F04079179B}"/>
              </a:ext>
            </a:extLst>
          </p:cNvPr>
          <p:cNvSpPr/>
          <p:nvPr/>
        </p:nvSpPr>
        <p:spPr>
          <a:xfrm>
            <a:off x="4892473" y="222674"/>
            <a:ext cx="4006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vs. V</a:t>
            </a:r>
            <a:r>
              <a:rPr lang="en-US" altLang="ko-K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시뮬레이션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D59BC-2783-4D5E-B07E-2E0E36FA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212976"/>
            <a:ext cx="6048672" cy="27752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9D594F-028E-46B1-8B5A-24C9CB08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22" y="4034530"/>
            <a:ext cx="6093630" cy="27752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60F4DB-9FBE-46D2-8519-7427C46B7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9" y="992159"/>
            <a:ext cx="5255121" cy="29638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3327C8F-4595-485C-AEA4-68710D0AA884}"/>
              </a:ext>
            </a:extLst>
          </p:cNvPr>
          <p:cNvSpPr/>
          <p:nvPr/>
        </p:nvSpPr>
        <p:spPr bwMode="auto">
          <a:xfrm>
            <a:off x="7740352" y="3501008"/>
            <a:ext cx="430585" cy="4615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0D3AC4-7774-4200-B1A3-33E1B09E9637}"/>
              </a:ext>
            </a:extLst>
          </p:cNvPr>
          <p:cNvSpPr/>
          <p:nvPr/>
        </p:nvSpPr>
        <p:spPr bwMode="auto">
          <a:xfrm>
            <a:off x="8029847" y="4509120"/>
            <a:ext cx="430585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D8E041-E2A9-4D06-BE0E-DB58CD9E2FCA}"/>
              </a:ext>
            </a:extLst>
          </p:cNvPr>
          <p:cNvSpPr/>
          <p:nvPr/>
        </p:nvSpPr>
        <p:spPr bwMode="auto">
          <a:xfrm>
            <a:off x="6516216" y="4365104"/>
            <a:ext cx="430585" cy="4615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ECBCF6-E2EA-4CBA-A696-36FA7427D362}"/>
              </a:ext>
            </a:extLst>
          </p:cNvPr>
          <p:cNvSpPr/>
          <p:nvPr/>
        </p:nvSpPr>
        <p:spPr bwMode="auto">
          <a:xfrm>
            <a:off x="6805711" y="5373216"/>
            <a:ext cx="430585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9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2EE857C-D8B5-43B7-A565-BB667F32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2" y="1152545"/>
            <a:ext cx="4979348" cy="292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2025" y="6597352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/>
              <p:nvPr/>
            </p:nvSpPr>
            <p:spPr>
              <a:xfrm>
                <a:off x="150492" y="4293096"/>
                <a:ext cx="8836665" cy="185948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around D-S loop(load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eq.) :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Rd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			(4.55)</a:t>
                </a:r>
              </a:p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Bias Current : Id = 1/2kpW/L(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-Vt)</a:t>
                </a:r>
                <a:r>
                  <a:rPr lang="en-US" altLang="ko-KR" sz="2000" spc="2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	(4.54)</a:t>
                </a:r>
              </a:p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: Av = 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ko-K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-gm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					(4.65</a:t>
                </a:r>
                <a:r>
                  <a:rPr lang="en-US" altLang="ko-K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79425" lvl="1">
                  <a:lnSpc>
                    <a:spcPct val="150000"/>
                  </a:lnSpc>
                </a:pPr>
                <a:r>
                  <a:rPr lang="en-US" altLang="ko-KR" sz="2000" spc="25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Transconductance</a:t>
                </a:r>
                <a:r>
                  <a:rPr lang="en-US" altLang="ko-KR" sz="2000" spc="2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gm = </a:t>
                </a:r>
                <a14:m>
                  <m:oMath xmlns:m="http://schemas.openxmlformats.org/officeDocument/2006/math">
                    <m:r>
                      <a:rPr lang="en-US" altLang="ko-KR" sz="2000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ko-KR" altLang="en-US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</m:oMath>
                </a14:m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@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ko-KR" sz="2000" spc="2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4.63) &amp; Fig.4.35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2" y="4293096"/>
                <a:ext cx="8836665" cy="1859483"/>
              </a:xfrm>
              <a:prstGeom prst="rect">
                <a:avLst/>
              </a:prstGeom>
              <a:blipFill>
                <a:blip r:embed="rId3"/>
                <a:stretch>
                  <a:fillRect l="-1309" r="-1654" b="-4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45FD0E-DB14-41F8-8410-11F04079179B}"/>
              </a:ext>
            </a:extLst>
          </p:cNvPr>
          <p:cNvSpPr/>
          <p:nvPr/>
        </p:nvSpPr>
        <p:spPr>
          <a:xfrm>
            <a:off x="5103369" y="226003"/>
            <a:ext cx="3958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" algn="r">
              <a:lnSpc>
                <a:spcPct val="100000"/>
              </a:lnSpc>
            </a:pPr>
            <a:r>
              <a:rPr lang="en-US" altLang="ko-KR" sz="3600" b="1" dirty="0">
                <a:latin typeface="+mn-ea"/>
              </a:rPr>
              <a:t>CS</a:t>
            </a:r>
            <a:r>
              <a:rPr lang="ko-KR" altLang="en-US" sz="3600" b="1" dirty="0">
                <a:latin typeface="+mn-ea"/>
              </a:rPr>
              <a:t> 증폭기</a:t>
            </a:r>
            <a:endParaRPr lang="en-US" altLang="ko-KR" sz="3600" b="1" spc="25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1D31230-6249-48C7-9469-62C01A68EC07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4 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EADDF5-596D-45B0-B780-DBCB52B2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37" y="1146784"/>
            <a:ext cx="3274695" cy="293028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67D67A-61EC-4643-A5EA-690042D0FD65}"/>
              </a:ext>
            </a:extLst>
          </p:cNvPr>
          <p:cNvSpPr/>
          <p:nvPr/>
        </p:nvSpPr>
        <p:spPr>
          <a:xfrm>
            <a:off x="2411760" y="6165304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Refer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eq.(4.54)~(4.65), Microelectronic Circuit (5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edition),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Sedra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/Smith.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4CF8CD-CB25-4216-A07B-BF6B16326075}"/>
              </a:ext>
            </a:extLst>
          </p:cNvPr>
          <p:cNvCxnSpPr>
            <a:cxnSpLocks/>
          </p:cNvCxnSpPr>
          <p:nvPr/>
        </p:nvCxnSpPr>
        <p:spPr bwMode="auto">
          <a:xfrm>
            <a:off x="7718072" y="2850640"/>
            <a:ext cx="7544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41484C-2D67-4B56-BF7A-9B26DDEF8D71}"/>
              </a:ext>
            </a:extLst>
          </p:cNvPr>
          <p:cNvCxnSpPr>
            <a:cxnSpLocks/>
          </p:cNvCxnSpPr>
          <p:nvPr/>
        </p:nvCxnSpPr>
        <p:spPr bwMode="auto">
          <a:xfrm>
            <a:off x="7721247" y="2753941"/>
            <a:ext cx="742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EC680B-C559-430D-BFF2-9C786277EB34}"/>
              </a:ext>
            </a:extLst>
          </p:cNvPr>
          <p:cNvCxnSpPr>
            <a:cxnSpLocks/>
          </p:cNvCxnSpPr>
          <p:nvPr/>
        </p:nvCxnSpPr>
        <p:spPr bwMode="auto">
          <a:xfrm>
            <a:off x="7706017" y="2059509"/>
            <a:ext cx="7544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9C4707-584F-45CD-8C7C-D15AB17FB801}"/>
              </a:ext>
            </a:extLst>
          </p:cNvPr>
          <p:cNvCxnSpPr>
            <a:cxnSpLocks/>
          </p:cNvCxnSpPr>
          <p:nvPr/>
        </p:nvCxnSpPr>
        <p:spPr bwMode="auto">
          <a:xfrm>
            <a:off x="7708547" y="1656358"/>
            <a:ext cx="742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1C17FB-EE1C-4395-93F6-B8B83AE6501C}"/>
              </a:ext>
            </a:extLst>
          </p:cNvPr>
          <p:cNvCxnSpPr>
            <a:cxnSpLocks/>
          </p:cNvCxnSpPr>
          <p:nvPr/>
        </p:nvCxnSpPr>
        <p:spPr bwMode="auto">
          <a:xfrm flipH="1">
            <a:off x="8343376" y="1634032"/>
            <a:ext cx="7965" cy="404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1D746D-CCB1-40CB-975C-F4DFA6C65AC2}"/>
              </a:ext>
            </a:extLst>
          </p:cNvPr>
          <p:cNvCxnSpPr>
            <a:cxnSpLocks/>
          </p:cNvCxnSpPr>
          <p:nvPr/>
        </p:nvCxnSpPr>
        <p:spPr bwMode="auto">
          <a:xfrm>
            <a:off x="8327529" y="265755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4895D7-7F3E-4E67-9D74-54343D884876}"/>
              </a:ext>
            </a:extLst>
          </p:cNvPr>
          <p:cNvSpPr txBox="1"/>
          <p:nvPr/>
        </p:nvSpPr>
        <p:spPr>
          <a:xfrm>
            <a:off x="8399772" y="184482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500mV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29A3B-FB96-48EC-84E6-7B9BEB6B9B7F}"/>
              </a:ext>
            </a:extLst>
          </p:cNvPr>
          <p:cNvSpPr txBox="1"/>
          <p:nvPr/>
        </p:nvSpPr>
        <p:spPr>
          <a:xfrm>
            <a:off x="8399772" y="2696752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100mV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45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/>
              <p:nvPr/>
            </p:nvSpPr>
            <p:spPr>
              <a:xfrm>
                <a:off x="4427984" y="1052736"/>
                <a:ext cx="4602162" cy="36619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around D-S loop(load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eq.) </a:t>
                </a: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과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동작점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9425" lvl="1">
                  <a:lnSpc>
                    <a:spcPct val="150000"/>
                  </a:lnSpc>
                </a:pP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Rd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 = 10V -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ko-KR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1mA = 5V,</a:t>
                </a:r>
              </a:p>
              <a:p>
                <a:pPr marL="479425" lvl="1">
                  <a:lnSpc>
                    <a:spcPct val="150000"/>
                  </a:lnSpc>
                </a:pP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R5/(R4+R5)*10V=4V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Bias Current : Id = 1/2kpW/L(</a:t>
                </a: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-Vt)</a:t>
                </a:r>
                <a:r>
                  <a:rPr lang="en-US" altLang="ko-KR" sz="1600" spc="2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ko-KR" sz="1600" spc="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79425" lvl="1">
                  <a:lnSpc>
                    <a:spcPct val="150000"/>
                  </a:lnSpc>
                </a:pP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 = 1mA @ </a:t>
                </a: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Kp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0.05m, W=2.5u, L=0.25u, </a:t>
                </a: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=4V, Vt=2V</a:t>
                </a:r>
              </a:p>
              <a:p>
                <a:pPr marL="365125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Transconductance : gm = </a:t>
                </a:r>
                <a14:m>
                  <m:oMath xmlns:m="http://schemas.openxmlformats.org/officeDocument/2006/math">
                    <m:r>
                      <a:rPr lang="en-US" altLang="ko-KR" sz="1600" b="0" i="1" spc="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ko-KR" altLang="en-US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pc="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</m:oMath>
                </a14:m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@</a:t>
                </a: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1mΩ</a:t>
                </a:r>
                <a:r>
                  <a:rPr lang="en-US" altLang="ko-KR" sz="1600" spc="2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gain : Av =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-gm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</a:p>
              <a:p>
                <a:pPr marL="479425" lvl="1">
                  <a:lnSpc>
                    <a:spcPct val="150000"/>
                  </a:lnSpc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-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1mΩ</a:t>
                </a:r>
                <a:r>
                  <a:rPr lang="en-US" altLang="ko-KR" sz="1600" spc="2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 = -5</a:t>
                </a:r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052736"/>
                <a:ext cx="4602162" cy="3661900"/>
              </a:xfrm>
              <a:prstGeom prst="rect">
                <a:avLst/>
              </a:prstGeom>
              <a:blipFill>
                <a:blip r:embed="rId2"/>
                <a:stretch>
                  <a:fillRect l="-1849" b="-23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2025" y="6597352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45FD0E-DB14-41F8-8410-11F04079179B}"/>
              </a:ext>
            </a:extLst>
          </p:cNvPr>
          <p:cNvSpPr/>
          <p:nvPr/>
        </p:nvSpPr>
        <p:spPr>
          <a:xfrm>
            <a:off x="5103369" y="226003"/>
            <a:ext cx="3958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" algn="r">
              <a:lnSpc>
                <a:spcPct val="100000"/>
              </a:lnSpc>
            </a:pPr>
            <a:r>
              <a:rPr lang="en-US" altLang="ko-KR" sz="3600" b="1" dirty="0">
                <a:latin typeface="+mn-ea"/>
              </a:rPr>
              <a:t>CS</a:t>
            </a:r>
            <a:r>
              <a:rPr lang="ko-KR" altLang="en-US" sz="3600" b="1" dirty="0">
                <a:latin typeface="+mn-ea"/>
              </a:rPr>
              <a:t> 증폭기</a:t>
            </a:r>
            <a:endParaRPr lang="en-US" altLang="ko-KR" sz="3600" b="1" spc="25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1D31230-6249-48C7-9469-62C01A68EC07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4 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7FC3AA40-A283-4173-942A-A0DA211DDFDB}"/>
                  </a:ext>
                </a:extLst>
              </p:cNvPr>
              <p:cNvSpPr txBox="1"/>
              <p:nvPr/>
            </p:nvSpPr>
            <p:spPr>
              <a:xfrm>
                <a:off x="4480192" y="5151443"/>
                <a:ext cx="4556304" cy="144590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2225">
                  <a:lnSpc>
                    <a:spcPct val="150000"/>
                  </a:lnSpc>
                </a:pP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 = </a:t>
                </a:r>
                <a14:m>
                  <m:oMath xmlns:m="http://schemas.openxmlformats.org/officeDocument/2006/math">
                    <m:r>
                      <a:rPr lang="en-US" altLang="ko-KR" sz="1600" b="1" i="1" spc="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ko-KR" altLang="en-US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spc="25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</m:oMath>
                </a14:m>
                <a:r>
                  <a:rPr lang="en-US" altLang="ko-KR" sz="1600" b="1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@</a:t>
                </a:r>
                <a:r>
                  <a:rPr lang="en-US" altLang="ko-KR" sz="1600" b="1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vgs</a:t>
                </a: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=4.0V</a:t>
                </a:r>
              </a:p>
              <a:p>
                <a:pPr marL="22225">
                  <a:lnSpc>
                    <a:spcPct val="150000"/>
                  </a:lnSpc>
                </a:pP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(1.1mA – 0.9mA) / ( 4.1V – 3.9V)</a:t>
                </a:r>
              </a:p>
              <a:p>
                <a:pPr marL="22225">
                  <a:lnSpc>
                    <a:spcPct val="150000"/>
                  </a:lnSpc>
                </a:pPr>
                <a:r>
                  <a:rPr lang="en-US" altLang="ko-KR" sz="16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0.2mA / 0.2V</a:t>
                </a:r>
              </a:p>
              <a:p>
                <a:pPr marL="22225">
                  <a:lnSpc>
                    <a:spcPct val="150000"/>
                  </a:lnSpc>
                </a:pPr>
                <a:r>
                  <a:rPr lang="en-US" altLang="ko-KR" sz="16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 1mΩ</a:t>
                </a:r>
                <a:r>
                  <a:rPr lang="en-US" altLang="ko-KR" sz="1600" b="1" spc="25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7FC3AA40-A283-4173-942A-A0DA211D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92" y="5151443"/>
                <a:ext cx="4556304" cy="1445909"/>
              </a:xfrm>
              <a:prstGeom prst="rect">
                <a:avLst/>
              </a:prstGeom>
              <a:blipFill>
                <a:blip r:embed="rId3"/>
                <a:stretch>
                  <a:fillRect l="-2136" b="-753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B7A19F08-120C-4554-8DA2-DEE2247A26EC}"/>
              </a:ext>
            </a:extLst>
          </p:cNvPr>
          <p:cNvGrpSpPr/>
          <p:nvPr/>
        </p:nvGrpSpPr>
        <p:grpSpPr>
          <a:xfrm>
            <a:off x="78252" y="1052737"/>
            <a:ext cx="4205716" cy="2880320"/>
            <a:chOff x="35496" y="3894157"/>
            <a:chExt cx="4277723" cy="296384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97C3AF-7207-459F-B865-74DFC0344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96" y="3894157"/>
              <a:ext cx="4277723" cy="2963843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A81E2A1-5977-45C8-8A77-17F836577BB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60931" y="4786644"/>
              <a:ext cx="3680281" cy="15443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5D208CC-6E4E-46B7-9CC5-F16709393548}"/>
                </a:ext>
              </a:extLst>
            </p:cNvPr>
            <p:cNvSpPr/>
            <p:nvPr/>
          </p:nvSpPr>
          <p:spPr bwMode="auto">
            <a:xfrm>
              <a:off x="2293059" y="546137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A97481-7DDF-40E1-AEA3-1821F5CC1D37}"/>
                </a:ext>
              </a:extLst>
            </p:cNvPr>
            <p:cNvSpPr/>
            <p:nvPr/>
          </p:nvSpPr>
          <p:spPr bwMode="auto">
            <a:xfrm>
              <a:off x="2392121" y="5011608"/>
              <a:ext cx="1152128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동작점</a:t>
              </a:r>
              <a:r>
                <a:rPr kumimoji="1" lang="ko-KR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kumimoji="1" lang="en-US" altLang="ko-K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Q</a:t>
              </a: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CE0819E-D00B-4C40-915F-BE08605F081D}"/>
              </a:ext>
            </a:extLst>
          </p:cNvPr>
          <p:cNvSpPr/>
          <p:nvPr/>
        </p:nvSpPr>
        <p:spPr bwMode="auto">
          <a:xfrm>
            <a:off x="4067944" y="1852821"/>
            <a:ext cx="59810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1" y="4005066"/>
            <a:ext cx="4225517" cy="2808310"/>
            <a:chOff x="58451" y="4005066"/>
            <a:chExt cx="4225517" cy="280831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E032384-A01D-4D1A-A5FC-19D8117E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51" y="4005066"/>
              <a:ext cx="4225517" cy="28083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08A71D2-3520-4E8F-9657-860608B39F96}"/>
                </a:ext>
              </a:extLst>
            </p:cNvPr>
            <p:cNvSpPr/>
            <p:nvPr/>
          </p:nvSpPr>
          <p:spPr bwMode="auto">
            <a:xfrm>
              <a:off x="2396248" y="5137742"/>
              <a:ext cx="213388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F284C6-A572-42A3-86B5-6C4A2C5CFD74}"/>
                </a:ext>
              </a:extLst>
            </p:cNvPr>
            <p:cNvSpPr/>
            <p:nvPr/>
          </p:nvSpPr>
          <p:spPr bwMode="auto">
            <a:xfrm>
              <a:off x="1296022" y="4725144"/>
              <a:ext cx="1138067" cy="3600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동작점</a:t>
              </a:r>
              <a:r>
                <a:rPr kumimoji="1" lang="ko-KR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kumimoji="1" lang="en-US" altLang="ko-KR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rPr>
                <a:t>Q</a:t>
              </a:r>
              <a:endPara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6A62591-6FB0-449A-BBFA-D64DCA7873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58747" y="6356815"/>
              <a:ext cx="2315137" cy="67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060349F-F269-4C8E-B83E-4A897F7B6A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2474" y="4695499"/>
              <a:ext cx="0" cy="110406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598B6D8-D865-4924-91F9-5D291E664AFB}"/>
              </a:ext>
            </a:extLst>
          </p:cNvPr>
          <p:cNvSpPr/>
          <p:nvPr/>
        </p:nvSpPr>
        <p:spPr bwMode="auto">
          <a:xfrm>
            <a:off x="4048144" y="5589240"/>
            <a:ext cx="598102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7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23E5796-B337-4062-8D50-427C18A4501C}"/>
              </a:ext>
            </a:extLst>
          </p:cNvPr>
          <p:cNvSpPr txBox="1"/>
          <p:nvPr/>
        </p:nvSpPr>
        <p:spPr>
          <a:xfrm>
            <a:off x="4788213" y="2854113"/>
            <a:ext cx="4283584" cy="1510991"/>
          </a:xfrm>
          <a:prstGeom prst="rect">
            <a:avLst/>
          </a:prstGeom>
          <a:solidFill>
            <a:srgbClr val="FF6600">
              <a:alpha val="19999"/>
            </a:srgbClr>
          </a:solidFill>
        </p:spPr>
        <p:txBody>
          <a:bodyPr vert="horz" wrap="square" lIns="0" tIns="527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15"/>
              </a:spcBef>
            </a:pPr>
            <a:r>
              <a:rPr sz="1400" b="1" spc="15" dirty="0">
                <a:latin typeface="굴림"/>
                <a:cs typeface="굴림"/>
              </a:rPr>
              <a:t>☼</a:t>
            </a:r>
            <a:r>
              <a:rPr sz="1400" b="1" spc="-35" dirty="0">
                <a:latin typeface="굴림"/>
                <a:cs typeface="굴림"/>
              </a:rPr>
              <a:t> </a:t>
            </a:r>
            <a:r>
              <a:rPr sz="1400" b="1" spc="15" dirty="0">
                <a:latin typeface="굴림"/>
                <a:cs typeface="굴림"/>
              </a:rPr>
              <a:t>Point</a:t>
            </a:r>
            <a:endParaRPr sz="1400" dirty="0">
              <a:latin typeface="굴림"/>
              <a:cs typeface="굴림"/>
            </a:endParaRPr>
          </a:p>
          <a:p>
            <a:pPr marL="91440" marR="114935">
              <a:lnSpc>
                <a:spcPct val="150100"/>
              </a:lnSpc>
            </a:pPr>
            <a:r>
              <a:rPr sz="1400" spc="-10" dirty="0">
                <a:latin typeface="굴림"/>
                <a:cs typeface="굴림"/>
              </a:rPr>
              <a:t>반도체 논리 </a:t>
            </a:r>
            <a:r>
              <a:rPr sz="1400" spc="-5" dirty="0">
                <a:latin typeface="굴림"/>
                <a:cs typeface="굴림"/>
              </a:rPr>
              <a:t>Not Gate의 </a:t>
            </a:r>
            <a:r>
              <a:rPr sz="1400" spc="-10" dirty="0">
                <a:latin typeface="굴림"/>
                <a:cs typeface="굴림"/>
              </a:rPr>
              <a:t>내부 회로로 </a:t>
            </a:r>
            <a:r>
              <a:rPr sz="1400" spc="-15" dirty="0">
                <a:latin typeface="굴림"/>
                <a:cs typeface="굴림"/>
              </a:rPr>
              <a:t>상기  </a:t>
            </a:r>
            <a:r>
              <a:rPr sz="1400" spc="-10" dirty="0">
                <a:latin typeface="굴림"/>
                <a:cs typeface="굴림"/>
              </a:rPr>
              <a:t>의 </a:t>
            </a:r>
            <a:r>
              <a:rPr sz="1400" spc="-5" dirty="0">
                <a:latin typeface="굴림"/>
                <a:cs typeface="굴림"/>
              </a:rPr>
              <a:t>NMOS와 </a:t>
            </a:r>
            <a:r>
              <a:rPr sz="1400" spc="-10" dirty="0">
                <a:latin typeface="굴림"/>
                <a:cs typeface="굴림"/>
              </a:rPr>
              <a:t>PMOS의 결합으로 구성한다.  그리고 </a:t>
            </a:r>
            <a:r>
              <a:rPr sz="1400" spc="-5" dirty="0">
                <a:latin typeface="굴림"/>
                <a:cs typeface="굴림"/>
              </a:rPr>
              <a:t>NAND, </a:t>
            </a:r>
            <a:r>
              <a:rPr sz="1400" dirty="0">
                <a:latin typeface="굴림"/>
                <a:cs typeface="굴림"/>
              </a:rPr>
              <a:t>OR, </a:t>
            </a:r>
            <a:r>
              <a:rPr sz="1400" spc="-10" dirty="0">
                <a:latin typeface="굴림"/>
                <a:cs typeface="굴림"/>
              </a:rPr>
              <a:t>AND.. </a:t>
            </a:r>
            <a:r>
              <a:rPr sz="1400" spc="-10" dirty="0" err="1">
                <a:latin typeface="굴림"/>
                <a:cs typeface="굴림"/>
              </a:rPr>
              <a:t>일반적</a:t>
            </a:r>
            <a:r>
              <a:rPr sz="1400" spc="-15" dirty="0">
                <a:latin typeface="굴림"/>
                <a:cs typeface="굴림"/>
              </a:rPr>
              <a:t> </a:t>
            </a:r>
            <a:r>
              <a:rPr sz="1400" spc="-5" dirty="0">
                <a:latin typeface="굴림"/>
                <a:cs typeface="굴림"/>
              </a:rPr>
              <a:t>CMOS</a:t>
            </a:r>
            <a:r>
              <a:rPr lang="en-US" altLang="ko-KR" sz="1400" spc="-5" dirty="0">
                <a:latin typeface="굴림"/>
                <a:cs typeface="굴림"/>
              </a:rPr>
              <a:t> </a:t>
            </a:r>
            <a:r>
              <a:rPr sz="1400" spc="-5" dirty="0" err="1">
                <a:latin typeface="굴림"/>
                <a:cs typeface="굴림"/>
              </a:rPr>
              <a:t>Gate도</a:t>
            </a:r>
            <a:r>
              <a:rPr sz="1400" spc="-5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동일한 방식으로</a:t>
            </a:r>
            <a:r>
              <a:rPr sz="1400" spc="35" dirty="0">
                <a:latin typeface="굴림"/>
                <a:cs typeface="굴림"/>
              </a:rPr>
              <a:t> </a:t>
            </a:r>
            <a:r>
              <a:rPr sz="1400" spc="-10" dirty="0">
                <a:latin typeface="굴림"/>
                <a:cs typeface="굴림"/>
              </a:rPr>
              <a:t>구성한다.</a:t>
            </a:r>
            <a:endParaRPr sz="1400" dirty="0">
              <a:latin typeface="굴림"/>
              <a:cs typeface="굴림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97CEA4BE-4484-4F1A-9B3F-752407086803}"/>
              </a:ext>
            </a:extLst>
          </p:cNvPr>
          <p:cNvSpPr/>
          <p:nvPr/>
        </p:nvSpPr>
        <p:spPr>
          <a:xfrm>
            <a:off x="6140450" y="1590675"/>
            <a:ext cx="2009775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929FB-DC08-4C8E-9961-AFC56B54479A}"/>
              </a:ext>
            </a:extLst>
          </p:cNvPr>
          <p:cNvSpPr/>
          <p:nvPr/>
        </p:nvSpPr>
        <p:spPr>
          <a:xfrm>
            <a:off x="6810573" y="219960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특성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CEF5434-9C94-46CE-A0AD-E6BB54208DB7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 smtClean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 smtClean="0">
                <a:solidFill>
                  <a:srgbClr val="000000"/>
                </a:solidFill>
                <a:effectLst/>
                <a:latin typeface="+mn-ea"/>
              </a:rPr>
              <a:t>5 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B475B5-9DCB-49CD-9303-3C2282E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2" y="4365104"/>
            <a:ext cx="9007029" cy="2426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54214A-5D58-4102-BF19-D474BD804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08" y="1053225"/>
            <a:ext cx="4495800" cy="3734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2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CEF5434-9C94-46CE-A0AD-E6BB54208DB7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결과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 Report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B118DB-07EC-475F-B59E-C43203D16522}"/>
              </a:ext>
            </a:extLst>
          </p:cNvPr>
          <p:cNvSpPr/>
          <p:nvPr/>
        </p:nvSpPr>
        <p:spPr>
          <a:xfrm>
            <a:off x="107504" y="1142557"/>
            <a:ext cx="894879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실험</a:t>
            </a:r>
            <a:r>
              <a:rPr lang="en-US" altLang="ko-KR" dirty="0"/>
              <a:t>1, </a:t>
            </a:r>
            <a:r>
              <a:rPr lang="ko-KR" altLang="en-US" dirty="0"/>
              <a:t>실험</a:t>
            </a:r>
            <a:r>
              <a:rPr lang="en-US" altLang="ko-KR" dirty="0"/>
              <a:t>2 </a:t>
            </a:r>
            <a:r>
              <a:rPr lang="ko-KR" altLang="en-US" dirty="0"/>
              <a:t>각자 </a:t>
            </a:r>
            <a:r>
              <a:rPr lang="ko-KR" altLang="en-US" dirty="0" err="1"/>
              <a:t>시뮬레이션하여</a:t>
            </a:r>
            <a:r>
              <a:rPr lang="ko-KR" altLang="en-US" dirty="0"/>
              <a:t> 산출 결과와 비교해 보세요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(Report </a:t>
            </a:r>
            <a:r>
              <a:rPr lang="ko-KR" altLang="en-US" dirty="0"/>
              <a:t>작성 안 해도 무방</a:t>
            </a:r>
            <a:r>
              <a:rPr lang="en-US" altLang="ko-KR" dirty="0"/>
              <a:t>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실험 </a:t>
            </a:r>
            <a:r>
              <a:rPr lang="en-US" altLang="ko-KR" dirty="0"/>
              <a:t>3</a:t>
            </a:r>
            <a:r>
              <a:rPr lang="ko-KR" altLang="en-US" dirty="0"/>
              <a:t>에서</a:t>
            </a:r>
            <a:r>
              <a:rPr lang="en-US" altLang="ko-KR" dirty="0"/>
              <a:t> FET</a:t>
            </a:r>
            <a:r>
              <a:rPr lang="ko-KR" altLang="en-US" dirty="0"/>
              <a:t>의 </a:t>
            </a:r>
            <a:r>
              <a:rPr lang="en-US" altLang="ko-KR" dirty="0"/>
              <a:t>Id-</a:t>
            </a:r>
            <a:r>
              <a:rPr lang="en-US" altLang="ko-KR" dirty="0" err="1"/>
              <a:t>Vgs</a:t>
            </a:r>
            <a:r>
              <a:rPr lang="en-US" altLang="ko-KR" dirty="0"/>
              <a:t> </a:t>
            </a:r>
            <a:r>
              <a:rPr lang="ko-KR" altLang="en-US" dirty="0"/>
              <a:t>특성 곡선</a:t>
            </a:r>
            <a:r>
              <a:rPr lang="en-US" altLang="ko-KR" dirty="0"/>
              <a:t>, Id-Vds </a:t>
            </a:r>
            <a:r>
              <a:rPr lang="ko-KR" altLang="en-US" dirty="0"/>
              <a:t>특성 곡선 시뮬레이션 결과</a:t>
            </a:r>
            <a:r>
              <a:rPr lang="en-US" altLang="ko-KR" dirty="0"/>
              <a:t> </a:t>
            </a:r>
            <a:r>
              <a:rPr lang="ko-KR" altLang="en-US" dirty="0"/>
              <a:t>그래프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실험</a:t>
            </a:r>
            <a:r>
              <a:rPr lang="en-US" altLang="ko-KR" dirty="0"/>
              <a:t>4</a:t>
            </a:r>
            <a:r>
              <a:rPr lang="ko-KR" altLang="en-US" dirty="0"/>
              <a:t>에서 </a:t>
            </a:r>
            <a:r>
              <a:rPr lang="en-US" altLang="ko-KR" dirty="0"/>
              <a:t>MOS FET CS </a:t>
            </a:r>
            <a:r>
              <a:rPr lang="ko-KR" altLang="en-US" dirty="0"/>
              <a:t>증폭기에서 </a:t>
            </a:r>
            <a:endParaRPr lang="en-US" altLang="ko-KR" dirty="0"/>
          </a:p>
          <a:p>
            <a:pPr marL="822325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Bias Current : Id </a:t>
            </a:r>
            <a:r>
              <a:rPr lang="ko-KR" alt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산출</a:t>
            </a:r>
            <a:r>
              <a:rPr lang="en-US" altLang="ko-K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및 특성 그래프와 비교하기</a:t>
            </a:r>
            <a:r>
              <a:rPr lang="en-US" altLang="ko-K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325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 : gm </a:t>
            </a:r>
            <a:r>
              <a:rPr lang="ko-KR" alt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특성그래프 활용하여 산출하기</a:t>
            </a:r>
            <a:r>
              <a:rPr lang="en-US" altLang="ko-K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325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: Av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산출하고 시뮬레이션 결과와 비교하기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325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 around D-S loop(load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eq.)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그리고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동작점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찾으시오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Vds).</a:t>
            </a:r>
            <a:endParaRPr lang="en-US" altLang="ko-KR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25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실험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inverter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시뮬레이션 </a:t>
            </a:r>
            <a:r>
              <a:rPr lang="ko-KR" altLang="en-US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r>
              <a:rPr lang="ko-KR" altLang="en-US" dirty="0"/>
              <a:t>그래프</a:t>
            </a:r>
            <a:r>
              <a:rPr lang="en-US" altLang="ko-KR" dirty="0"/>
              <a:t>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B-15 MOSFET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 특성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07504" y="1052736"/>
            <a:ext cx="8640960" cy="50306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14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수업 제목 </a:t>
            </a:r>
            <a:r>
              <a:rPr lang="en-US" altLang="ko-KR" sz="1600" dirty="0"/>
              <a:t>: 14</a:t>
            </a:r>
            <a:r>
              <a:rPr lang="ko-KR" altLang="en-US" sz="1600" dirty="0"/>
              <a:t> 주차</a:t>
            </a:r>
            <a:r>
              <a:rPr lang="en-US" altLang="ko-KR" sz="1600" dirty="0"/>
              <a:t>(</a:t>
            </a:r>
            <a:r>
              <a:rPr lang="ko-KR" altLang="en-US" sz="1600" dirty="0"/>
              <a:t>실</a:t>
            </a:r>
            <a:r>
              <a:rPr lang="ko-KR" altLang="en-US" sz="1600" dirty="0">
                <a:latin typeface="+mn-ea"/>
              </a:rPr>
              <a:t>기시험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sz="1600" dirty="0"/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1) </a:t>
            </a:r>
            <a:r>
              <a:rPr lang="ko-KR" altLang="en-US" sz="1600" dirty="0" err="1">
                <a:latin typeface="+mn-ea"/>
              </a:rPr>
              <a:t>가감산기</a:t>
            </a:r>
            <a:r>
              <a:rPr lang="en-US" altLang="ko-KR" sz="1600" dirty="0">
                <a:latin typeface="+mn-ea"/>
              </a:rPr>
              <a:t>, Ring Counter/Shift Register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Breadboard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 err="1">
                <a:latin typeface="+mn-ea"/>
              </a:rPr>
              <a:t>modelSim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시험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2) FET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SPICE </a:t>
            </a:r>
            <a:r>
              <a:rPr lang="ko-KR" altLang="en-US" sz="1600" dirty="0">
                <a:latin typeface="+mn-ea"/>
              </a:rPr>
              <a:t>시뮬레이션 시험</a:t>
            </a:r>
            <a:r>
              <a:rPr lang="en-US" altLang="ko-KR" sz="1600" dirty="0">
                <a:latin typeface="+mn-ea"/>
              </a:rPr>
              <a:t>, BJT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(X)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3) </a:t>
            </a:r>
            <a:r>
              <a:rPr lang="ko-KR" altLang="en-US" sz="1600" dirty="0">
                <a:latin typeface="+mn-ea"/>
              </a:rPr>
              <a:t>시뮬레이션 개인 </a:t>
            </a:r>
            <a:r>
              <a:rPr lang="en-US" altLang="ko-KR" sz="1600" dirty="0" err="1">
                <a:latin typeface="+mn-ea"/>
              </a:rPr>
              <a:t>NoteBook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 가능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4) </a:t>
            </a:r>
            <a:r>
              <a:rPr lang="ko-KR" altLang="en-US" sz="1600" dirty="0">
                <a:latin typeface="+mn-ea"/>
              </a:rPr>
              <a:t>시뮬레이션 결과 개인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휴대폰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감독자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으로 </a:t>
            </a:r>
            <a:r>
              <a:rPr lang="ko-KR" altLang="en-US" sz="1600" dirty="0" err="1">
                <a:latin typeface="+mn-ea"/>
              </a:rPr>
              <a:t>촬영후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BlackBoard</a:t>
            </a:r>
            <a:r>
              <a:rPr lang="ko-KR" altLang="en-US" sz="1600" dirty="0">
                <a:latin typeface="+mn-ea"/>
              </a:rPr>
              <a:t>에 시험 </a:t>
            </a:r>
            <a:r>
              <a:rPr lang="ko-KR" altLang="en-US" sz="1600" dirty="0" err="1">
                <a:latin typeface="+mn-ea"/>
              </a:rPr>
              <a:t>종료후</a:t>
            </a:r>
            <a:r>
              <a:rPr lang="ko-KR" altLang="en-US" sz="1600" dirty="0">
                <a:latin typeface="+mn-ea"/>
              </a:rPr>
              <a:t> 제출</a:t>
            </a:r>
            <a:endParaRPr lang="en-US" altLang="ko-KR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   </a:t>
            </a:r>
            <a:r>
              <a:rPr lang="en-US" altLang="ko-KR" sz="1600" dirty="0">
                <a:latin typeface="+mn-ea"/>
              </a:rPr>
              <a:t>5) </a:t>
            </a:r>
            <a:r>
              <a:rPr lang="ko-KR" altLang="en-US" sz="1600" dirty="0">
                <a:latin typeface="+mn-ea"/>
              </a:rPr>
              <a:t>시험 중 전자기기 </a:t>
            </a:r>
            <a:r>
              <a:rPr lang="en-US" altLang="ko-KR" sz="1600" dirty="0">
                <a:latin typeface="+mn-ea"/>
              </a:rPr>
              <a:t>Off-Line </a:t>
            </a:r>
            <a:r>
              <a:rPr lang="ko-KR" altLang="en-US" sz="1600" dirty="0" smtClean="0">
                <a:latin typeface="+mn-ea"/>
              </a:rPr>
              <a:t>유지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mobile phone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+ </a:t>
            </a:r>
            <a:r>
              <a:rPr lang="en-US" altLang="ko-KR" sz="1600" dirty="0" err="1">
                <a:latin typeface="+mn-ea"/>
              </a:rPr>
              <a:t>WiFi</a:t>
            </a:r>
            <a:r>
              <a:rPr lang="en-US" altLang="ko-KR" sz="1600" dirty="0">
                <a:latin typeface="+mn-ea"/>
              </a:rPr>
              <a:t> + LAN </a:t>
            </a:r>
            <a:r>
              <a:rPr lang="ko-KR" altLang="en-US" sz="1600" dirty="0">
                <a:latin typeface="+mn-ea"/>
              </a:rPr>
              <a:t>사용 금지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계산기 </a:t>
            </a:r>
            <a:r>
              <a:rPr lang="en-US" altLang="ko-KR" sz="1600" dirty="0">
                <a:latin typeface="+mn-ea"/>
              </a:rPr>
              <a:t>OK).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2. 15</a:t>
            </a:r>
            <a:r>
              <a:rPr lang="ko-KR" altLang="en-US" sz="1600" dirty="0"/>
              <a:t> 주차</a:t>
            </a:r>
            <a:r>
              <a:rPr lang="en-US" altLang="ko-KR" sz="1600" dirty="0"/>
              <a:t>(</a:t>
            </a:r>
            <a:r>
              <a:rPr lang="ko-KR" altLang="en-US" sz="1600" dirty="0">
                <a:latin typeface="+mn-ea"/>
              </a:rPr>
              <a:t>필기시험</a:t>
            </a:r>
            <a:r>
              <a:rPr lang="en-US" altLang="ko-KR" sz="1600" dirty="0">
                <a:latin typeface="+mn-ea"/>
              </a:rPr>
              <a:t>)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확정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일시 장소 </a:t>
            </a:r>
            <a:r>
              <a:rPr lang="en-US" altLang="ko-KR" sz="1600" dirty="0">
                <a:latin typeface="+mn-ea"/>
              </a:rPr>
              <a:t>: 2019.12.9.(</a:t>
            </a:r>
            <a:r>
              <a:rPr lang="ko-KR" altLang="en-US" sz="1600" dirty="0">
                <a:latin typeface="+mn-ea"/>
              </a:rPr>
              <a:t>월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(15주차)</a:t>
            </a:r>
            <a:r>
              <a:rPr lang="en-US" altLang="ko-KR" sz="1600" dirty="0">
                <a:latin typeface="+mn-ea"/>
              </a:rPr>
              <a:t> 8:00pm, </a:t>
            </a:r>
            <a:r>
              <a:rPr lang="ko-KR" altLang="en-US" sz="1600" dirty="0">
                <a:latin typeface="+mn-ea"/>
              </a:rPr>
              <a:t>하</a:t>
            </a:r>
            <a:r>
              <a:rPr lang="en-US" altLang="ko-KR" sz="1600" dirty="0">
                <a:latin typeface="+mn-ea"/>
              </a:rPr>
              <a:t>-230 &amp; </a:t>
            </a:r>
            <a:r>
              <a:rPr lang="ko-KR" altLang="en-US" sz="1600" dirty="0">
                <a:latin typeface="+mn-ea"/>
              </a:rPr>
              <a:t>하</a:t>
            </a:r>
            <a:r>
              <a:rPr lang="en-US" altLang="ko-KR" sz="1600" dirty="0">
                <a:latin typeface="+mn-ea"/>
              </a:rPr>
              <a:t>-232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기말고사</a:t>
            </a:r>
            <a:r>
              <a:rPr lang="en-US" altLang="ko-KR" sz="1600" dirty="0"/>
              <a:t> </a:t>
            </a:r>
            <a:r>
              <a:rPr lang="ko-KR" altLang="en-US" sz="1600" dirty="0">
                <a:latin typeface="+mn-ea"/>
              </a:rPr>
              <a:t>필기시험 범위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강의 자료 및 실험 내용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358009" y="6074494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Transistor 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8A94E679-8123-49CF-BFB3-06F8C1437BEE}"/>
              </a:ext>
            </a:extLst>
          </p:cNvPr>
          <p:cNvSpPr/>
          <p:nvPr/>
        </p:nvSpPr>
        <p:spPr>
          <a:xfrm>
            <a:off x="1115616" y="1196752"/>
            <a:ext cx="5064796" cy="3132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63B88F-4D7F-47D9-A86C-C1239565A138}"/>
              </a:ext>
            </a:extLst>
          </p:cNvPr>
          <p:cNvGrpSpPr/>
          <p:nvPr/>
        </p:nvGrpSpPr>
        <p:grpSpPr>
          <a:xfrm>
            <a:off x="395536" y="4130109"/>
            <a:ext cx="3096344" cy="1890686"/>
            <a:chOff x="1016000" y="3559302"/>
            <a:chExt cx="2609850" cy="2030730"/>
          </a:xfrm>
        </p:grpSpPr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7E7AA506-622D-4FE2-98F0-8DF8B22B0EC4}"/>
                </a:ext>
              </a:extLst>
            </p:cNvPr>
            <p:cNvSpPr/>
            <p:nvPr/>
          </p:nvSpPr>
          <p:spPr>
            <a:xfrm>
              <a:off x="1016000" y="3559302"/>
              <a:ext cx="2609850" cy="2030730"/>
            </a:xfrm>
            <a:custGeom>
              <a:avLst/>
              <a:gdLst/>
              <a:ahLst/>
              <a:cxnLst/>
              <a:rect l="l" t="t" r="r" b="b"/>
              <a:pathLst>
                <a:path w="2609850" h="2030729">
                  <a:moveTo>
                    <a:pt x="2609850" y="669798"/>
                  </a:moveTo>
                  <a:lnTo>
                    <a:pt x="0" y="669798"/>
                  </a:lnTo>
                  <a:lnTo>
                    <a:pt x="0" y="2030285"/>
                  </a:lnTo>
                  <a:lnTo>
                    <a:pt x="2609850" y="2030285"/>
                  </a:lnTo>
                  <a:lnTo>
                    <a:pt x="2609850" y="669798"/>
                  </a:lnTo>
                  <a:close/>
                </a:path>
                <a:path w="2609850" h="2030729">
                  <a:moveTo>
                    <a:pt x="2330450" y="0"/>
                  </a:moveTo>
                  <a:lnTo>
                    <a:pt x="1522349" y="669798"/>
                  </a:lnTo>
                  <a:lnTo>
                    <a:pt x="2174875" y="669798"/>
                  </a:lnTo>
                  <a:lnTo>
                    <a:pt x="2330450" y="0"/>
                  </a:lnTo>
                  <a:close/>
                </a:path>
              </a:pathLst>
            </a:custGeom>
            <a:solidFill>
              <a:srgbClr val="CCCC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1A0FDCA6-ADEC-4C2C-B768-5918AD7A6655}"/>
                </a:ext>
              </a:extLst>
            </p:cNvPr>
            <p:cNvSpPr/>
            <p:nvPr/>
          </p:nvSpPr>
          <p:spPr>
            <a:xfrm>
              <a:off x="1016000" y="3559302"/>
              <a:ext cx="2609850" cy="2030730"/>
            </a:xfrm>
            <a:custGeom>
              <a:avLst/>
              <a:gdLst/>
              <a:ahLst/>
              <a:cxnLst/>
              <a:rect l="l" t="t" r="r" b="b"/>
              <a:pathLst>
                <a:path w="2609850" h="2030729">
                  <a:moveTo>
                    <a:pt x="2609850" y="2030285"/>
                  </a:moveTo>
                  <a:lnTo>
                    <a:pt x="2174875" y="2030285"/>
                  </a:lnTo>
                  <a:lnTo>
                    <a:pt x="1522349" y="2030285"/>
                  </a:lnTo>
                  <a:lnTo>
                    <a:pt x="0" y="2030285"/>
                  </a:lnTo>
                  <a:lnTo>
                    <a:pt x="0" y="1236726"/>
                  </a:lnTo>
                  <a:lnTo>
                    <a:pt x="0" y="896493"/>
                  </a:lnTo>
                  <a:lnTo>
                    <a:pt x="0" y="669798"/>
                  </a:lnTo>
                  <a:lnTo>
                    <a:pt x="1522349" y="669798"/>
                  </a:lnTo>
                  <a:lnTo>
                    <a:pt x="2330450" y="0"/>
                  </a:lnTo>
                  <a:lnTo>
                    <a:pt x="2174875" y="669798"/>
                  </a:lnTo>
                  <a:lnTo>
                    <a:pt x="2609850" y="669798"/>
                  </a:lnTo>
                  <a:lnTo>
                    <a:pt x="2609850" y="896493"/>
                  </a:lnTo>
                  <a:lnTo>
                    <a:pt x="2609850" y="1236726"/>
                  </a:lnTo>
                  <a:lnTo>
                    <a:pt x="2609850" y="2030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F3BC7920-1B94-47C1-8B6A-9A139D18116B}"/>
                </a:ext>
              </a:extLst>
            </p:cNvPr>
            <p:cNvSpPr txBox="1"/>
            <p:nvPr/>
          </p:nvSpPr>
          <p:spPr>
            <a:xfrm>
              <a:off x="1095247" y="4327982"/>
              <a:ext cx="2330450" cy="2381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spc="-10" dirty="0">
                  <a:latin typeface="굴림"/>
                  <a:cs typeface="굴림"/>
                </a:rPr>
                <a:t>Base측에 인가되는 </a:t>
              </a:r>
              <a:r>
                <a:rPr sz="1400" spc="-15" dirty="0">
                  <a:latin typeface="굴림"/>
                  <a:cs typeface="굴림"/>
                </a:rPr>
                <a:t>제어전류</a:t>
              </a:r>
              <a:endParaRPr sz="1400" dirty="0">
                <a:latin typeface="굴림"/>
                <a:cs typeface="굴림"/>
              </a:endParaRPr>
            </a:p>
          </p:txBody>
        </p:sp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9720E09C-9474-49FB-AA92-DBDCEA9D215C}"/>
                </a:ext>
              </a:extLst>
            </p:cNvPr>
            <p:cNvSpPr txBox="1"/>
            <p:nvPr/>
          </p:nvSpPr>
          <p:spPr>
            <a:xfrm>
              <a:off x="1095247" y="4540663"/>
              <a:ext cx="2382520" cy="100033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50100"/>
                </a:lnSpc>
                <a:spcBef>
                  <a:spcPts val="95"/>
                </a:spcBef>
              </a:pPr>
              <a:r>
                <a:rPr sz="1400" spc="-10" dirty="0">
                  <a:latin typeface="굴림"/>
                  <a:cs typeface="굴림"/>
                </a:rPr>
                <a:t>의 방향과 크기에 의해 C-E간  전류 량의 변화를 </a:t>
              </a:r>
              <a:r>
                <a:rPr sz="1400" spc="-15" dirty="0">
                  <a:latin typeface="굴림"/>
                  <a:cs typeface="굴림"/>
                </a:rPr>
                <a:t>이용하는  </a:t>
              </a:r>
              <a:r>
                <a:rPr sz="1400" b="1" spc="15" dirty="0">
                  <a:solidFill>
                    <a:srgbClr val="FF0000"/>
                  </a:solidFill>
                  <a:latin typeface="굴림"/>
                  <a:cs typeface="굴림"/>
                </a:rPr>
                <a:t>전류 드라이브</a:t>
              </a:r>
              <a:r>
                <a:rPr sz="1400" b="1" spc="-150" dirty="0">
                  <a:solidFill>
                    <a:srgbClr val="FF0000"/>
                  </a:solidFill>
                  <a:latin typeface="굴림"/>
                  <a:cs typeface="굴림"/>
                </a:rPr>
                <a:t> </a:t>
              </a:r>
              <a:r>
                <a:rPr sz="1400" b="1" spc="15" dirty="0">
                  <a:solidFill>
                    <a:srgbClr val="FF0000"/>
                  </a:solidFill>
                  <a:latin typeface="굴림"/>
                  <a:cs typeface="굴림"/>
                </a:rPr>
                <a:t>소자</a:t>
              </a:r>
              <a:endParaRPr sz="1400" dirty="0">
                <a:solidFill>
                  <a:srgbClr val="FF0000"/>
                </a:solidFill>
                <a:latin typeface="굴림"/>
                <a:cs typeface="굴림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1834C8-1E50-42C5-B3C3-B2870B834E73}"/>
              </a:ext>
            </a:extLst>
          </p:cNvPr>
          <p:cNvGrpSpPr/>
          <p:nvPr/>
        </p:nvGrpSpPr>
        <p:grpSpPr>
          <a:xfrm>
            <a:off x="4427984" y="4130109"/>
            <a:ext cx="4507751" cy="1890686"/>
            <a:chOff x="6237351" y="3500501"/>
            <a:chExt cx="2656206" cy="2538730"/>
          </a:xfrm>
        </p:grpSpPr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E45469B8-D757-4633-A57C-4B0A42472E3A}"/>
                </a:ext>
              </a:extLst>
            </p:cNvPr>
            <p:cNvSpPr/>
            <p:nvPr/>
          </p:nvSpPr>
          <p:spPr>
            <a:xfrm>
              <a:off x="6237352" y="3500501"/>
              <a:ext cx="2656205" cy="2538730"/>
            </a:xfrm>
            <a:custGeom>
              <a:avLst/>
              <a:gdLst/>
              <a:ahLst/>
              <a:cxnLst/>
              <a:rect l="l" t="t" r="r" b="b"/>
              <a:pathLst>
                <a:path w="2656204" h="2538729">
                  <a:moveTo>
                    <a:pt x="2655824" y="1142873"/>
                  </a:moveTo>
                  <a:lnTo>
                    <a:pt x="0" y="1142873"/>
                  </a:lnTo>
                  <a:lnTo>
                    <a:pt x="0" y="2538349"/>
                  </a:lnTo>
                  <a:lnTo>
                    <a:pt x="2655824" y="2538349"/>
                  </a:lnTo>
                  <a:lnTo>
                    <a:pt x="2655824" y="1142873"/>
                  </a:lnTo>
                  <a:close/>
                </a:path>
                <a:path w="2656204" h="2538729">
                  <a:moveTo>
                    <a:pt x="503174" y="0"/>
                  </a:moveTo>
                  <a:lnTo>
                    <a:pt x="442595" y="1142873"/>
                  </a:lnTo>
                  <a:lnTo>
                    <a:pt x="1106551" y="1142873"/>
                  </a:lnTo>
                  <a:lnTo>
                    <a:pt x="503174" y="0"/>
                  </a:lnTo>
                  <a:close/>
                </a:path>
              </a:pathLst>
            </a:custGeom>
            <a:solidFill>
              <a:srgbClr val="CCCCFF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741B1539-420D-46DC-B848-2FACAF3BD67C}"/>
                </a:ext>
              </a:extLst>
            </p:cNvPr>
            <p:cNvSpPr/>
            <p:nvPr/>
          </p:nvSpPr>
          <p:spPr>
            <a:xfrm>
              <a:off x="6237351" y="3500501"/>
              <a:ext cx="2656205" cy="2538730"/>
            </a:xfrm>
            <a:custGeom>
              <a:avLst/>
              <a:gdLst/>
              <a:ahLst/>
              <a:cxnLst/>
              <a:rect l="l" t="t" r="r" b="b"/>
              <a:pathLst>
                <a:path w="2656204" h="2538729">
                  <a:moveTo>
                    <a:pt x="2655824" y="2538349"/>
                  </a:moveTo>
                  <a:lnTo>
                    <a:pt x="1106551" y="2538349"/>
                  </a:lnTo>
                  <a:lnTo>
                    <a:pt x="442595" y="2538349"/>
                  </a:lnTo>
                  <a:lnTo>
                    <a:pt x="0" y="2538349"/>
                  </a:lnTo>
                  <a:lnTo>
                    <a:pt x="0" y="1724406"/>
                  </a:lnTo>
                  <a:lnTo>
                    <a:pt x="0" y="1375537"/>
                  </a:lnTo>
                  <a:lnTo>
                    <a:pt x="0" y="1142873"/>
                  </a:lnTo>
                  <a:lnTo>
                    <a:pt x="442595" y="1142873"/>
                  </a:lnTo>
                  <a:lnTo>
                    <a:pt x="503174" y="0"/>
                  </a:lnTo>
                  <a:lnTo>
                    <a:pt x="1106551" y="1142873"/>
                  </a:lnTo>
                  <a:lnTo>
                    <a:pt x="2655824" y="1142873"/>
                  </a:lnTo>
                  <a:lnTo>
                    <a:pt x="2655824" y="1375537"/>
                  </a:lnTo>
                  <a:lnTo>
                    <a:pt x="2655824" y="1724406"/>
                  </a:lnTo>
                  <a:lnTo>
                    <a:pt x="2655824" y="2538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B2AC8B71-3740-480B-AD44-6EB30E196A2F}"/>
                </a:ext>
              </a:extLst>
            </p:cNvPr>
            <p:cNvSpPr txBox="1"/>
            <p:nvPr/>
          </p:nvSpPr>
          <p:spPr>
            <a:xfrm>
              <a:off x="6317996" y="4634485"/>
              <a:ext cx="2453005" cy="125229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50000"/>
                </a:lnSpc>
                <a:spcBef>
                  <a:spcPts val="105"/>
                </a:spcBef>
              </a:pPr>
              <a:r>
                <a:rPr sz="1400" spc="-10" dirty="0">
                  <a:latin typeface="굴림"/>
                  <a:cs typeface="굴림"/>
                </a:rPr>
                <a:t>Gate_Source간에 인가되는 제  어전압 의 방향과 크기에 의해  D-S간 전류 량의 변화를 </a:t>
              </a:r>
              <a:r>
                <a:rPr sz="1400" spc="-15" dirty="0">
                  <a:latin typeface="굴림"/>
                  <a:cs typeface="굴림"/>
                </a:rPr>
                <a:t>이용  </a:t>
              </a:r>
              <a:r>
                <a:rPr sz="1400" spc="-10" dirty="0">
                  <a:latin typeface="굴림"/>
                  <a:cs typeface="굴림"/>
                </a:rPr>
                <a:t>하는 </a:t>
              </a:r>
              <a:r>
                <a:rPr sz="1400" b="1" spc="15" dirty="0">
                  <a:solidFill>
                    <a:srgbClr val="FF0000"/>
                  </a:solidFill>
                  <a:latin typeface="굴림"/>
                  <a:cs typeface="굴림"/>
                </a:rPr>
                <a:t>전압 드라이브</a:t>
              </a:r>
              <a:r>
                <a:rPr sz="1400" b="1" spc="-120" dirty="0">
                  <a:solidFill>
                    <a:srgbClr val="FF0000"/>
                  </a:solidFill>
                  <a:latin typeface="굴림"/>
                  <a:cs typeface="굴림"/>
                </a:rPr>
                <a:t> </a:t>
              </a:r>
              <a:r>
                <a:rPr sz="1400" b="1" spc="15" dirty="0">
                  <a:solidFill>
                    <a:srgbClr val="FF0000"/>
                  </a:solidFill>
                  <a:latin typeface="굴림"/>
                  <a:cs typeface="굴림"/>
                </a:rPr>
                <a:t>소자</a:t>
              </a:r>
              <a:endParaRPr sz="1400" dirty="0">
                <a:solidFill>
                  <a:srgbClr val="FF0000"/>
                </a:solidFill>
                <a:latin typeface="굴림"/>
                <a:cs typeface="굴림"/>
              </a:endParaRPr>
            </a:p>
          </p:txBody>
        </p:sp>
      </p:grpSp>
      <p:sp>
        <p:nvSpPr>
          <p:cNvPr id="51" name="object 16">
            <a:extLst>
              <a:ext uri="{FF2B5EF4-FFF2-40B4-BE49-F238E27FC236}">
                <a16:creationId xmlns:a16="http://schemas.microsoft.com/office/drawing/2014/main" id="{3DE788F3-B6E5-41C6-AF00-75C233B77E11}"/>
              </a:ext>
            </a:extLst>
          </p:cNvPr>
          <p:cNvSpPr/>
          <p:nvPr/>
        </p:nvSpPr>
        <p:spPr>
          <a:xfrm>
            <a:off x="3591136" y="2052932"/>
            <a:ext cx="190500" cy="1484630"/>
          </a:xfrm>
          <a:custGeom>
            <a:avLst/>
            <a:gdLst/>
            <a:ahLst/>
            <a:cxnLst/>
            <a:rect l="l" t="t" r="r" b="b"/>
            <a:pathLst>
              <a:path w="190500" h="1484629">
                <a:moveTo>
                  <a:pt x="63500" y="1293876"/>
                </a:moveTo>
                <a:lnTo>
                  <a:pt x="0" y="1293876"/>
                </a:lnTo>
                <a:lnTo>
                  <a:pt x="95250" y="1484376"/>
                </a:lnTo>
                <a:lnTo>
                  <a:pt x="174625" y="1325626"/>
                </a:lnTo>
                <a:lnTo>
                  <a:pt x="63500" y="1325626"/>
                </a:lnTo>
                <a:lnTo>
                  <a:pt x="63500" y="1293876"/>
                </a:lnTo>
                <a:close/>
              </a:path>
              <a:path w="190500" h="1484629">
                <a:moveTo>
                  <a:pt x="127000" y="0"/>
                </a:moveTo>
                <a:lnTo>
                  <a:pt x="63500" y="0"/>
                </a:lnTo>
                <a:lnTo>
                  <a:pt x="63500" y="1325626"/>
                </a:lnTo>
                <a:lnTo>
                  <a:pt x="127000" y="1325626"/>
                </a:lnTo>
                <a:lnTo>
                  <a:pt x="127000" y="0"/>
                </a:lnTo>
                <a:close/>
              </a:path>
              <a:path w="190500" h="1484629">
                <a:moveTo>
                  <a:pt x="190500" y="1293876"/>
                </a:moveTo>
                <a:lnTo>
                  <a:pt x="127000" y="1293876"/>
                </a:lnTo>
                <a:lnTo>
                  <a:pt x="127000" y="1325626"/>
                </a:lnTo>
                <a:lnTo>
                  <a:pt x="174625" y="1325626"/>
                </a:lnTo>
                <a:lnTo>
                  <a:pt x="190500" y="12938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7">
            <a:extLst>
              <a:ext uri="{FF2B5EF4-FFF2-40B4-BE49-F238E27FC236}">
                <a16:creationId xmlns:a16="http://schemas.microsoft.com/office/drawing/2014/main" id="{DAFF2A36-FDF9-4EA4-BF38-54A7EBF31B21}"/>
              </a:ext>
            </a:extLst>
          </p:cNvPr>
          <p:cNvSpPr/>
          <p:nvPr/>
        </p:nvSpPr>
        <p:spPr>
          <a:xfrm>
            <a:off x="6202509" y="2052932"/>
            <a:ext cx="190500" cy="1484630"/>
          </a:xfrm>
          <a:custGeom>
            <a:avLst/>
            <a:gdLst/>
            <a:ahLst/>
            <a:cxnLst/>
            <a:rect l="l" t="t" r="r" b="b"/>
            <a:pathLst>
              <a:path w="190500" h="1484629">
                <a:moveTo>
                  <a:pt x="63500" y="1293876"/>
                </a:moveTo>
                <a:lnTo>
                  <a:pt x="0" y="1293876"/>
                </a:lnTo>
                <a:lnTo>
                  <a:pt x="95250" y="1484376"/>
                </a:lnTo>
                <a:lnTo>
                  <a:pt x="174625" y="1325626"/>
                </a:lnTo>
                <a:lnTo>
                  <a:pt x="63500" y="1325626"/>
                </a:lnTo>
                <a:lnTo>
                  <a:pt x="63500" y="1293876"/>
                </a:lnTo>
                <a:close/>
              </a:path>
              <a:path w="190500" h="1484629">
                <a:moveTo>
                  <a:pt x="127000" y="0"/>
                </a:moveTo>
                <a:lnTo>
                  <a:pt x="63500" y="0"/>
                </a:lnTo>
                <a:lnTo>
                  <a:pt x="63500" y="1325626"/>
                </a:lnTo>
                <a:lnTo>
                  <a:pt x="127000" y="1325626"/>
                </a:lnTo>
                <a:lnTo>
                  <a:pt x="127000" y="0"/>
                </a:lnTo>
                <a:close/>
              </a:path>
              <a:path w="190500" h="1484629">
                <a:moveTo>
                  <a:pt x="190500" y="1293876"/>
                </a:moveTo>
                <a:lnTo>
                  <a:pt x="127000" y="1293876"/>
                </a:lnTo>
                <a:lnTo>
                  <a:pt x="127000" y="1325626"/>
                </a:lnTo>
                <a:lnTo>
                  <a:pt x="174625" y="1325626"/>
                </a:lnTo>
                <a:lnTo>
                  <a:pt x="190500" y="12938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3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2025" y="6597352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Transistor 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/>
              <p:nvPr/>
            </p:nvSpPr>
            <p:spPr>
              <a:xfrm>
                <a:off x="188614" y="4509120"/>
                <a:ext cx="8836665" cy="226581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gain </a:t>
                </a:r>
                <a:r>
                  <a:rPr lang="el-GR" altLang="ko-KR" sz="20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ko-KR" sz="20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ko-KR" sz="20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ko-KR" sz="2000" b="1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f)</a:t>
                </a:r>
              </a:p>
              <a:p>
                <a:pPr marL="22225">
                  <a:lnSpc>
                    <a:spcPct val="150000"/>
                  </a:lnSpc>
                </a:pP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:r>
                  <a:rPr lang="el-GR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14:m>
                  <m:oMath xmlns:m="http://schemas.openxmlformats.org/officeDocument/2006/math">
                    <m:r>
                      <a:rPr lang="el-GR" altLang="ko-KR" sz="2000" b="0" i="1" spc="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</a:t>
                </a:r>
                <a:endParaRPr lang="en-US" altLang="ko-KR" sz="2000" spc="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125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around C-E loop ( Load</a:t>
                </a:r>
                <a:r>
                  <a:rPr lang="ko-K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eq. ) : </a:t>
                </a:r>
              </a:p>
              <a:p>
                <a:pPr marL="22225">
                  <a:lnSpc>
                    <a:spcPct val="150000"/>
                  </a:lnSpc>
                </a:pP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Vce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IcRc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(1/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</a:t>
                </a:r>
                <a:r>
                  <a:rPr lang="en-US" altLang="ko-KR" sz="2000" spc="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ko-KR" sz="2000" spc="2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Vce</a:t>
                </a:r>
                <a:endParaRPr lang="en-US" altLang="ko-KR" sz="2000" spc="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07975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around B-E loop:</a:t>
                </a:r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9D3E5233-F051-45E6-92DA-17CD2A1A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4" y="4509120"/>
                <a:ext cx="8836665" cy="2265813"/>
              </a:xfrm>
              <a:prstGeom prst="rect">
                <a:avLst/>
              </a:prstGeom>
              <a:blipFill>
                <a:blip r:embed="rId2"/>
                <a:stretch>
                  <a:fillRect l="-1379" b="-5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oadline Ib Vce에 대한 이미지 검색결과">
            <a:extLst>
              <a:ext uri="{FF2B5EF4-FFF2-40B4-BE49-F238E27FC236}">
                <a16:creationId xmlns:a16="http://schemas.microsoft.com/office/drawing/2014/main" id="{9E55B565-CA58-42F1-AEDF-EE96C5C1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0" y="1033561"/>
            <a:ext cx="4188476" cy="354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313355-982B-4509-801A-291E019E92DF}"/>
              </a:ext>
            </a:extLst>
          </p:cNvPr>
          <p:cNvSpPr/>
          <p:nvPr/>
        </p:nvSpPr>
        <p:spPr>
          <a:xfrm>
            <a:off x="2771800" y="179929"/>
            <a:ext cx="6314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Ic-Vce</a:t>
            </a: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&amp; Load line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451D0B-AA98-4CA7-B987-C428DE99C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3409" y="6479688"/>
            <a:ext cx="2915252" cy="338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527DD2-7DC8-4255-A84F-CF02C16AD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016" y="1494435"/>
            <a:ext cx="4293191" cy="30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94977"/>
            <a:ext cx="4252425" cy="2538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442596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chemeClr val="tx1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chemeClr val="tx1"/>
                </a:solidFill>
                <a:effectLst/>
                <a:latin typeface="+mn-ea"/>
              </a:rPr>
              <a:t>1 : </a:t>
            </a:r>
            <a:r>
              <a:rPr lang="ko-KR" altLang="en-US" sz="3600" dirty="0">
                <a:solidFill>
                  <a:schemeClr val="tx1"/>
                </a:solidFill>
                <a:latin typeface="맑은 고딕"/>
                <a:cs typeface="맑은 고딕"/>
              </a:rPr>
              <a:t>회로도</a:t>
            </a:r>
            <a:r>
              <a:rPr lang="ko-KR" altLang="en-US" sz="3600" spc="-316" dirty="0">
                <a:solidFill>
                  <a:schemeClr val="tx1"/>
                </a:solidFill>
                <a:latin typeface="맑은 고딕"/>
                <a:cs typeface="맑은 고딕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맑은 고딕"/>
                <a:cs typeface="맑은 고딕"/>
              </a:rPr>
              <a:t>작성 </a:t>
            </a:r>
            <a:r>
              <a:rPr lang="en-US" altLang="ko-KR" sz="3600" dirty="0">
                <a:solidFill>
                  <a:schemeClr val="tx1"/>
                </a:solidFill>
                <a:latin typeface="맑은 고딕"/>
                <a:cs typeface="맑은 고딕"/>
              </a:rPr>
              <a:t>&amp; </a:t>
            </a:r>
            <a:r>
              <a:rPr lang="ko-KR" altLang="en-US" sz="3600" dirty="0">
                <a:solidFill>
                  <a:schemeClr val="tx1"/>
                </a:solidFill>
                <a:latin typeface="맑은 고딕"/>
                <a:cs typeface="맑은 고딕"/>
              </a:rPr>
              <a:t>시뮬레이션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88" name="object 69">
            <a:extLst>
              <a:ext uri="{FF2B5EF4-FFF2-40B4-BE49-F238E27FC236}">
                <a16:creationId xmlns:a16="http://schemas.microsoft.com/office/drawing/2014/main" id="{41B1DCEC-9EB5-49F2-B56C-B5B7CE16EA23}"/>
              </a:ext>
            </a:extLst>
          </p:cNvPr>
          <p:cNvSpPr txBox="1"/>
          <p:nvPr/>
        </p:nvSpPr>
        <p:spPr>
          <a:xfrm>
            <a:off x="98262" y="1052736"/>
            <a:ext cx="3609642" cy="3187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US" altLang="ko-KR" sz="2000" b="1" dirty="0">
                <a:solidFill>
                  <a:srgbClr val="323232"/>
                </a:solidFill>
                <a:latin typeface="+mn-ea"/>
                <a:cs typeface="HY견명조"/>
              </a:rPr>
              <a:t>BJT </a:t>
            </a:r>
            <a:r>
              <a:rPr lang="ko-KR" altLang="en-US" sz="2000" b="1" dirty="0">
                <a:solidFill>
                  <a:srgbClr val="323232"/>
                </a:solidFill>
                <a:latin typeface="+mn-ea"/>
                <a:cs typeface="HY견명조"/>
              </a:rPr>
              <a:t>특성 </a:t>
            </a:r>
            <a:r>
              <a:rPr lang="en-US" altLang="ko-KR" sz="2000" b="1" dirty="0">
                <a:solidFill>
                  <a:srgbClr val="323232"/>
                </a:solidFill>
                <a:latin typeface="+mn-ea"/>
                <a:cs typeface="HY견명조"/>
              </a:rPr>
              <a:t>simulation</a:t>
            </a:r>
            <a:r>
              <a:rPr lang="ko-KR" altLang="en-US" sz="2000" b="1" dirty="0">
                <a:solidFill>
                  <a:srgbClr val="323232"/>
                </a:solidFill>
                <a:latin typeface="+mn-ea"/>
                <a:cs typeface="HY견명조"/>
              </a:rPr>
              <a:t>용 회로도</a:t>
            </a:r>
            <a:endParaRPr sz="2000" b="1" dirty="0">
              <a:latin typeface="+mn-ea"/>
              <a:cs typeface="HY견명조"/>
            </a:endParaRPr>
          </a:p>
        </p:txBody>
      </p:sp>
      <p:sp>
        <p:nvSpPr>
          <p:cNvPr id="100" name="object 3">
            <a:extLst>
              <a:ext uri="{FF2B5EF4-FFF2-40B4-BE49-F238E27FC236}">
                <a16:creationId xmlns:a16="http://schemas.microsoft.com/office/drawing/2014/main" id="{DADBE0ED-2482-4A87-8F37-79226679B519}"/>
              </a:ext>
            </a:extLst>
          </p:cNvPr>
          <p:cNvSpPr txBox="1"/>
          <p:nvPr/>
        </p:nvSpPr>
        <p:spPr>
          <a:xfrm>
            <a:off x="5282778" y="1199773"/>
            <a:ext cx="3861222" cy="57304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solidFill>
                  <a:srgbClr val="323232"/>
                </a:solidFill>
                <a:latin typeface="HY견명조"/>
                <a:cs typeface="HY견명조"/>
              </a:rPr>
              <a:t>라이브러리</a:t>
            </a:r>
            <a:r>
              <a:rPr sz="1368" spc="-38" dirty="0">
                <a:solidFill>
                  <a:srgbClr val="323232"/>
                </a:solidFill>
                <a:latin typeface="HY견명조"/>
                <a:cs typeface="HY견명조"/>
              </a:rPr>
              <a:t> </a:t>
            </a:r>
            <a:r>
              <a:rPr sz="1368" spc="-4" dirty="0">
                <a:solidFill>
                  <a:srgbClr val="323232"/>
                </a:solidFill>
                <a:latin typeface="HY견명조"/>
                <a:cs typeface="HY견명조"/>
              </a:rPr>
              <a:t>선택PSPICE\BIPOLAR.OLB선택</a:t>
            </a:r>
            <a:endParaRPr sz="1368" dirty="0">
              <a:latin typeface="HY견명조"/>
              <a:cs typeface="HY견명조"/>
            </a:endParaRPr>
          </a:p>
          <a:p>
            <a:pPr marL="10860">
              <a:spcBef>
                <a:spcPts val="1120"/>
              </a:spcBef>
            </a:pPr>
            <a:r>
              <a:rPr sz="1368" spc="-4" dirty="0">
                <a:solidFill>
                  <a:srgbClr val="323232"/>
                </a:solidFill>
                <a:latin typeface="HY견명조"/>
                <a:cs typeface="HY견명조"/>
              </a:rPr>
              <a:t>BIPOLAR에서 Q2N2222 선택</a:t>
            </a:r>
            <a:endParaRPr sz="1368" dirty="0">
              <a:latin typeface="HY견명조"/>
              <a:cs typeface="HY견명조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5D2E364-4401-4FDC-8C41-0C7575F54627}"/>
              </a:ext>
            </a:extLst>
          </p:cNvPr>
          <p:cNvGrpSpPr/>
          <p:nvPr/>
        </p:nvGrpSpPr>
        <p:grpSpPr>
          <a:xfrm>
            <a:off x="5094372" y="1628800"/>
            <a:ext cx="3722541" cy="3670414"/>
            <a:chOff x="2014092" y="2051682"/>
            <a:chExt cx="3722541" cy="3670414"/>
          </a:xfrm>
        </p:grpSpPr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2E7E5F74-8702-4992-A76B-80BC215A3C6A}"/>
                </a:ext>
              </a:extLst>
            </p:cNvPr>
            <p:cNvSpPr/>
            <p:nvPr/>
          </p:nvSpPr>
          <p:spPr>
            <a:xfrm>
              <a:off x="2810988" y="2051682"/>
              <a:ext cx="89268" cy="860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3" name="object 6">
              <a:extLst>
                <a:ext uri="{FF2B5EF4-FFF2-40B4-BE49-F238E27FC236}">
                  <a16:creationId xmlns:a16="http://schemas.microsoft.com/office/drawing/2014/main" id="{7619807E-3E26-48C3-8094-9D754D0CE76F}"/>
                </a:ext>
              </a:extLst>
            </p:cNvPr>
            <p:cNvSpPr/>
            <p:nvPr/>
          </p:nvSpPr>
          <p:spPr>
            <a:xfrm>
              <a:off x="2014092" y="2314900"/>
              <a:ext cx="3707554" cy="34071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4" name="object 7">
              <a:extLst>
                <a:ext uri="{FF2B5EF4-FFF2-40B4-BE49-F238E27FC236}">
                  <a16:creationId xmlns:a16="http://schemas.microsoft.com/office/drawing/2014/main" id="{F56030FE-1AAD-4C98-9002-974B1C21D564}"/>
                </a:ext>
              </a:extLst>
            </p:cNvPr>
            <p:cNvSpPr/>
            <p:nvPr/>
          </p:nvSpPr>
          <p:spPr>
            <a:xfrm>
              <a:off x="3019497" y="3852030"/>
              <a:ext cx="2717136" cy="210138"/>
            </a:xfrm>
            <a:custGeom>
              <a:avLst/>
              <a:gdLst/>
              <a:ahLst/>
              <a:cxnLst/>
              <a:rect l="l" t="t" r="r" b="b"/>
              <a:pathLst>
                <a:path w="3177540" h="245745">
                  <a:moveTo>
                    <a:pt x="3177540" y="192785"/>
                  </a:moveTo>
                  <a:lnTo>
                    <a:pt x="3177540" y="51815"/>
                  </a:lnTo>
                  <a:lnTo>
                    <a:pt x="3176016" y="41147"/>
                  </a:lnTo>
                  <a:lnTo>
                    <a:pt x="3174492" y="35813"/>
                  </a:lnTo>
                  <a:lnTo>
                    <a:pt x="3172968" y="31241"/>
                  </a:lnTo>
                  <a:lnTo>
                    <a:pt x="3170682" y="26669"/>
                  </a:lnTo>
                  <a:lnTo>
                    <a:pt x="3168396" y="23621"/>
                  </a:lnTo>
                  <a:lnTo>
                    <a:pt x="3168396" y="22859"/>
                  </a:lnTo>
                  <a:lnTo>
                    <a:pt x="3166872" y="21335"/>
                  </a:lnTo>
                  <a:lnTo>
                    <a:pt x="3163062" y="16001"/>
                  </a:lnTo>
                  <a:lnTo>
                    <a:pt x="3160776" y="13715"/>
                  </a:lnTo>
                  <a:lnTo>
                    <a:pt x="3155442" y="9905"/>
                  </a:lnTo>
                  <a:lnTo>
                    <a:pt x="3153918" y="8381"/>
                  </a:lnTo>
                  <a:lnTo>
                    <a:pt x="3153156" y="8381"/>
                  </a:lnTo>
                  <a:lnTo>
                    <a:pt x="3139440" y="1523"/>
                  </a:lnTo>
                  <a:lnTo>
                    <a:pt x="3128772" y="0"/>
                  </a:lnTo>
                  <a:lnTo>
                    <a:pt x="46481" y="0"/>
                  </a:lnTo>
                  <a:lnTo>
                    <a:pt x="14477" y="16763"/>
                  </a:lnTo>
                  <a:lnTo>
                    <a:pt x="9143" y="23621"/>
                  </a:lnTo>
                  <a:lnTo>
                    <a:pt x="5785" y="29219"/>
                  </a:lnTo>
                  <a:lnTo>
                    <a:pt x="3271" y="35218"/>
                  </a:lnTo>
                  <a:lnTo>
                    <a:pt x="1598" y="41515"/>
                  </a:lnTo>
                  <a:lnTo>
                    <a:pt x="761" y="48005"/>
                  </a:lnTo>
                  <a:lnTo>
                    <a:pt x="0" y="52577"/>
                  </a:lnTo>
                  <a:lnTo>
                    <a:pt x="762" y="198881"/>
                  </a:lnTo>
                  <a:lnTo>
                    <a:pt x="14478" y="228599"/>
                  </a:lnTo>
                  <a:lnTo>
                    <a:pt x="15240" y="230123"/>
                  </a:lnTo>
                  <a:lnTo>
                    <a:pt x="16764" y="231647"/>
                  </a:lnTo>
                  <a:lnTo>
                    <a:pt x="24384" y="236981"/>
                  </a:lnTo>
                  <a:lnTo>
                    <a:pt x="35052" y="242315"/>
                  </a:lnTo>
                  <a:lnTo>
                    <a:pt x="35052" y="52577"/>
                  </a:lnTo>
                  <a:lnTo>
                    <a:pt x="35814" y="49529"/>
                  </a:lnTo>
                  <a:lnTo>
                    <a:pt x="35814" y="48005"/>
                  </a:lnTo>
                  <a:lnTo>
                    <a:pt x="38862" y="41909"/>
                  </a:lnTo>
                  <a:lnTo>
                    <a:pt x="38862" y="41147"/>
                  </a:lnTo>
                  <a:lnTo>
                    <a:pt x="44196" y="36575"/>
                  </a:lnTo>
                  <a:lnTo>
                    <a:pt x="44958" y="36575"/>
                  </a:lnTo>
                  <a:lnTo>
                    <a:pt x="47244" y="35813"/>
                  </a:lnTo>
                  <a:lnTo>
                    <a:pt x="48768" y="35051"/>
                  </a:lnTo>
                  <a:lnTo>
                    <a:pt x="51816" y="35051"/>
                  </a:lnTo>
                  <a:lnTo>
                    <a:pt x="54102" y="34289"/>
                  </a:lnTo>
                  <a:lnTo>
                    <a:pt x="3128772" y="35051"/>
                  </a:lnTo>
                  <a:lnTo>
                    <a:pt x="3131058" y="35813"/>
                  </a:lnTo>
                  <a:lnTo>
                    <a:pt x="3132582" y="36575"/>
                  </a:lnTo>
                  <a:lnTo>
                    <a:pt x="3133344" y="37337"/>
                  </a:lnTo>
                  <a:lnTo>
                    <a:pt x="3133344" y="36575"/>
                  </a:lnTo>
                  <a:lnTo>
                    <a:pt x="3137916" y="41147"/>
                  </a:lnTo>
                  <a:lnTo>
                    <a:pt x="3137916" y="41528"/>
                  </a:lnTo>
                  <a:lnTo>
                    <a:pt x="3138678" y="42417"/>
                  </a:lnTo>
                  <a:lnTo>
                    <a:pt x="3138678" y="41909"/>
                  </a:lnTo>
                  <a:lnTo>
                    <a:pt x="3140202" y="44195"/>
                  </a:lnTo>
                  <a:lnTo>
                    <a:pt x="3140202" y="44957"/>
                  </a:lnTo>
                  <a:lnTo>
                    <a:pt x="3141726" y="48005"/>
                  </a:lnTo>
                  <a:lnTo>
                    <a:pt x="3141726" y="49529"/>
                  </a:lnTo>
                  <a:lnTo>
                    <a:pt x="3142488" y="51053"/>
                  </a:lnTo>
                  <a:lnTo>
                    <a:pt x="3142488" y="242315"/>
                  </a:lnTo>
                  <a:lnTo>
                    <a:pt x="3153156" y="236981"/>
                  </a:lnTo>
                  <a:lnTo>
                    <a:pt x="3153918" y="236981"/>
                  </a:lnTo>
                  <a:lnTo>
                    <a:pt x="3155442" y="235457"/>
                  </a:lnTo>
                  <a:lnTo>
                    <a:pt x="3176778" y="197357"/>
                  </a:lnTo>
                  <a:lnTo>
                    <a:pt x="3177540" y="192785"/>
                  </a:lnTo>
                  <a:close/>
                </a:path>
                <a:path w="3177540" h="245745">
                  <a:moveTo>
                    <a:pt x="36385" y="196684"/>
                  </a:moveTo>
                  <a:lnTo>
                    <a:pt x="35052" y="194309"/>
                  </a:lnTo>
                  <a:lnTo>
                    <a:pt x="35052" y="242315"/>
                  </a:lnTo>
                  <a:lnTo>
                    <a:pt x="36004" y="242792"/>
                  </a:lnTo>
                  <a:lnTo>
                    <a:pt x="36004" y="199555"/>
                  </a:lnTo>
                  <a:lnTo>
                    <a:pt x="36385" y="196684"/>
                  </a:lnTo>
                  <a:close/>
                </a:path>
                <a:path w="3177540" h="245745">
                  <a:moveTo>
                    <a:pt x="41910" y="206501"/>
                  </a:moveTo>
                  <a:lnTo>
                    <a:pt x="37338" y="201929"/>
                  </a:lnTo>
                  <a:lnTo>
                    <a:pt x="36004" y="199555"/>
                  </a:lnTo>
                  <a:lnTo>
                    <a:pt x="36004" y="242792"/>
                  </a:lnTo>
                  <a:lnTo>
                    <a:pt x="38100" y="243839"/>
                  </a:lnTo>
                  <a:lnTo>
                    <a:pt x="38862" y="243948"/>
                  </a:lnTo>
                  <a:lnTo>
                    <a:pt x="38862" y="204215"/>
                  </a:lnTo>
                  <a:lnTo>
                    <a:pt x="41910" y="206501"/>
                  </a:lnTo>
                  <a:close/>
                </a:path>
                <a:path w="3177540" h="245745">
                  <a:moveTo>
                    <a:pt x="41910" y="38861"/>
                  </a:moveTo>
                  <a:lnTo>
                    <a:pt x="38862" y="41147"/>
                  </a:lnTo>
                  <a:lnTo>
                    <a:pt x="38862" y="41909"/>
                  </a:lnTo>
                  <a:lnTo>
                    <a:pt x="41910" y="38861"/>
                  </a:lnTo>
                  <a:close/>
                </a:path>
                <a:path w="3177540" h="245745">
                  <a:moveTo>
                    <a:pt x="3134867" y="207263"/>
                  </a:moveTo>
                  <a:lnTo>
                    <a:pt x="3132582" y="208787"/>
                  </a:lnTo>
                  <a:lnTo>
                    <a:pt x="3130296" y="209549"/>
                  </a:lnTo>
                  <a:lnTo>
                    <a:pt x="3128772" y="210311"/>
                  </a:lnTo>
                  <a:lnTo>
                    <a:pt x="3127248" y="210311"/>
                  </a:lnTo>
                  <a:lnTo>
                    <a:pt x="3125724" y="211073"/>
                  </a:lnTo>
                  <a:lnTo>
                    <a:pt x="48768" y="210311"/>
                  </a:lnTo>
                  <a:lnTo>
                    <a:pt x="46482" y="209549"/>
                  </a:lnTo>
                  <a:lnTo>
                    <a:pt x="44958" y="208787"/>
                  </a:lnTo>
                  <a:lnTo>
                    <a:pt x="44196" y="208025"/>
                  </a:lnTo>
                  <a:lnTo>
                    <a:pt x="42672" y="207263"/>
                  </a:lnTo>
                  <a:lnTo>
                    <a:pt x="38862" y="204215"/>
                  </a:lnTo>
                  <a:lnTo>
                    <a:pt x="38862" y="243948"/>
                  </a:lnTo>
                  <a:lnTo>
                    <a:pt x="48768" y="245363"/>
                  </a:lnTo>
                  <a:lnTo>
                    <a:pt x="3131058" y="245363"/>
                  </a:lnTo>
                  <a:lnTo>
                    <a:pt x="3133344" y="244982"/>
                  </a:lnTo>
                  <a:lnTo>
                    <a:pt x="3133344" y="208787"/>
                  </a:lnTo>
                  <a:lnTo>
                    <a:pt x="3134867" y="207263"/>
                  </a:lnTo>
                  <a:close/>
                </a:path>
                <a:path w="3177540" h="245745">
                  <a:moveTo>
                    <a:pt x="3134867" y="38099"/>
                  </a:moveTo>
                  <a:lnTo>
                    <a:pt x="3133344" y="36575"/>
                  </a:lnTo>
                  <a:lnTo>
                    <a:pt x="3133344" y="37337"/>
                  </a:lnTo>
                  <a:lnTo>
                    <a:pt x="3134867" y="38099"/>
                  </a:lnTo>
                  <a:close/>
                </a:path>
                <a:path w="3177540" h="245745">
                  <a:moveTo>
                    <a:pt x="3142488" y="242315"/>
                  </a:moveTo>
                  <a:lnTo>
                    <a:pt x="3142488" y="195833"/>
                  </a:lnTo>
                  <a:lnTo>
                    <a:pt x="3140964" y="198881"/>
                  </a:lnTo>
                  <a:lnTo>
                    <a:pt x="3140964" y="200405"/>
                  </a:lnTo>
                  <a:lnTo>
                    <a:pt x="3139440" y="201929"/>
                  </a:lnTo>
                  <a:lnTo>
                    <a:pt x="3138678" y="203453"/>
                  </a:lnTo>
                  <a:lnTo>
                    <a:pt x="3133344" y="208787"/>
                  </a:lnTo>
                  <a:lnTo>
                    <a:pt x="3133344" y="244982"/>
                  </a:lnTo>
                  <a:lnTo>
                    <a:pt x="3135630" y="244601"/>
                  </a:lnTo>
                  <a:lnTo>
                    <a:pt x="3140964" y="243077"/>
                  </a:lnTo>
                  <a:lnTo>
                    <a:pt x="3142488" y="242315"/>
                  </a:lnTo>
                  <a:close/>
                </a:path>
                <a:path w="3177540" h="245745">
                  <a:moveTo>
                    <a:pt x="3137916" y="41528"/>
                  </a:moveTo>
                  <a:lnTo>
                    <a:pt x="3137916" y="41147"/>
                  </a:lnTo>
                  <a:lnTo>
                    <a:pt x="3135630" y="38861"/>
                  </a:lnTo>
                  <a:lnTo>
                    <a:pt x="3137916" y="41528"/>
                  </a:lnTo>
                  <a:close/>
                </a:path>
                <a:path w="3177540" h="245745">
                  <a:moveTo>
                    <a:pt x="3140202" y="44195"/>
                  </a:moveTo>
                  <a:lnTo>
                    <a:pt x="3138678" y="41909"/>
                  </a:lnTo>
                  <a:lnTo>
                    <a:pt x="3139287" y="43129"/>
                  </a:lnTo>
                  <a:lnTo>
                    <a:pt x="3140202" y="44195"/>
                  </a:lnTo>
                  <a:close/>
                </a:path>
                <a:path w="3177540" h="245745">
                  <a:moveTo>
                    <a:pt x="3139287" y="43129"/>
                  </a:moveTo>
                  <a:lnTo>
                    <a:pt x="3138678" y="41909"/>
                  </a:lnTo>
                  <a:lnTo>
                    <a:pt x="3138678" y="42417"/>
                  </a:lnTo>
                  <a:lnTo>
                    <a:pt x="3139287" y="43129"/>
                  </a:lnTo>
                  <a:close/>
                </a:path>
                <a:path w="3177540" h="245745">
                  <a:moveTo>
                    <a:pt x="3140202" y="44957"/>
                  </a:moveTo>
                  <a:lnTo>
                    <a:pt x="3140202" y="44195"/>
                  </a:lnTo>
                  <a:lnTo>
                    <a:pt x="3139287" y="43129"/>
                  </a:lnTo>
                  <a:lnTo>
                    <a:pt x="3140202" y="44957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7AFD99-70AF-476F-A6EF-A33D42B05DFC}"/>
              </a:ext>
            </a:extLst>
          </p:cNvPr>
          <p:cNvGrpSpPr/>
          <p:nvPr/>
        </p:nvGrpSpPr>
        <p:grpSpPr>
          <a:xfrm>
            <a:off x="6880225" y="2258189"/>
            <a:ext cx="2217355" cy="4207326"/>
            <a:chOff x="6861280" y="2133130"/>
            <a:chExt cx="2217355" cy="4207326"/>
          </a:xfrm>
        </p:grpSpPr>
        <p:sp>
          <p:nvSpPr>
            <p:cNvPr id="106" name="object 8">
              <a:extLst>
                <a:ext uri="{FF2B5EF4-FFF2-40B4-BE49-F238E27FC236}">
                  <a16:creationId xmlns:a16="http://schemas.microsoft.com/office/drawing/2014/main" id="{CB0474D5-8E17-4D55-882F-D54DD3C573D5}"/>
                </a:ext>
              </a:extLst>
            </p:cNvPr>
            <p:cNvSpPr/>
            <p:nvPr/>
          </p:nvSpPr>
          <p:spPr>
            <a:xfrm>
              <a:off x="6876256" y="2133130"/>
              <a:ext cx="2202379" cy="42073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7" name="object 9">
              <a:extLst>
                <a:ext uri="{FF2B5EF4-FFF2-40B4-BE49-F238E27FC236}">
                  <a16:creationId xmlns:a16="http://schemas.microsoft.com/office/drawing/2014/main" id="{980047DA-D44D-45A3-B3CC-25DBE828FAD3}"/>
                </a:ext>
              </a:extLst>
            </p:cNvPr>
            <p:cNvSpPr/>
            <p:nvPr/>
          </p:nvSpPr>
          <p:spPr>
            <a:xfrm>
              <a:off x="6861280" y="3302738"/>
              <a:ext cx="2132876" cy="194934"/>
            </a:xfrm>
            <a:custGeom>
              <a:avLst/>
              <a:gdLst/>
              <a:ahLst/>
              <a:cxnLst/>
              <a:rect l="l" t="t" r="r" b="b"/>
              <a:pathLst>
                <a:path w="2494279" h="227964">
                  <a:moveTo>
                    <a:pt x="2494026" y="182118"/>
                  </a:moveTo>
                  <a:lnTo>
                    <a:pt x="2494026" y="43434"/>
                  </a:lnTo>
                  <a:lnTo>
                    <a:pt x="2493264" y="38862"/>
                  </a:lnTo>
                  <a:lnTo>
                    <a:pt x="2491740" y="33528"/>
                  </a:lnTo>
                  <a:lnTo>
                    <a:pt x="2489454" y="28956"/>
                  </a:lnTo>
                  <a:lnTo>
                    <a:pt x="2487168" y="22860"/>
                  </a:lnTo>
                  <a:lnTo>
                    <a:pt x="2484882" y="20574"/>
                  </a:lnTo>
                  <a:lnTo>
                    <a:pt x="2481072" y="16002"/>
                  </a:lnTo>
                  <a:lnTo>
                    <a:pt x="2480310" y="14478"/>
                  </a:lnTo>
                  <a:lnTo>
                    <a:pt x="2478786" y="12954"/>
                  </a:lnTo>
                  <a:lnTo>
                    <a:pt x="2474214" y="9144"/>
                  </a:lnTo>
                  <a:lnTo>
                    <a:pt x="2472690" y="8382"/>
                  </a:lnTo>
                  <a:lnTo>
                    <a:pt x="2471928" y="7620"/>
                  </a:lnTo>
                  <a:lnTo>
                    <a:pt x="2471166" y="7620"/>
                  </a:lnTo>
                  <a:lnTo>
                    <a:pt x="2458974" y="1524"/>
                  </a:lnTo>
                  <a:lnTo>
                    <a:pt x="2454402" y="762"/>
                  </a:lnTo>
                  <a:lnTo>
                    <a:pt x="2449068" y="0"/>
                  </a:lnTo>
                  <a:lnTo>
                    <a:pt x="43433" y="0"/>
                  </a:lnTo>
                  <a:lnTo>
                    <a:pt x="38861" y="762"/>
                  </a:lnTo>
                  <a:lnTo>
                    <a:pt x="34290" y="2286"/>
                  </a:lnTo>
                  <a:lnTo>
                    <a:pt x="28956" y="4572"/>
                  </a:lnTo>
                  <a:lnTo>
                    <a:pt x="23621" y="7620"/>
                  </a:lnTo>
                  <a:lnTo>
                    <a:pt x="22097" y="7620"/>
                  </a:lnTo>
                  <a:lnTo>
                    <a:pt x="20574" y="9144"/>
                  </a:lnTo>
                  <a:lnTo>
                    <a:pt x="16001" y="12954"/>
                  </a:lnTo>
                  <a:lnTo>
                    <a:pt x="13715" y="15240"/>
                  </a:lnTo>
                  <a:lnTo>
                    <a:pt x="9905" y="20574"/>
                  </a:lnTo>
                  <a:lnTo>
                    <a:pt x="7619" y="22860"/>
                  </a:lnTo>
                  <a:lnTo>
                    <a:pt x="3809" y="31242"/>
                  </a:lnTo>
                  <a:lnTo>
                    <a:pt x="761" y="40386"/>
                  </a:lnTo>
                  <a:lnTo>
                    <a:pt x="0" y="45720"/>
                  </a:lnTo>
                  <a:lnTo>
                    <a:pt x="0" y="179070"/>
                  </a:lnTo>
                  <a:lnTo>
                    <a:pt x="762" y="184404"/>
                  </a:lnTo>
                  <a:lnTo>
                    <a:pt x="2286" y="193548"/>
                  </a:lnTo>
                  <a:lnTo>
                    <a:pt x="3810" y="196596"/>
                  </a:lnTo>
                  <a:lnTo>
                    <a:pt x="3810" y="197358"/>
                  </a:lnTo>
                  <a:lnTo>
                    <a:pt x="4572" y="198120"/>
                  </a:lnTo>
                  <a:lnTo>
                    <a:pt x="4572" y="198882"/>
                  </a:lnTo>
                  <a:lnTo>
                    <a:pt x="7620" y="204216"/>
                  </a:lnTo>
                  <a:lnTo>
                    <a:pt x="8382" y="204978"/>
                  </a:lnTo>
                  <a:lnTo>
                    <a:pt x="9144" y="206502"/>
                  </a:lnTo>
                  <a:lnTo>
                    <a:pt x="9906" y="207264"/>
                  </a:lnTo>
                  <a:lnTo>
                    <a:pt x="13716" y="211836"/>
                  </a:lnTo>
                  <a:lnTo>
                    <a:pt x="16002" y="214122"/>
                  </a:lnTo>
                  <a:lnTo>
                    <a:pt x="20574" y="217932"/>
                  </a:lnTo>
                  <a:lnTo>
                    <a:pt x="22098" y="219456"/>
                  </a:lnTo>
                  <a:lnTo>
                    <a:pt x="31242" y="224028"/>
                  </a:lnTo>
                  <a:lnTo>
                    <a:pt x="35052" y="225298"/>
                  </a:lnTo>
                  <a:lnTo>
                    <a:pt x="35052" y="45720"/>
                  </a:lnTo>
                  <a:lnTo>
                    <a:pt x="35814" y="44196"/>
                  </a:lnTo>
                  <a:lnTo>
                    <a:pt x="36576" y="43434"/>
                  </a:lnTo>
                  <a:lnTo>
                    <a:pt x="36576" y="42672"/>
                  </a:lnTo>
                  <a:lnTo>
                    <a:pt x="38100" y="39624"/>
                  </a:lnTo>
                  <a:lnTo>
                    <a:pt x="38100" y="40386"/>
                  </a:lnTo>
                  <a:lnTo>
                    <a:pt x="39624" y="38862"/>
                  </a:lnTo>
                  <a:lnTo>
                    <a:pt x="39624" y="38100"/>
                  </a:lnTo>
                  <a:lnTo>
                    <a:pt x="45720" y="35052"/>
                  </a:lnTo>
                  <a:lnTo>
                    <a:pt x="2448306" y="35052"/>
                  </a:lnTo>
                  <a:lnTo>
                    <a:pt x="2454402" y="38100"/>
                  </a:lnTo>
                  <a:lnTo>
                    <a:pt x="2456688" y="40386"/>
                  </a:lnTo>
                  <a:lnTo>
                    <a:pt x="2456688" y="40640"/>
                  </a:lnTo>
                  <a:lnTo>
                    <a:pt x="2458212" y="42672"/>
                  </a:lnTo>
                  <a:lnTo>
                    <a:pt x="2458212" y="43624"/>
                  </a:lnTo>
                  <a:lnTo>
                    <a:pt x="2458974" y="44958"/>
                  </a:lnTo>
                  <a:lnTo>
                    <a:pt x="2458974" y="47244"/>
                  </a:lnTo>
                  <a:lnTo>
                    <a:pt x="2459736" y="48768"/>
                  </a:lnTo>
                  <a:lnTo>
                    <a:pt x="2459736" y="225044"/>
                  </a:lnTo>
                  <a:lnTo>
                    <a:pt x="2460498" y="224790"/>
                  </a:lnTo>
                  <a:lnTo>
                    <a:pt x="2465832" y="223266"/>
                  </a:lnTo>
                  <a:lnTo>
                    <a:pt x="2471166" y="220218"/>
                  </a:lnTo>
                  <a:lnTo>
                    <a:pt x="2472690" y="218694"/>
                  </a:lnTo>
                  <a:lnTo>
                    <a:pt x="2474214" y="217932"/>
                  </a:lnTo>
                  <a:lnTo>
                    <a:pt x="2478786" y="214122"/>
                  </a:lnTo>
                  <a:lnTo>
                    <a:pt x="2481072" y="211836"/>
                  </a:lnTo>
                  <a:lnTo>
                    <a:pt x="2484882" y="207264"/>
                  </a:lnTo>
                  <a:lnTo>
                    <a:pt x="2485644" y="206502"/>
                  </a:lnTo>
                  <a:lnTo>
                    <a:pt x="2486406" y="204978"/>
                  </a:lnTo>
                  <a:lnTo>
                    <a:pt x="2487168" y="204216"/>
                  </a:lnTo>
                  <a:lnTo>
                    <a:pt x="2489454" y="198882"/>
                  </a:lnTo>
                  <a:lnTo>
                    <a:pt x="2490216" y="198120"/>
                  </a:lnTo>
                  <a:lnTo>
                    <a:pt x="2490216" y="197358"/>
                  </a:lnTo>
                  <a:lnTo>
                    <a:pt x="2490978" y="196596"/>
                  </a:lnTo>
                  <a:lnTo>
                    <a:pt x="2492502" y="192024"/>
                  </a:lnTo>
                  <a:lnTo>
                    <a:pt x="2493264" y="187452"/>
                  </a:lnTo>
                  <a:lnTo>
                    <a:pt x="2494026" y="182118"/>
                  </a:lnTo>
                  <a:close/>
                </a:path>
                <a:path w="2494279" h="227964">
                  <a:moveTo>
                    <a:pt x="36576" y="184404"/>
                  </a:moveTo>
                  <a:lnTo>
                    <a:pt x="35052" y="181356"/>
                  </a:lnTo>
                  <a:lnTo>
                    <a:pt x="35052" y="182118"/>
                  </a:lnTo>
                  <a:lnTo>
                    <a:pt x="36576" y="184404"/>
                  </a:lnTo>
                  <a:close/>
                </a:path>
                <a:path w="2494279" h="227964">
                  <a:moveTo>
                    <a:pt x="40386" y="226314"/>
                  </a:moveTo>
                  <a:lnTo>
                    <a:pt x="40386" y="189738"/>
                  </a:lnTo>
                  <a:lnTo>
                    <a:pt x="38100" y="187452"/>
                  </a:lnTo>
                  <a:lnTo>
                    <a:pt x="35052" y="182118"/>
                  </a:lnTo>
                  <a:lnTo>
                    <a:pt x="35052" y="225298"/>
                  </a:lnTo>
                  <a:lnTo>
                    <a:pt x="35814" y="225552"/>
                  </a:lnTo>
                  <a:lnTo>
                    <a:pt x="40386" y="226314"/>
                  </a:lnTo>
                  <a:close/>
                </a:path>
                <a:path w="2494279" h="227964">
                  <a:moveTo>
                    <a:pt x="38100" y="39624"/>
                  </a:moveTo>
                  <a:lnTo>
                    <a:pt x="36576" y="42672"/>
                  </a:lnTo>
                  <a:lnTo>
                    <a:pt x="37162" y="41968"/>
                  </a:lnTo>
                  <a:lnTo>
                    <a:pt x="38100" y="39624"/>
                  </a:lnTo>
                  <a:close/>
                </a:path>
                <a:path w="2494279" h="227964">
                  <a:moveTo>
                    <a:pt x="37162" y="41968"/>
                  </a:moveTo>
                  <a:lnTo>
                    <a:pt x="36576" y="42672"/>
                  </a:lnTo>
                  <a:lnTo>
                    <a:pt x="36576" y="43434"/>
                  </a:lnTo>
                  <a:lnTo>
                    <a:pt x="37162" y="41968"/>
                  </a:lnTo>
                  <a:close/>
                </a:path>
                <a:path w="2494279" h="227964">
                  <a:moveTo>
                    <a:pt x="39713" y="188796"/>
                  </a:moveTo>
                  <a:lnTo>
                    <a:pt x="36576" y="184404"/>
                  </a:lnTo>
                  <a:lnTo>
                    <a:pt x="38100" y="187452"/>
                  </a:lnTo>
                  <a:lnTo>
                    <a:pt x="39713" y="188796"/>
                  </a:lnTo>
                  <a:close/>
                </a:path>
                <a:path w="2494279" h="227964">
                  <a:moveTo>
                    <a:pt x="39346" y="39346"/>
                  </a:moveTo>
                  <a:lnTo>
                    <a:pt x="38100" y="40386"/>
                  </a:lnTo>
                  <a:lnTo>
                    <a:pt x="38100" y="39624"/>
                  </a:lnTo>
                  <a:lnTo>
                    <a:pt x="37162" y="41968"/>
                  </a:lnTo>
                  <a:lnTo>
                    <a:pt x="39346" y="39346"/>
                  </a:lnTo>
                  <a:close/>
                </a:path>
                <a:path w="2494279" h="227964">
                  <a:moveTo>
                    <a:pt x="40386" y="38100"/>
                  </a:moveTo>
                  <a:lnTo>
                    <a:pt x="38100" y="40386"/>
                  </a:lnTo>
                  <a:lnTo>
                    <a:pt x="39346" y="39346"/>
                  </a:lnTo>
                  <a:lnTo>
                    <a:pt x="40386" y="38100"/>
                  </a:lnTo>
                  <a:close/>
                </a:path>
                <a:path w="2494279" h="227964">
                  <a:moveTo>
                    <a:pt x="40005" y="189204"/>
                  </a:moveTo>
                  <a:lnTo>
                    <a:pt x="39713" y="188796"/>
                  </a:lnTo>
                  <a:lnTo>
                    <a:pt x="38100" y="187452"/>
                  </a:lnTo>
                  <a:lnTo>
                    <a:pt x="39624" y="188976"/>
                  </a:lnTo>
                  <a:lnTo>
                    <a:pt x="40005" y="189204"/>
                  </a:lnTo>
                  <a:close/>
                </a:path>
                <a:path w="2494279" h="227964">
                  <a:moveTo>
                    <a:pt x="40386" y="38481"/>
                  </a:moveTo>
                  <a:lnTo>
                    <a:pt x="40386" y="38100"/>
                  </a:lnTo>
                  <a:lnTo>
                    <a:pt x="39346" y="39346"/>
                  </a:lnTo>
                  <a:lnTo>
                    <a:pt x="40386" y="38481"/>
                  </a:lnTo>
                  <a:close/>
                </a:path>
                <a:path w="2494279" h="227964">
                  <a:moveTo>
                    <a:pt x="42672" y="36576"/>
                  </a:moveTo>
                  <a:lnTo>
                    <a:pt x="39624" y="38100"/>
                  </a:lnTo>
                  <a:lnTo>
                    <a:pt x="39624" y="38862"/>
                  </a:lnTo>
                  <a:lnTo>
                    <a:pt x="40386" y="38100"/>
                  </a:lnTo>
                  <a:lnTo>
                    <a:pt x="40386" y="38481"/>
                  </a:lnTo>
                  <a:lnTo>
                    <a:pt x="42672" y="36576"/>
                  </a:lnTo>
                  <a:close/>
                </a:path>
                <a:path w="2494279" h="227964">
                  <a:moveTo>
                    <a:pt x="40092" y="189327"/>
                  </a:moveTo>
                  <a:lnTo>
                    <a:pt x="39624" y="188976"/>
                  </a:lnTo>
                  <a:lnTo>
                    <a:pt x="40092" y="189327"/>
                  </a:lnTo>
                  <a:close/>
                </a:path>
                <a:path w="2494279" h="227964">
                  <a:moveTo>
                    <a:pt x="40386" y="189738"/>
                  </a:moveTo>
                  <a:lnTo>
                    <a:pt x="40092" y="189327"/>
                  </a:lnTo>
                  <a:lnTo>
                    <a:pt x="39624" y="188976"/>
                  </a:lnTo>
                  <a:lnTo>
                    <a:pt x="40386" y="189738"/>
                  </a:lnTo>
                  <a:close/>
                </a:path>
                <a:path w="2494279" h="227964">
                  <a:moveTo>
                    <a:pt x="40712" y="189629"/>
                  </a:moveTo>
                  <a:lnTo>
                    <a:pt x="39713" y="188796"/>
                  </a:lnTo>
                  <a:lnTo>
                    <a:pt x="40005" y="189204"/>
                  </a:lnTo>
                  <a:lnTo>
                    <a:pt x="40712" y="189629"/>
                  </a:lnTo>
                  <a:close/>
                </a:path>
                <a:path w="2494279" h="227964">
                  <a:moveTo>
                    <a:pt x="42672" y="191262"/>
                  </a:moveTo>
                  <a:lnTo>
                    <a:pt x="40712" y="189629"/>
                  </a:lnTo>
                  <a:lnTo>
                    <a:pt x="40005" y="189204"/>
                  </a:lnTo>
                  <a:lnTo>
                    <a:pt x="42672" y="191262"/>
                  </a:lnTo>
                  <a:close/>
                </a:path>
                <a:path w="2494279" h="227964">
                  <a:moveTo>
                    <a:pt x="42672" y="226640"/>
                  </a:moveTo>
                  <a:lnTo>
                    <a:pt x="42672" y="191262"/>
                  </a:lnTo>
                  <a:lnTo>
                    <a:pt x="40092" y="189327"/>
                  </a:lnTo>
                  <a:lnTo>
                    <a:pt x="40386" y="189738"/>
                  </a:lnTo>
                  <a:lnTo>
                    <a:pt x="40386" y="226314"/>
                  </a:lnTo>
                  <a:lnTo>
                    <a:pt x="42672" y="226640"/>
                  </a:lnTo>
                  <a:close/>
                </a:path>
                <a:path w="2494279" h="227964">
                  <a:moveTo>
                    <a:pt x="2454402" y="188976"/>
                  </a:moveTo>
                  <a:lnTo>
                    <a:pt x="2449068" y="192024"/>
                  </a:lnTo>
                  <a:lnTo>
                    <a:pt x="2448306" y="192024"/>
                  </a:lnTo>
                  <a:lnTo>
                    <a:pt x="2446782" y="192786"/>
                  </a:lnTo>
                  <a:lnTo>
                    <a:pt x="47244" y="192786"/>
                  </a:lnTo>
                  <a:lnTo>
                    <a:pt x="45720" y="192024"/>
                  </a:lnTo>
                  <a:lnTo>
                    <a:pt x="44196" y="192024"/>
                  </a:lnTo>
                  <a:lnTo>
                    <a:pt x="43434" y="191262"/>
                  </a:lnTo>
                  <a:lnTo>
                    <a:pt x="40712" y="189629"/>
                  </a:lnTo>
                  <a:lnTo>
                    <a:pt x="42672" y="191262"/>
                  </a:lnTo>
                  <a:lnTo>
                    <a:pt x="42672" y="226640"/>
                  </a:lnTo>
                  <a:lnTo>
                    <a:pt x="45720" y="227076"/>
                  </a:lnTo>
                  <a:lnTo>
                    <a:pt x="49530" y="227838"/>
                  </a:lnTo>
                  <a:lnTo>
                    <a:pt x="2445258" y="227838"/>
                  </a:lnTo>
                  <a:lnTo>
                    <a:pt x="2451354" y="226967"/>
                  </a:lnTo>
                  <a:lnTo>
                    <a:pt x="2451354" y="191262"/>
                  </a:lnTo>
                  <a:lnTo>
                    <a:pt x="2454402" y="188976"/>
                  </a:lnTo>
                  <a:close/>
                </a:path>
                <a:path w="2494279" h="227964">
                  <a:moveTo>
                    <a:pt x="2455746" y="39713"/>
                  </a:moveTo>
                  <a:lnTo>
                    <a:pt x="2454402" y="38100"/>
                  </a:lnTo>
                  <a:lnTo>
                    <a:pt x="2451354" y="36576"/>
                  </a:lnTo>
                  <a:lnTo>
                    <a:pt x="2455746" y="39713"/>
                  </a:lnTo>
                  <a:close/>
                </a:path>
                <a:path w="2494279" h="227964">
                  <a:moveTo>
                    <a:pt x="2455746" y="188124"/>
                  </a:moveTo>
                  <a:lnTo>
                    <a:pt x="2451354" y="191262"/>
                  </a:lnTo>
                  <a:lnTo>
                    <a:pt x="2451354" y="226967"/>
                  </a:lnTo>
                  <a:lnTo>
                    <a:pt x="2454402" y="226531"/>
                  </a:lnTo>
                  <a:lnTo>
                    <a:pt x="2454402" y="189738"/>
                  </a:lnTo>
                  <a:lnTo>
                    <a:pt x="2455746" y="188124"/>
                  </a:lnTo>
                  <a:close/>
                </a:path>
                <a:path w="2494279" h="227964">
                  <a:moveTo>
                    <a:pt x="2456136" y="39991"/>
                  </a:moveTo>
                  <a:lnTo>
                    <a:pt x="2455926" y="39624"/>
                  </a:lnTo>
                  <a:lnTo>
                    <a:pt x="2454402" y="38100"/>
                  </a:lnTo>
                  <a:lnTo>
                    <a:pt x="2455746" y="39713"/>
                  </a:lnTo>
                  <a:lnTo>
                    <a:pt x="2456136" y="39991"/>
                  </a:lnTo>
                  <a:close/>
                </a:path>
                <a:path w="2494279" h="227964">
                  <a:moveTo>
                    <a:pt x="2456688" y="187452"/>
                  </a:moveTo>
                  <a:lnTo>
                    <a:pt x="2455746" y="188124"/>
                  </a:lnTo>
                  <a:lnTo>
                    <a:pt x="2454402" y="189738"/>
                  </a:lnTo>
                  <a:lnTo>
                    <a:pt x="2456688" y="187452"/>
                  </a:lnTo>
                  <a:close/>
                </a:path>
                <a:path w="2494279" h="227964">
                  <a:moveTo>
                    <a:pt x="2456688" y="226060"/>
                  </a:moveTo>
                  <a:lnTo>
                    <a:pt x="2456688" y="187452"/>
                  </a:lnTo>
                  <a:lnTo>
                    <a:pt x="2454402" y="189738"/>
                  </a:lnTo>
                  <a:lnTo>
                    <a:pt x="2454402" y="226531"/>
                  </a:lnTo>
                  <a:lnTo>
                    <a:pt x="2455746" y="226339"/>
                  </a:lnTo>
                  <a:lnTo>
                    <a:pt x="2456136" y="226243"/>
                  </a:lnTo>
                  <a:lnTo>
                    <a:pt x="2456688" y="226060"/>
                  </a:lnTo>
                  <a:close/>
                </a:path>
                <a:path w="2494279" h="227964">
                  <a:moveTo>
                    <a:pt x="2456480" y="40593"/>
                  </a:moveTo>
                  <a:lnTo>
                    <a:pt x="2456136" y="39991"/>
                  </a:lnTo>
                  <a:lnTo>
                    <a:pt x="2455746" y="39713"/>
                  </a:lnTo>
                  <a:lnTo>
                    <a:pt x="2456480" y="40593"/>
                  </a:lnTo>
                  <a:close/>
                </a:path>
                <a:path w="2494279" h="227964">
                  <a:moveTo>
                    <a:pt x="2459736" y="225044"/>
                  </a:moveTo>
                  <a:lnTo>
                    <a:pt x="2459736" y="178308"/>
                  </a:lnTo>
                  <a:lnTo>
                    <a:pt x="2458974" y="180594"/>
                  </a:lnTo>
                  <a:lnTo>
                    <a:pt x="2458974" y="182118"/>
                  </a:lnTo>
                  <a:lnTo>
                    <a:pt x="2458212" y="184404"/>
                  </a:lnTo>
                  <a:lnTo>
                    <a:pt x="2458212" y="185166"/>
                  </a:lnTo>
                  <a:lnTo>
                    <a:pt x="2455746" y="188124"/>
                  </a:lnTo>
                  <a:lnTo>
                    <a:pt x="2456688" y="187452"/>
                  </a:lnTo>
                  <a:lnTo>
                    <a:pt x="2456688" y="226060"/>
                  </a:lnTo>
                  <a:lnTo>
                    <a:pt x="2459736" y="225044"/>
                  </a:lnTo>
                  <a:close/>
                </a:path>
                <a:path w="2494279" h="227964">
                  <a:moveTo>
                    <a:pt x="2456688" y="40386"/>
                  </a:moveTo>
                  <a:lnTo>
                    <a:pt x="2455926" y="39624"/>
                  </a:lnTo>
                  <a:lnTo>
                    <a:pt x="2456277" y="40092"/>
                  </a:lnTo>
                  <a:lnTo>
                    <a:pt x="2456688" y="40386"/>
                  </a:lnTo>
                  <a:close/>
                </a:path>
                <a:path w="2494279" h="227964">
                  <a:moveTo>
                    <a:pt x="2456277" y="40092"/>
                  </a:moveTo>
                  <a:lnTo>
                    <a:pt x="2455926" y="39624"/>
                  </a:lnTo>
                  <a:lnTo>
                    <a:pt x="2456136" y="39991"/>
                  </a:lnTo>
                  <a:lnTo>
                    <a:pt x="2456277" y="40092"/>
                  </a:lnTo>
                  <a:close/>
                </a:path>
                <a:path w="2494279" h="227964">
                  <a:moveTo>
                    <a:pt x="2458364" y="183184"/>
                  </a:moveTo>
                  <a:lnTo>
                    <a:pt x="2455926" y="187452"/>
                  </a:lnTo>
                  <a:lnTo>
                    <a:pt x="2458212" y="185166"/>
                  </a:lnTo>
                  <a:lnTo>
                    <a:pt x="2458212" y="183642"/>
                  </a:lnTo>
                  <a:lnTo>
                    <a:pt x="2458364" y="183184"/>
                  </a:lnTo>
                  <a:close/>
                </a:path>
                <a:path w="2494279" h="227964">
                  <a:moveTo>
                    <a:pt x="2458212" y="42672"/>
                  </a:moveTo>
                  <a:lnTo>
                    <a:pt x="2456277" y="40092"/>
                  </a:lnTo>
                  <a:lnTo>
                    <a:pt x="2456136" y="39991"/>
                  </a:lnTo>
                  <a:lnTo>
                    <a:pt x="2456480" y="40593"/>
                  </a:lnTo>
                  <a:lnTo>
                    <a:pt x="2458212" y="42672"/>
                  </a:lnTo>
                  <a:close/>
                </a:path>
                <a:path w="2494279" h="227964">
                  <a:moveTo>
                    <a:pt x="2456688" y="40640"/>
                  </a:moveTo>
                  <a:lnTo>
                    <a:pt x="2456688" y="40386"/>
                  </a:lnTo>
                  <a:lnTo>
                    <a:pt x="2456277" y="40092"/>
                  </a:lnTo>
                  <a:lnTo>
                    <a:pt x="2456688" y="40640"/>
                  </a:lnTo>
                  <a:close/>
                </a:path>
                <a:path w="2494279" h="227964">
                  <a:moveTo>
                    <a:pt x="2458212" y="43624"/>
                  </a:moveTo>
                  <a:lnTo>
                    <a:pt x="2458212" y="42672"/>
                  </a:lnTo>
                  <a:lnTo>
                    <a:pt x="2456480" y="40593"/>
                  </a:lnTo>
                  <a:lnTo>
                    <a:pt x="2458212" y="43624"/>
                  </a:lnTo>
                  <a:close/>
                </a:path>
                <a:path w="2494279" h="227964">
                  <a:moveTo>
                    <a:pt x="2458974" y="182118"/>
                  </a:moveTo>
                  <a:lnTo>
                    <a:pt x="2458364" y="183184"/>
                  </a:lnTo>
                  <a:lnTo>
                    <a:pt x="2458212" y="183642"/>
                  </a:lnTo>
                  <a:lnTo>
                    <a:pt x="2458212" y="184404"/>
                  </a:lnTo>
                  <a:lnTo>
                    <a:pt x="2458974" y="182118"/>
                  </a:lnTo>
                  <a:close/>
                </a:path>
                <a:path w="2494279" h="227964">
                  <a:moveTo>
                    <a:pt x="2458974" y="182118"/>
                  </a:moveTo>
                  <a:lnTo>
                    <a:pt x="2458974" y="181356"/>
                  </a:lnTo>
                  <a:lnTo>
                    <a:pt x="2458364" y="183184"/>
                  </a:lnTo>
                  <a:lnTo>
                    <a:pt x="2458974" y="182118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8" name="object 10">
              <a:extLst>
                <a:ext uri="{FF2B5EF4-FFF2-40B4-BE49-F238E27FC236}">
                  <a16:creationId xmlns:a16="http://schemas.microsoft.com/office/drawing/2014/main" id="{E6D34CC9-71A5-4D94-A417-24BF7393B819}"/>
                </a:ext>
              </a:extLst>
            </p:cNvPr>
            <p:cNvSpPr/>
            <p:nvPr/>
          </p:nvSpPr>
          <p:spPr>
            <a:xfrm>
              <a:off x="6912104" y="4530336"/>
              <a:ext cx="2132876" cy="194934"/>
            </a:xfrm>
            <a:custGeom>
              <a:avLst/>
              <a:gdLst/>
              <a:ahLst/>
              <a:cxnLst/>
              <a:rect l="l" t="t" r="r" b="b"/>
              <a:pathLst>
                <a:path w="2494279" h="227964">
                  <a:moveTo>
                    <a:pt x="2486406" y="205740"/>
                  </a:moveTo>
                  <a:lnTo>
                    <a:pt x="2486406" y="22860"/>
                  </a:lnTo>
                  <a:lnTo>
                    <a:pt x="2485644" y="21336"/>
                  </a:lnTo>
                  <a:lnTo>
                    <a:pt x="2484882" y="20574"/>
                  </a:lnTo>
                  <a:lnTo>
                    <a:pt x="2481072" y="16002"/>
                  </a:lnTo>
                  <a:lnTo>
                    <a:pt x="2478786" y="13716"/>
                  </a:lnTo>
                  <a:lnTo>
                    <a:pt x="2473452" y="9906"/>
                  </a:lnTo>
                  <a:lnTo>
                    <a:pt x="2471166" y="7620"/>
                  </a:lnTo>
                  <a:lnTo>
                    <a:pt x="2463546" y="3810"/>
                  </a:lnTo>
                  <a:lnTo>
                    <a:pt x="2458212" y="2286"/>
                  </a:lnTo>
                  <a:lnTo>
                    <a:pt x="2453640" y="762"/>
                  </a:lnTo>
                  <a:lnTo>
                    <a:pt x="2448306" y="635"/>
                  </a:lnTo>
                  <a:lnTo>
                    <a:pt x="2444496" y="0"/>
                  </a:lnTo>
                  <a:lnTo>
                    <a:pt x="48767" y="0"/>
                  </a:lnTo>
                  <a:lnTo>
                    <a:pt x="20574" y="9906"/>
                  </a:lnTo>
                  <a:lnTo>
                    <a:pt x="15239" y="13716"/>
                  </a:lnTo>
                  <a:lnTo>
                    <a:pt x="12953" y="16002"/>
                  </a:lnTo>
                  <a:lnTo>
                    <a:pt x="9143" y="20574"/>
                  </a:lnTo>
                  <a:lnTo>
                    <a:pt x="8381" y="21336"/>
                  </a:lnTo>
                  <a:lnTo>
                    <a:pt x="7619" y="22860"/>
                  </a:lnTo>
                  <a:lnTo>
                    <a:pt x="7619" y="23622"/>
                  </a:lnTo>
                  <a:lnTo>
                    <a:pt x="1523" y="35814"/>
                  </a:lnTo>
                  <a:lnTo>
                    <a:pt x="761" y="40386"/>
                  </a:lnTo>
                  <a:lnTo>
                    <a:pt x="0" y="45720"/>
                  </a:lnTo>
                  <a:lnTo>
                    <a:pt x="0" y="184404"/>
                  </a:lnTo>
                  <a:lnTo>
                    <a:pt x="762" y="188976"/>
                  </a:lnTo>
                  <a:lnTo>
                    <a:pt x="2286" y="194310"/>
                  </a:lnTo>
                  <a:lnTo>
                    <a:pt x="3810" y="196596"/>
                  </a:lnTo>
                  <a:lnTo>
                    <a:pt x="3810" y="198120"/>
                  </a:lnTo>
                  <a:lnTo>
                    <a:pt x="4572" y="198882"/>
                  </a:lnTo>
                  <a:lnTo>
                    <a:pt x="7620" y="204978"/>
                  </a:lnTo>
                  <a:lnTo>
                    <a:pt x="8382" y="205740"/>
                  </a:lnTo>
                  <a:lnTo>
                    <a:pt x="8382" y="206502"/>
                  </a:lnTo>
                  <a:lnTo>
                    <a:pt x="9144" y="207264"/>
                  </a:lnTo>
                  <a:lnTo>
                    <a:pt x="12954" y="211836"/>
                  </a:lnTo>
                  <a:lnTo>
                    <a:pt x="13716" y="213360"/>
                  </a:lnTo>
                  <a:lnTo>
                    <a:pt x="14478" y="214122"/>
                  </a:lnTo>
                  <a:lnTo>
                    <a:pt x="15240" y="214122"/>
                  </a:lnTo>
                  <a:lnTo>
                    <a:pt x="20574" y="218694"/>
                  </a:lnTo>
                  <a:lnTo>
                    <a:pt x="21336" y="219456"/>
                  </a:lnTo>
                  <a:lnTo>
                    <a:pt x="22098" y="219456"/>
                  </a:lnTo>
                  <a:lnTo>
                    <a:pt x="22860" y="220218"/>
                  </a:lnTo>
                  <a:lnTo>
                    <a:pt x="31242" y="224028"/>
                  </a:lnTo>
                  <a:lnTo>
                    <a:pt x="35052" y="225933"/>
                  </a:lnTo>
                  <a:lnTo>
                    <a:pt x="35052" y="46482"/>
                  </a:lnTo>
                  <a:lnTo>
                    <a:pt x="35814" y="44196"/>
                  </a:lnTo>
                  <a:lnTo>
                    <a:pt x="36576" y="43434"/>
                  </a:lnTo>
                  <a:lnTo>
                    <a:pt x="36576" y="42672"/>
                  </a:lnTo>
                  <a:lnTo>
                    <a:pt x="38100" y="40386"/>
                  </a:lnTo>
                  <a:lnTo>
                    <a:pt x="40386" y="38100"/>
                  </a:lnTo>
                  <a:lnTo>
                    <a:pt x="40386" y="38290"/>
                  </a:lnTo>
                  <a:lnTo>
                    <a:pt x="42672" y="36576"/>
                  </a:lnTo>
                  <a:lnTo>
                    <a:pt x="42672" y="37120"/>
                  </a:lnTo>
                  <a:lnTo>
                    <a:pt x="44958" y="35814"/>
                  </a:lnTo>
                  <a:lnTo>
                    <a:pt x="45720" y="35814"/>
                  </a:lnTo>
                  <a:lnTo>
                    <a:pt x="47244" y="35052"/>
                  </a:lnTo>
                  <a:lnTo>
                    <a:pt x="2447544" y="35052"/>
                  </a:lnTo>
                  <a:lnTo>
                    <a:pt x="2448306" y="35814"/>
                  </a:lnTo>
                  <a:lnTo>
                    <a:pt x="2449830" y="35814"/>
                  </a:lnTo>
                  <a:lnTo>
                    <a:pt x="2451354" y="36576"/>
                  </a:lnTo>
                  <a:lnTo>
                    <a:pt x="2453640" y="38290"/>
                  </a:lnTo>
                  <a:lnTo>
                    <a:pt x="2453640" y="38100"/>
                  </a:lnTo>
                  <a:lnTo>
                    <a:pt x="2455926" y="40386"/>
                  </a:lnTo>
                  <a:lnTo>
                    <a:pt x="2457450" y="42672"/>
                  </a:lnTo>
                  <a:lnTo>
                    <a:pt x="2457450" y="43053"/>
                  </a:lnTo>
                  <a:lnTo>
                    <a:pt x="2458974" y="45720"/>
                  </a:lnTo>
                  <a:lnTo>
                    <a:pt x="2458974" y="47244"/>
                  </a:lnTo>
                  <a:lnTo>
                    <a:pt x="2459736" y="49530"/>
                  </a:lnTo>
                  <a:lnTo>
                    <a:pt x="2459736" y="225769"/>
                  </a:lnTo>
                  <a:lnTo>
                    <a:pt x="2460498" y="225552"/>
                  </a:lnTo>
                  <a:lnTo>
                    <a:pt x="2471166" y="220218"/>
                  </a:lnTo>
                  <a:lnTo>
                    <a:pt x="2471928" y="219456"/>
                  </a:lnTo>
                  <a:lnTo>
                    <a:pt x="2472690" y="219456"/>
                  </a:lnTo>
                  <a:lnTo>
                    <a:pt x="2473452" y="218694"/>
                  </a:lnTo>
                  <a:lnTo>
                    <a:pt x="2478786" y="214122"/>
                  </a:lnTo>
                  <a:lnTo>
                    <a:pt x="2479548" y="214122"/>
                  </a:lnTo>
                  <a:lnTo>
                    <a:pt x="2480310" y="213360"/>
                  </a:lnTo>
                  <a:lnTo>
                    <a:pt x="2481072" y="211836"/>
                  </a:lnTo>
                  <a:lnTo>
                    <a:pt x="2484882" y="207264"/>
                  </a:lnTo>
                  <a:lnTo>
                    <a:pt x="2486406" y="205740"/>
                  </a:lnTo>
                  <a:close/>
                </a:path>
                <a:path w="2494279" h="227964">
                  <a:moveTo>
                    <a:pt x="36576" y="185166"/>
                  </a:moveTo>
                  <a:lnTo>
                    <a:pt x="35052" y="182118"/>
                  </a:lnTo>
                  <a:lnTo>
                    <a:pt x="35052" y="182880"/>
                  </a:lnTo>
                  <a:lnTo>
                    <a:pt x="36576" y="185166"/>
                  </a:lnTo>
                  <a:close/>
                </a:path>
                <a:path w="2494279" h="227964">
                  <a:moveTo>
                    <a:pt x="40386" y="190042"/>
                  </a:moveTo>
                  <a:lnTo>
                    <a:pt x="40386" y="189738"/>
                  </a:lnTo>
                  <a:lnTo>
                    <a:pt x="38100" y="187452"/>
                  </a:lnTo>
                  <a:lnTo>
                    <a:pt x="38100" y="188214"/>
                  </a:lnTo>
                  <a:lnTo>
                    <a:pt x="35052" y="182880"/>
                  </a:lnTo>
                  <a:lnTo>
                    <a:pt x="35052" y="225933"/>
                  </a:lnTo>
                  <a:lnTo>
                    <a:pt x="35814" y="226314"/>
                  </a:lnTo>
                  <a:lnTo>
                    <a:pt x="39624" y="226949"/>
                  </a:lnTo>
                  <a:lnTo>
                    <a:pt x="39624" y="189738"/>
                  </a:lnTo>
                  <a:lnTo>
                    <a:pt x="40386" y="190042"/>
                  </a:lnTo>
                  <a:close/>
                </a:path>
                <a:path w="2494279" h="227964">
                  <a:moveTo>
                    <a:pt x="38100" y="40386"/>
                  </a:moveTo>
                  <a:lnTo>
                    <a:pt x="36576" y="42672"/>
                  </a:lnTo>
                  <a:lnTo>
                    <a:pt x="37528" y="41529"/>
                  </a:lnTo>
                  <a:lnTo>
                    <a:pt x="38100" y="40386"/>
                  </a:lnTo>
                  <a:close/>
                </a:path>
                <a:path w="2494279" h="227964">
                  <a:moveTo>
                    <a:pt x="37528" y="41529"/>
                  </a:moveTo>
                  <a:lnTo>
                    <a:pt x="36576" y="42672"/>
                  </a:lnTo>
                  <a:lnTo>
                    <a:pt x="36576" y="43434"/>
                  </a:lnTo>
                  <a:lnTo>
                    <a:pt x="37528" y="41529"/>
                  </a:lnTo>
                  <a:close/>
                </a:path>
                <a:path w="2494279" h="227964">
                  <a:moveTo>
                    <a:pt x="39346" y="188491"/>
                  </a:moveTo>
                  <a:lnTo>
                    <a:pt x="36576" y="185166"/>
                  </a:lnTo>
                  <a:lnTo>
                    <a:pt x="38100" y="188214"/>
                  </a:lnTo>
                  <a:lnTo>
                    <a:pt x="38100" y="187452"/>
                  </a:lnTo>
                  <a:lnTo>
                    <a:pt x="39346" y="188491"/>
                  </a:lnTo>
                  <a:close/>
                </a:path>
                <a:path w="2494279" h="227964">
                  <a:moveTo>
                    <a:pt x="39346" y="39346"/>
                  </a:moveTo>
                  <a:lnTo>
                    <a:pt x="38100" y="40386"/>
                  </a:lnTo>
                  <a:lnTo>
                    <a:pt x="37528" y="41529"/>
                  </a:lnTo>
                  <a:lnTo>
                    <a:pt x="39346" y="39346"/>
                  </a:lnTo>
                  <a:close/>
                </a:path>
                <a:path w="2494279" h="227964">
                  <a:moveTo>
                    <a:pt x="39866" y="38723"/>
                  </a:moveTo>
                  <a:lnTo>
                    <a:pt x="39624" y="38862"/>
                  </a:lnTo>
                  <a:lnTo>
                    <a:pt x="38100" y="40386"/>
                  </a:lnTo>
                  <a:lnTo>
                    <a:pt x="39346" y="39346"/>
                  </a:lnTo>
                  <a:lnTo>
                    <a:pt x="39866" y="38723"/>
                  </a:lnTo>
                  <a:close/>
                </a:path>
                <a:path w="2494279" h="227964">
                  <a:moveTo>
                    <a:pt x="40386" y="189738"/>
                  </a:moveTo>
                  <a:lnTo>
                    <a:pt x="39346" y="188491"/>
                  </a:lnTo>
                  <a:lnTo>
                    <a:pt x="38100" y="187452"/>
                  </a:lnTo>
                  <a:lnTo>
                    <a:pt x="40386" y="189738"/>
                  </a:lnTo>
                  <a:close/>
                </a:path>
                <a:path w="2494279" h="227964">
                  <a:moveTo>
                    <a:pt x="40593" y="38307"/>
                  </a:moveTo>
                  <a:lnTo>
                    <a:pt x="39866" y="38723"/>
                  </a:lnTo>
                  <a:lnTo>
                    <a:pt x="39346" y="39346"/>
                  </a:lnTo>
                  <a:lnTo>
                    <a:pt x="40593" y="38307"/>
                  </a:lnTo>
                  <a:close/>
                </a:path>
                <a:path w="2494279" h="227964">
                  <a:moveTo>
                    <a:pt x="41968" y="190675"/>
                  </a:moveTo>
                  <a:lnTo>
                    <a:pt x="39346" y="188491"/>
                  </a:lnTo>
                  <a:lnTo>
                    <a:pt x="40386" y="189738"/>
                  </a:lnTo>
                  <a:lnTo>
                    <a:pt x="40386" y="190042"/>
                  </a:lnTo>
                  <a:lnTo>
                    <a:pt x="41968" y="190675"/>
                  </a:lnTo>
                  <a:close/>
                </a:path>
                <a:path w="2494279" h="227964">
                  <a:moveTo>
                    <a:pt x="40386" y="38100"/>
                  </a:moveTo>
                  <a:lnTo>
                    <a:pt x="39624" y="38862"/>
                  </a:lnTo>
                  <a:lnTo>
                    <a:pt x="39962" y="38608"/>
                  </a:lnTo>
                  <a:lnTo>
                    <a:pt x="40386" y="38100"/>
                  </a:lnTo>
                  <a:close/>
                </a:path>
                <a:path w="2494279" h="227964">
                  <a:moveTo>
                    <a:pt x="39962" y="38608"/>
                  </a:moveTo>
                  <a:lnTo>
                    <a:pt x="39624" y="38862"/>
                  </a:lnTo>
                  <a:lnTo>
                    <a:pt x="39866" y="38723"/>
                  </a:lnTo>
                  <a:close/>
                </a:path>
                <a:path w="2494279" h="227964">
                  <a:moveTo>
                    <a:pt x="42672" y="191262"/>
                  </a:moveTo>
                  <a:lnTo>
                    <a:pt x="41968" y="190675"/>
                  </a:lnTo>
                  <a:lnTo>
                    <a:pt x="39624" y="189738"/>
                  </a:lnTo>
                  <a:lnTo>
                    <a:pt x="42672" y="191262"/>
                  </a:lnTo>
                  <a:close/>
                </a:path>
                <a:path w="2494279" h="227964">
                  <a:moveTo>
                    <a:pt x="42672" y="227402"/>
                  </a:moveTo>
                  <a:lnTo>
                    <a:pt x="42672" y="191262"/>
                  </a:lnTo>
                  <a:lnTo>
                    <a:pt x="39624" y="189738"/>
                  </a:lnTo>
                  <a:lnTo>
                    <a:pt x="39624" y="226949"/>
                  </a:lnTo>
                  <a:lnTo>
                    <a:pt x="42672" y="227402"/>
                  </a:lnTo>
                  <a:close/>
                </a:path>
                <a:path w="2494279" h="227964">
                  <a:moveTo>
                    <a:pt x="42672" y="36576"/>
                  </a:moveTo>
                  <a:lnTo>
                    <a:pt x="39962" y="38608"/>
                  </a:lnTo>
                  <a:lnTo>
                    <a:pt x="40593" y="38307"/>
                  </a:lnTo>
                  <a:lnTo>
                    <a:pt x="42672" y="36576"/>
                  </a:lnTo>
                  <a:close/>
                </a:path>
                <a:path w="2494279" h="227964">
                  <a:moveTo>
                    <a:pt x="40386" y="38290"/>
                  </a:moveTo>
                  <a:lnTo>
                    <a:pt x="40386" y="38100"/>
                  </a:lnTo>
                  <a:lnTo>
                    <a:pt x="39962" y="38608"/>
                  </a:lnTo>
                  <a:lnTo>
                    <a:pt x="40386" y="38290"/>
                  </a:lnTo>
                  <a:close/>
                </a:path>
                <a:path w="2494279" h="227964">
                  <a:moveTo>
                    <a:pt x="42672" y="37120"/>
                  </a:moveTo>
                  <a:lnTo>
                    <a:pt x="42672" y="36576"/>
                  </a:lnTo>
                  <a:lnTo>
                    <a:pt x="40593" y="38307"/>
                  </a:lnTo>
                  <a:lnTo>
                    <a:pt x="42672" y="37120"/>
                  </a:lnTo>
                  <a:close/>
                </a:path>
                <a:path w="2494279" h="227964">
                  <a:moveTo>
                    <a:pt x="2454402" y="227203"/>
                  </a:moveTo>
                  <a:lnTo>
                    <a:pt x="2454402" y="189738"/>
                  </a:lnTo>
                  <a:lnTo>
                    <a:pt x="2449068" y="192786"/>
                  </a:lnTo>
                  <a:lnTo>
                    <a:pt x="45720" y="192786"/>
                  </a:lnTo>
                  <a:lnTo>
                    <a:pt x="44196" y="192024"/>
                  </a:lnTo>
                  <a:lnTo>
                    <a:pt x="43434" y="191262"/>
                  </a:lnTo>
                  <a:lnTo>
                    <a:pt x="41968" y="190675"/>
                  </a:lnTo>
                  <a:lnTo>
                    <a:pt x="42672" y="191262"/>
                  </a:lnTo>
                  <a:lnTo>
                    <a:pt x="42672" y="227402"/>
                  </a:lnTo>
                  <a:lnTo>
                    <a:pt x="44958" y="227729"/>
                  </a:lnTo>
                  <a:lnTo>
                    <a:pt x="2451354" y="227711"/>
                  </a:lnTo>
                  <a:lnTo>
                    <a:pt x="2454402" y="227203"/>
                  </a:lnTo>
                  <a:close/>
                </a:path>
                <a:path w="2494279" h="227964">
                  <a:moveTo>
                    <a:pt x="2454679" y="39346"/>
                  </a:moveTo>
                  <a:lnTo>
                    <a:pt x="2454063" y="38608"/>
                  </a:lnTo>
                  <a:lnTo>
                    <a:pt x="2451354" y="36576"/>
                  </a:lnTo>
                  <a:lnTo>
                    <a:pt x="2454679" y="39346"/>
                  </a:lnTo>
                  <a:close/>
                </a:path>
                <a:path w="2494279" h="227964">
                  <a:moveTo>
                    <a:pt x="2454679" y="188491"/>
                  </a:moveTo>
                  <a:lnTo>
                    <a:pt x="2451354" y="191262"/>
                  </a:lnTo>
                  <a:lnTo>
                    <a:pt x="2453640" y="190119"/>
                  </a:lnTo>
                  <a:lnTo>
                    <a:pt x="2453640" y="189738"/>
                  </a:lnTo>
                  <a:lnTo>
                    <a:pt x="2454679" y="188491"/>
                  </a:lnTo>
                  <a:close/>
                </a:path>
                <a:path w="2494279" h="227964">
                  <a:moveTo>
                    <a:pt x="2454402" y="38862"/>
                  </a:moveTo>
                  <a:lnTo>
                    <a:pt x="2453640" y="38100"/>
                  </a:lnTo>
                  <a:lnTo>
                    <a:pt x="2454063" y="38608"/>
                  </a:lnTo>
                  <a:lnTo>
                    <a:pt x="2454402" y="38862"/>
                  </a:lnTo>
                  <a:close/>
                </a:path>
                <a:path w="2494279" h="227964">
                  <a:moveTo>
                    <a:pt x="2454063" y="38608"/>
                  </a:moveTo>
                  <a:lnTo>
                    <a:pt x="2453640" y="38100"/>
                  </a:lnTo>
                  <a:lnTo>
                    <a:pt x="2453640" y="38290"/>
                  </a:lnTo>
                  <a:lnTo>
                    <a:pt x="2454063" y="38608"/>
                  </a:lnTo>
                  <a:close/>
                </a:path>
                <a:path w="2494279" h="227964">
                  <a:moveTo>
                    <a:pt x="2455926" y="187452"/>
                  </a:moveTo>
                  <a:lnTo>
                    <a:pt x="2454679" y="188491"/>
                  </a:lnTo>
                  <a:lnTo>
                    <a:pt x="2453640" y="189738"/>
                  </a:lnTo>
                  <a:lnTo>
                    <a:pt x="2455926" y="187452"/>
                  </a:lnTo>
                  <a:close/>
                </a:path>
                <a:path w="2494279" h="227964">
                  <a:moveTo>
                    <a:pt x="2458974" y="182880"/>
                  </a:moveTo>
                  <a:lnTo>
                    <a:pt x="2455926" y="188214"/>
                  </a:lnTo>
                  <a:lnTo>
                    <a:pt x="2455926" y="187452"/>
                  </a:lnTo>
                  <a:lnTo>
                    <a:pt x="2453640" y="189738"/>
                  </a:lnTo>
                  <a:lnTo>
                    <a:pt x="2453640" y="190119"/>
                  </a:lnTo>
                  <a:lnTo>
                    <a:pt x="2454402" y="189738"/>
                  </a:lnTo>
                  <a:lnTo>
                    <a:pt x="2454402" y="227203"/>
                  </a:lnTo>
                  <a:lnTo>
                    <a:pt x="2455164" y="227076"/>
                  </a:lnTo>
                  <a:lnTo>
                    <a:pt x="2458212" y="226205"/>
                  </a:lnTo>
                  <a:lnTo>
                    <a:pt x="2458212" y="185166"/>
                  </a:lnTo>
                  <a:lnTo>
                    <a:pt x="2458974" y="182880"/>
                  </a:lnTo>
                  <a:close/>
                </a:path>
                <a:path w="2494279" h="227964">
                  <a:moveTo>
                    <a:pt x="2455926" y="40386"/>
                  </a:moveTo>
                  <a:lnTo>
                    <a:pt x="2454402" y="38862"/>
                  </a:lnTo>
                  <a:lnTo>
                    <a:pt x="2454063" y="38608"/>
                  </a:lnTo>
                  <a:lnTo>
                    <a:pt x="2454679" y="39346"/>
                  </a:lnTo>
                  <a:lnTo>
                    <a:pt x="2455926" y="40386"/>
                  </a:lnTo>
                  <a:close/>
                </a:path>
                <a:path w="2494279" h="227964">
                  <a:moveTo>
                    <a:pt x="2456757" y="41840"/>
                  </a:moveTo>
                  <a:lnTo>
                    <a:pt x="2455926" y="40386"/>
                  </a:lnTo>
                  <a:lnTo>
                    <a:pt x="2454679" y="39346"/>
                  </a:lnTo>
                  <a:lnTo>
                    <a:pt x="2456757" y="41840"/>
                  </a:lnTo>
                  <a:close/>
                </a:path>
                <a:path w="2494279" h="227964">
                  <a:moveTo>
                    <a:pt x="2457450" y="185166"/>
                  </a:moveTo>
                  <a:lnTo>
                    <a:pt x="2454679" y="188491"/>
                  </a:lnTo>
                  <a:lnTo>
                    <a:pt x="2455926" y="187452"/>
                  </a:lnTo>
                  <a:lnTo>
                    <a:pt x="2455926" y="188214"/>
                  </a:lnTo>
                  <a:lnTo>
                    <a:pt x="2457450" y="185166"/>
                  </a:lnTo>
                  <a:close/>
                </a:path>
                <a:path w="2494279" h="227964">
                  <a:moveTo>
                    <a:pt x="2457450" y="42672"/>
                  </a:moveTo>
                  <a:lnTo>
                    <a:pt x="2455926" y="40386"/>
                  </a:lnTo>
                  <a:lnTo>
                    <a:pt x="2456757" y="41840"/>
                  </a:lnTo>
                  <a:lnTo>
                    <a:pt x="2457450" y="42672"/>
                  </a:lnTo>
                  <a:close/>
                </a:path>
                <a:path w="2494279" h="227964">
                  <a:moveTo>
                    <a:pt x="2457450" y="43053"/>
                  </a:moveTo>
                  <a:lnTo>
                    <a:pt x="2457450" y="42672"/>
                  </a:lnTo>
                  <a:lnTo>
                    <a:pt x="2456757" y="41840"/>
                  </a:lnTo>
                  <a:lnTo>
                    <a:pt x="2457450" y="43053"/>
                  </a:lnTo>
                  <a:close/>
                </a:path>
                <a:path w="2494279" h="227964">
                  <a:moveTo>
                    <a:pt x="2458974" y="182880"/>
                  </a:moveTo>
                  <a:lnTo>
                    <a:pt x="2458974" y="182118"/>
                  </a:lnTo>
                  <a:lnTo>
                    <a:pt x="2458212" y="183642"/>
                  </a:lnTo>
                  <a:lnTo>
                    <a:pt x="2458212" y="184213"/>
                  </a:lnTo>
                  <a:lnTo>
                    <a:pt x="2458974" y="182880"/>
                  </a:lnTo>
                  <a:close/>
                </a:path>
                <a:path w="2494279" h="227964">
                  <a:moveTo>
                    <a:pt x="2459736" y="225769"/>
                  </a:moveTo>
                  <a:lnTo>
                    <a:pt x="2459736" y="49530"/>
                  </a:lnTo>
                  <a:lnTo>
                    <a:pt x="2458974" y="50292"/>
                  </a:lnTo>
                  <a:lnTo>
                    <a:pt x="2458974" y="182880"/>
                  </a:lnTo>
                  <a:lnTo>
                    <a:pt x="2458212" y="185166"/>
                  </a:lnTo>
                  <a:lnTo>
                    <a:pt x="2458212" y="226205"/>
                  </a:lnTo>
                  <a:lnTo>
                    <a:pt x="2459736" y="225769"/>
                  </a:lnTo>
                  <a:close/>
                </a:path>
                <a:path w="2494279" h="227964">
                  <a:moveTo>
                    <a:pt x="2494026" y="182118"/>
                  </a:moveTo>
                  <a:lnTo>
                    <a:pt x="2494026" y="43434"/>
                  </a:lnTo>
                  <a:lnTo>
                    <a:pt x="2493264" y="38862"/>
                  </a:lnTo>
                  <a:lnTo>
                    <a:pt x="2491740" y="34290"/>
                  </a:lnTo>
                  <a:lnTo>
                    <a:pt x="2489454" y="28956"/>
                  </a:lnTo>
                  <a:lnTo>
                    <a:pt x="2486406" y="23622"/>
                  </a:lnTo>
                  <a:lnTo>
                    <a:pt x="2486406" y="204978"/>
                  </a:lnTo>
                  <a:lnTo>
                    <a:pt x="2489454" y="198882"/>
                  </a:lnTo>
                  <a:lnTo>
                    <a:pt x="2490216" y="198120"/>
                  </a:lnTo>
                  <a:lnTo>
                    <a:pt x="2490216" y="197358"/>
                  </a:lnTo>
                  <a:lnTo>
                    <a:pt x="2490978" y="196596"/>
                  </a:lnTo>
                  <a:lnTo>
                    <a:pt x="2492502" y="192024"/>
                  </a:lnTo>
                  <a:lnTo>
                    <a:pt x="2493264" y="187452"/>
                  </a:lnTo>
                  <a:lnTo>
                    <a:pt x="2494026" y="182118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accent1">
                  <a:lumMod val="9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9" name="object 69">
            <a:extLst>
              <a:ext uri="{FF2B5EF4-FFF2-40B4-BE49-F238E27FC236}">
                <a16:creationId xmlns:a16="http://schemas.microsoft.com/office/drawing/2014/main" id="{41B1DCEC-9EB5-49F2-B56C-B5B7CE16EA23}"/>
              </a:ext>
            </a:extLst>
          </p:cNvPr>
          <p:cNvSpPr txBox="1"/>
          <p:nvPr/>
        </p:nvSpPr>
        <p:spPr>
          <a:xfrm>
            <a:off x="128320" y="4149080"/>
            <a:ext cx="4443680" cy="3187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US" altLang="ko-KR" sz="2000" b="1" dirty="0">
                <a:solidFill>
                  <a:srgbClr val="323232"/>
                </a:solidFill>
                <a:latin typeface="+mn-ea"/>
                <a:cs typeface="HY견명조"/>
              </a:rPr>
              <a:t>BJT </a:t>
            </a:r>
            <a:r>
              <a:rPr lang="ko-KR" altLang="en-US" sz="2000" b="1" dirty="0" err="1">
                <a:solidFill>
                  <a:srgbClr val="323232"/>
                </a:solidFill>
                <a:latin typeface="+mn-ea"/>
                <a:cs typeface="HY견명조"/>
              </a:rPr>
              <a:t>동작점</a:t>
            </a:r>
            <a:r>
              <a:rPr lang="ko-KR" altLang="en-US" sz="2000" b="1" dirty="0">
                <a:solidFill>
                  <a:srgbClr val="323232"/>
                </a:solidFill>
                <a:latin typeface="+mn-ea"/>
                <a:cs typeface="HY견명조"/>
              </a:rPr>
              <a:t> 확인용 </a:t>
            </a:r>
            <a:r>
              <a:rPr lang="en-US" altLang="ko-KR" sz="2000" b="1" dirty="0">
                <a:solidFill>
                  <a:srgbClr val="323232"/>
                </a:solidFill>
                <a:latin typeface="+mn-ea"/>
                <a:cs typeface="HY견명조"/>
              </a:rPr>
              <a:t>Amplifier</a:t>
            </a:r>
            <a:r>
              <a:rPr lang="ko-KR" altLang="en-US" sz="2000" b="1" dirty="0">
                <a:solidFill>
                  <a:srgbClr val="323232"/>
                </a:solidFill>
                <a:latin typeface="+mn-ea"/>
                <a:cs typeface="HY견명조"/>
              </a:rPr>
              <a:t> 회로도</a:t>
            </a:r>
            <a:endParaRPr sz="2000" b="1" dirty="0">
              <a:latin typeface="+mn-ea"/>
              <a:cs typeface="HY견명조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F378150-2333-4B16-91DB-1FA45DFDF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4429741"/>
            <a:ext cx="4203896" cy="2343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DD0A8A-EEF7-4A5C-A31D-A302D94157A3}"/>
              </a:ext>
            </a:extLst>
          </p:cNvPr>
          <p:cNvSpPr/>
          <p:nvPr/>
        </p:nvSpPr>
        <p:spPr bwMode="auto">
          <a:xfrm>
            <a:off x="673382" y="2763129"/>
            <a:ext cx="51424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VBB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B8742CA-FE8F-4B70-AAD4-A22646D364EC}"/>
              </a:ext>
            </a:extLst>
          </p:cNvPr>
          <p:cNvSpPr/>
          <p:nvPr/>
        </p:nvSpPr>
        <p:spPr bwMode="auto">
          <a:xfrm>
            <a:off x="4062615" y="2199927"/>
            <a:ext cx="514242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VCE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6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1 : 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313355-982B-4509-801A-291E019E92DF}"/>
              </a:ext>
            </a:extLst>
          </p:cNvPr>
          <p:cNvSpPr/>
          <p:nvPr/>
        </p:nvSpPr>
        <p:spPr>
          <a:xfrm>
            <a:off x="2771800" y="179929"/>
            <a:ext cx="6314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Ic-Vce</a:t>
            </a: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&amp; Load line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0727"/>
            <a:ext cx="6787941" cy="30909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29" y="3789040"/>
            <a:ext cx="6819075" cy="30552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FA018D-15A1-4594-A11C-E731054A4478}"/>
              </a:ext>
            </a:extLst>
          </p:cNvPr>
          <p:cNvSpPr/>
          <p:nvPr/>
        </p:nvSpPr>
        <p:spPr>
          <a:xfrm>
            <a:off x="179512" y="3933056"/>
            <a:ext cx="3096344" cy="14194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53760" indent="-342900">
              <a:spcBef>
                <a:spcPts val="86"/>
              </a:spcBef>
              <a:buFont typeface="+mj-lt"/>
              <a:buAutoNum type="arabicPeriod" startAt="2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Secondary sweep</a:t>
            </a:r>
          </a:p>
          <a:p>
            <a:pPr marL="10860">
              <a:spcBef>
                <a:spcPts val="86"/>
              </a:spcBef>
            </a:pPr>
            <a:endParaRPr lang="en-US" altLang="ko-KR" sz="1368" dirty="0">
              <a:solidFill>
                <a:srgbClr val="323232"/>
              </a:solidFill>
              <a:latin typeface="HY견명조"/>
              <a:cs typeface="HY견명조"/>
            </a:endParaRP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Voltage</a:t>
            </a:r>
            <a:r>
              <a:rPr lang="ko-KR" altLang="en-US" sz="1368" dirty="0">
                <a:solidFill>
                  <a:srgbClr val="323232"/>
                </a:solidFill>
                <a:latin typeface="HY견명조"/>
                <a:cs typeface="HY견명조"/>
              </a:rPr>
              <a:t> </a:t>
            </a: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source : VBB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Start value : 1V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End voltage : 2V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Increment : 0.5V</a:t>
            </a:r>
          </a:p>
        </p:txBody>
      </p:sp>
      <p:sp>
        <p:nvSpPr>
          <p:cNvPr id="7" name="object 69">
            <a:extLst>
              <a:ext uri="{FF2B5EF4-FFF2-40B4-BE49-F238E27FC236}">
                <a16:creationId xmlns:a16="http://schemas.microsoft.com/office/drawing/2014/main" id="{3380F736-DD41-4255-BD63-241CAC1948FA}"/>
              </a:ext>
            </a:extLst>
          </p:cNvPr>
          <p:cNvSpPr txBox="1"/>
          <p:nvPr/>
        </p:nvSpPr>
        <p:spPr>
          <a:xfrm>
            <a:off x="251520" y="1217225"/>
            <a:ext cx="3105586" cy="15614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lang="en-US" sz="1368" dirty="0">
                <a:solidFill>
                  <a:srgbClr val="323232"/>
                </a:solidFill>
                <a:latin typeface="HY견명조"/>
                <a:cs typeface="HY견명조"/>
              </a:rPr>
              <a:t>Analysis Type : DC Sweep</a:t>
            </a:r>
          </a:p>
          <a:p>
            <a:pPr marL="10860">
              <a:spcBef>
                <a:spcPts val="86"/>
              </a:spcBef>
            </a:pPr>
            <a:endParaRPr lang="en-US" altLang="ko-KR" sz="1368" dirty="0">
              <a:solidFill>
                <a:srgbClr val="323232"/>
              </a:solidFill>
              <a:latin typeface="HY견명조"/>
              <a:cs typeface="HY견명조"/>
            </a:endParaRPr>
          </a:p>
          <a:p>
            <a:pPr marL="353760" indent="-342900">
              <a:spcBef>
                <a:spcPts val="86"/>
              </a:spcBef>
              <a:buAutoNum type="arabicPeriod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Primary sweep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Voltage</a:t>
            </a:r>
            <a:r>
              <a:rPr lang="ko-KR" altLang="en-US" sz="1368" dirty="0">
                <a:solidFill>
                  <a:srgbClr val="323232"/>
                </a:solidFill>
                <a:latin typeface="HY견명조"/>
                <a:cs typeface="HY견명조"/>
              </a:rPr>
              <a:t> </a:t>
            </a: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source : VCE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Start value : 0V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End voltage : 15V</a:t>
            </a:r>
          </a:p>
          <a:p>
            <a:pPr marL="810960" lvl="1" indent="-342900">
              <a:spcBef>
                <a:spcPts val="86"/>
              </a:spcBef>
              <a:buFont typeface="Wingdings" panose="05000000000000000000" pitchFamily="2" charset="2"/>
              <a:buChar char="§"/>
            </a:pPr>
            <a:r>
              <a:rPr lang="en-US" altLang="ko-KR" sz="1368" dirty="0">
                <a:solidFill>
                  <a:srgbClr val="323232"/>
                </a:solidFill>
                <a:latin typeface="HY견명조"/>
                <a:cs typeface="HY견명조"/>
              </a:rPr>
              <a:t>Increment : 0.05V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7550B6-8079-429F-A8FC-F45603BB05C7}"/>
              </a:ext>
            </a:extLst>
          </p:cNvPr>
          <p:cNvSpPr/>
          <p:nvPr/>
        </p:nvSpPr>
        <p:spPr bwMode="auto">
          <a:xfrm>
            <a:off x="3203848" y="1412776"/>
            <a:ext cx="41916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7124B5F-26C1-4AA9-9C56-3E08F93DE699}"/>
              </a:ext>
            </a:extLst>
          </p:cNvPr>
          <p:cNvSpPr/>
          <p:nvPr/>
        </p:nvSpPr>
        <p:spPr bwMode="auto">
          <a:xfrm>
            <a:off x="3203848" y="4768527"/>
            <a:ext cx="41916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7812360" y="1477130"/>
            <a:ext cx="360040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8144780" y="2526218"/>
            <a:ext cx="459668" cy="61475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839980" y="4260737"/>
            <a:ext cx="360040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8172400" y="5309825"/>
            <a:ext cx="459668" cy="61475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5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1 : 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313355-982B-4509-801A-291E019E92DF}"/>
              </a:ext>
            </a:extLst>
          </p:cNvPr>
          <p:cNvSpPr/>
          <p:nvPr/>
        </p:nvSpPr>
        <p:spPr>
          <a:xfrm>
            <a:off x="2445333" y="179929"/>
            <a:ext cx="6663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cs typeface="맑은 고딕"/>
              </a:rPr>
              <a:t>DC </a:t>
            </a:r>
            <a:r>
              <a:rPr lang="ko-KR" altLang="en-US" sz="3200" b="1" dirty="0">
                <a:cs typeface="맑은 고딕"/>
              </a:rPr>
              <a:t>바이어스</a:t>
            </a:r>
            <a:r>
              <a:rPr lang="ko-KR" altLang="en-US" sz="3200" b="1" spc="-70" dirty="0">
                <a:cs typeface="맑은 고딕"/>
              </a:rPr>
              <a:t> </a:t>
            </a:r>
            <a:r>
              <a:rPr lang="ko-KR" altLang="en-US" sz="3200" b="1" dirty="0">
                <a:cs typeface="맑은 고딕"/>
              </a:rPr>
              <a:t>해석 </a:t>
            </a:r>
            <a:r>
              <a:rPr lang="en-US" altLang="ko-KR" sz="3200" b="1" dirty="0">
                <a:cs typeface="맑은 고딕"/>
              </a:rPr>
              <a:t>: I</a:t>
            </a:r>
            <a:r>
              <a:rPr lang="en-US" altLang="ko-KR" sz="3200" b="1" baseline="-25000" dirty="0">
                <a:cs typeface="맑은 고딕"/>
              </a:rPr>
              <a:t>CQ</a:t>
            </a:r>
            <a:r>
              <a:rPr lang="en-US" altLang="ko-KR" sz="3200" b="1" dirty="0">
                <a:cs typeface="맑은 고딕"/>
              </a:rPr>
              <a:t>, V</a:t>
            </a:r>
            <a:r>
              <a:rPr lang="en-US" altLang="ko-KR" sz="3200" b="1" baseline="-25000" dirty="0">
                <a:cs typeface="맑은 고딕"/>
              </a:rPr>
              <a:t>CQ</a:t>
            </a:r>
            <a:r>
              <a:rPr lang="en-US" altLang="ko-KR" sz="3200" b="1" dirty="0">
                <a:cs typeface="맑은 고딕"/>
              </a:rPr>
              <a:t> </a:t>
            </a:r>
            <a:r>
              <a:rPr lang="ko-KR" altLang="en-US" sz="3200" b="1" dirty="0">
                <a:cs typeface="맑은 고딕"/>
              </a:rPr>
              <a:t>구하기</a:t>
            </a:r>
            <a:endParaRPr lang="ko-KR" altLang="en-US" sz="3200" b="1" dirty="0"/>
          </a:p>
        </p:txBody>
      </p:sp>
      <p:sp>
        <p:nvSpPr>
          <p:cNvPr id="15" name="object 21"/>
          <p:cNvSpPr/>
          <p:nvPr/>
        </p:nvSpPr>
        <p:spPr>
          <a:xfrm>
            <a:off x="6156176" y="1237789"/>
            <a:ext cx="2664296" cy="3559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/>
          <p:cNvSpPr/>
          <p:nvPr/>
        </p:nvSpPr>
        <p:spPr>
          <a:xfrm>
            <a:off x="712028" y="1268760"/>
            <a:ext cx="4485291" cy="10711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/>
          <p:nvPr/>
        </p:nvSpPr>
        <p:spPr>
          <a:xfrm>
            <a:off x="760758" y="2556736"/>
            <a:ext cx="4914353" cy="266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/>
          <p:cNvSpPr/>
          <p:nvPr/>
        </p:nvSpPr>
        <p:spPr>
          <a:xfrm>
            <a:off x="740359" y="2947650"/>
            <a:ext cx="4543841" cy="5968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/>
          <p:cNvSpPr/>
          <p:nvPr/>
        </p:nvSpPr>
        <p:spPr>
          <a:xfrm>
            <a:off x="744231" y="3647419"/>
            <a:ext cx="4106520" cy="278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6"/>
          <p:cNvSpPr/>
          <p:nvPr/>
        </p:nvSpPr>
        <p:spPr>
          <a:xfrm>
            <a:off x="733211" y="4254525"/>
            <a:ext cx="5559804" cy="751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74293" y="5470755"/>
            <a:ext cx="650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전류증폭률</a:t>
            </a:r>
            <a:r>
              <a:rPr lang="ko-KR" altLang="en-US" dirty="0"/>
              <a:t> </a:t>
            </a:r>
            <a:r>
              <a:rPr lang="el-GR" altLang="ko-KR" dirty="0"/>
              <a:t>β</a:t>
            </a:r>
            <a:r>
              <a:rPr lang="en-US" altLang="ko-KR" dirty="0"/>
              <a:t> </a:t>
            </a:r>
            <a:r>
              <a:rPr lang="ko-KR" altLang="en-US" dirty="0"/>
              <a:t>값은 </a:t>
            </a:r>
            <a:r>
              <a:rPr lang="en-US" altLang="ko-KR" dirty="0"/>
              <a:t>BJT </a:t>
            </a:r>
            <a:r>
              <a:rPr lang="ko-KR" altLang="en-US" dirty="0"/>
              <a:t>제조사에서 제공하는 </a:t>
            </a:r>
            <a:r>
              <a:rPr lang="en-US" altLang="ko-KR" dirty="0"/>
              <a:t>BJT </a:t>
            </a:r>
            <a:r>
              <a:rPr lang="ko-KR" altLang="en-US" dirty="0" err="1"/>
              <a:t>고유값임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C6BC381-CECD-4FC0-98E0-DB7B3730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0" y="1164515"/>
            <a:ext cx="8873898" cy="2762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1 : 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313355-982B-4509-801A-291E019E92DF}"/>
              </a:ext>
            </a:extLst>
          </p:cNvPr>
          <p:cNvSpPr/>
          <p:nvPr/>
        </p:nvSpPr>
        <p:spPr>
          <a:xfrm>
            <a:off x="4788024" y="179929"/>
            <a:ext cx="4277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line &amp; </a:t>
            </a:r>
            <a:r>
              <a:rPr lang="ko-KR" altLang="en-US" sz="3200" b="1" spc="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동작점</a:t>
            </a: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B1459A-7586-43C4-9C66-C26BA0396920}"/>
              </a:ext>
            </a:extLst>
          </p:cNvPr>
          <p:cNvGrpSpPr/>
          <p:nvPr/>
        </p:nvGrpSpPr>
        <p:grpSpPr>
          <a:xfrm>
            <a:off x="159310" y="2774849"/>
            <a:ext cx="8873898" cy="3966520"/>
            <a:chOff x="1067" y="1664484"/>
            <a:chExt cx="9064089" cy="410700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78D03CE-83BA-4A02-841E-47A69DED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" y="1664484"/>
              <a:ext cx="9064089" cy="4107009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985214-843B-4F33-8241-A6364148250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71600" y="2636913"/>
              <a:ext cx="7994662" cy="22950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F985214-843B-4F33-8241-A6364148250B}"/>
                </a:ext>
              </a:extLst>
            </p:cNvPr>
            <p:cNvCxnSpPr/>
            <p:nvPr/>
          </p:nvCxnSpPr>
          <p:spPr bwMode="auto">
            <a:xfrm flipH="1">
              <a:off x="960300" y="3588221"/>
              <a:ext cx="3209777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F985214-843B-4F33-8241-A6364148250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18154" y="3569294"/>
              <a:ext cx="2786" cy="13626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타원 10"/>
            <p:cNvSpPr/>
            <p:nvPr/>
          </p:nvSpPr>
          <p:spPr bwMode="auto">
            <a:xfrm>
              <a:off x="4050156" y="3458604"/>
              <a:ext cx="144016" cy="14401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8800" y="4437112"/>
              <a:ext cx="120295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V</a:t>
              </a:r>
              <a:r>
                <a:rPr lang="en-US" altLang="ko-KR" sz="1600" b="1" baseline="-25000" dirty="0"/>
                <a:t>CQ</a:t>
              </a:r>
              <a:r>
                <a:rPr lang="en-US" altLang="ko-KR" sz="1600" b="1" dirty="0"/>
                <a:t>=5.87V</a:t>
              </a:r>
              <a:endParaRPr lang="ko-KR" altLang="en-US" sz="1600" b="1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59632" y="3733174"/>
              <a:ext cx="14477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baseline="-25000" dirty="0"/>
                <a:t>CQ</a:t>
              </a:r>
              <a:r>
                <a:rPr lang="en-US" altLang="ko-KR" sz="1600" b="1" dirty="0"/>
                <a:t>=18.26mA</a:t>
              </a:r>
              <a:endParaRPr lang="ko-KR" alt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1154" y="2731625"/>
              <a:ext cx="166744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/>
                <a:t>동작점</a:t>
              </a:r>
              <a:r>
                <a:rPr lang="en-US" altLang="ko-KR" sz="2800" b="1" dirty="0"/>
                <a:t> Q</a:t>
              </a:r>
              <a:endParaRPr lang="ko-KR" altLang="en-US" sz="2800" b="1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A1878A-7E37-4E07-8FAD-CE26B12731A0}"/>
                </a:ext>
              </a:extLst>
            </p:cNvPr>
            <p:cNvSpPr txBox="1"/>
            <p:nvPr/>
          </p:nvSpPr>
          <p:spPr>
            <a:xfrm>
              <a:off x="5819749" y="3228772"/>
              <a:ext cx="10951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baseline="-25000" dirty="0"/>
                <a:t>BQ</a:t>
              </a:r>
              <a:r>
                <a:rPr lang="en-US" altLang="ko-KR" sz="1600" b="1" dirty="0"/>
                <a:t>=96uA</a:t>
              </a:r>
              <a:endParaRPr lang="ko-KR" altLang="en-US" sz="16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809582-7C24-46C1-87FF-3024CA6E32FA}"/>
              </a:ext>
            </a:extLst>
          </p:cNvPr>
          <p:cNvGrpSpPr/>
          <p:nvPr/>
        </p:nvGrpSpPr>
        <p:grpSpPr>
          <a:xfrm>
            <a:off x="5717929" y="1338019"/>
            <a:ext cx="2886519" cy="1043213"/>
            <a:chOff x="5717929" y="1338019"/>
            <a:chExt cx="2886519" cy="104321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11D435-69AB-4CF6-A225-4D20057A1CAD}"/>
                </a:ext>
              </a:extLst>
            </p:cNvPr>
            <p:cNvSpPr/>
            <p:nvPr/>
          </p:nvSpPr>
          <p:spPr bwMode="auto">
            <a:xfrm>
              <a:off x="6084168" y="2207646"/>
              <a:ext cx="2520280" cy="17358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CA09782-A3B6-4564-B878-FE9257989B24}"/>
                </a:ext>
              </a:extLst>
            </p:cNvPr>
            <p:cNvSpPr/>
            <p:nvPr/>
          </p:nvSpPr>
          <p:spPr bwMode="auto">
            <a:xfrm>
              <a:off x="5717929" y="1338019"/>
              <a:ext cx="726279" cy="37692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2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421E53-F003-47EF-AF80-90027FE8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2" y="1670877"/>
            <a:ext cx="7980758" cy="44944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dirty="0">
                <a:solidFill>
                  <a:srgbClr val="000000"/>
                </a:solidFill>
                <a:effectLst/>
                <a:latin typeface="+mn-ea"/>
              </a:rPr>
              <a:t>실험</a:t>
            </a: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1 : 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313355-982B-4509-801A-291E019E92DF}"/>
              </a:ext>
            </a:extLst>
          </p:cNvPr>
          <p:cNvSpPr/>
          <p:nvPr/>
        </p:nvSpPr>
        <p:spPr>
          <a:xfrm>
            <a:off x="3923928" y="190965"/>
            <a:ext cx="5127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실제</a:t>
            </a:r>
            <a:r>
              <a:rPr lang="en-US" altLang="ko-KR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 </a:t>
            </a:r>
            <a:r>
              <a:rPr lang="ko-KR" altLang="en-US"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입력과 출력</a:t>
            </a:r>
            <a:endParaRPr lang="en-US" altLang="ko-KR" sz="3200" b="1" spc="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828CD2-F9C4-4B9E-84F0-98BF3E618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2" y="1052736"/>
            <a:ext cx="4058220" cy="254434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A192309-9FD4-492D-A5F5-ACBDCC5F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544" y="6165304"/>
            <a:ext cx="88827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080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실험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결과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BJT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특성 곡선과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과 동작점을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산출하여 시뮬레이션 결과와 비교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하시오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65" y="1043136"/>
            <a:ext cx="3599680" cy="28899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CDA0F6-44C6-47B3-B421-4FB25F758EE4}"/>
              </a:ext>
            </a:extLst>
          </p:cNvPr>
          <p:cNvSpPr/>
          <p:nvPr/>
        </p:nvSpPr>
        <p:spPr>
          <a:xfrm>
            <a:off x="3194552" y="233724"/>
            <a:ext cx="6236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5"/>
            <a:r>
              <a:rPr lang="ko-KR" altLang="en-US" sz="3200" dirty="0" err="1"/>
              <a:t>동작점에</a:t>
            </a:r>
            <a:r>
              <a:rPr lang="ko-KR" altLang="en-US" sz="3200" dirty="0"/>
              <a:t> 따른 입출력 파형 왜곡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979712" y="5356951"/>
            <a:ext cx="1728192" cy="438482"/>
          </a:xfrm>
          <a:prstGeom prst="roundRect">
            <a:avLst>
              <a:gd name="adj" fmla="val 5947"/>
            </a:avLst>
          </a:prstGeom>
          <a:solidFill>
            <a:srgbClr val="F8D8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dirty="0" err="1"/>
              <a:t>동작점이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선형역역의</a:t>
            </a:r>
            <a:endParaRPr lang="en-US" altLang="ko-KR" sz="1000" dirty="0"/>
          </a:p>
          <a:p>
            <a:pPr algn="ctr"/>
            <a:r>
              <a:rPr lang="ko-KR" altLang="en-US" sz="1000" dirty="0"/>
              <a:t> </a:t>
            </a:r>
            <a:r>
              <a:rPr lang="ko-KR" altLang="en-US" sz="1000" dirty="0" err="1"/>
              <a:t>중앙근처에</a:t>
            </a:r>
            <a:r>
              <a:rPr lang="ko-KR" altLang="en-US" sz="1000" dirty="0"/>
              <a:t> 설정된 경우</a:t>
            </a: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4953014" y="1383436"/>
            <a:ext cx="1340274" cy="410568"/>
          </a:xfrm>
          <a:prstGeom prst="roundRect">
            <a:avLst>
              <a:gd name="adj" fmla="val 5947"/>
            </a:avLst>
          </a:prstGeom>
          <a:solidFill>
            <a:srgbClr val="F8D8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/>
              <a:t>BJT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포화모드로</a:t>
            </a:r>
            <a:r>
              <a:rPr lang="ko-KR" altLang="en-US" sz="1000" dirty="0"/>
              <a:t> 되어 </a:t>
            </a:r>
            <a:r>
              <a:rPr lang="en-US" altLang="ko-KR" sz="1000" dirty="0" err="1"/>
              <a:t>ic</a:t>
            </a:r>
            <a:r>
              <a:rPr lang="ko-KR" altLang="en-US" sz="1000" dirty="0"/>
              <a:t>일부가 잘림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7668344" y="3405857"/>
            <a:ext cx="1418094" cy="410568"/>
          </a:xfrm>
          <a:prstGeom prst="roundRect">
            <a:avLst>
              <a:gd name="adj" fmla="val 5947"/>
            </a:avLst>
          </a:prstGeom>
          <a:solidFill>
            <a:srgbClr val="F8D8C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dirty="0"/>
              <a:t>BJT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포화모드로</a:t>
            </a:r>
            <a:r>
              <a:rPr lang="ko-KR" altLang="en-US" sz="1000" dirty="0"/>
              <a:t> 되어 </a:t>
            </a:r>
            <a:r>
              <a:rPr lang="en-US" altLang="ko-KR" sz="1000" dirty="0" err="1"/>
              <a:t>vce</a:t>
            </a:r>
            <a:r>
              <a:rPr lang="ko-KR" altLang="en-US" sz="1000" dirty="0"/>
              <a:t>일부가 잘림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52" y="2701356"/>
            <a:ext cx="4860945" cy="405434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8AE06B-A833-461F-A629-4621B631A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96" y="1032846"/>
            <a:ext cx="3600400" cy="23730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01A79DE8-73A9-4471-B51B-F22752ABC2CE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effectLst/>
                <a:latin typeface="+mn-ea"/>
              </a:rPr>
              <a:t>Transistor </a:t>
            </a:r>
            <a:r>
              <a:rPr lang="en-US" altLang="ko-KR" sz="3600" kern="0" dirty="0">
                <a:solidFill>
                  <a:srgbClr val="282828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</p:spTree>
    <p:extLst>
      <p:ext uri="{BB962C8B-B14F-4D97-AF65-F5344CB8AC3E}">
        <p14:creationId xmlns:p14="http://schemas.microsoft.com/office/powerpoint/2010/main" val="7078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27976</TotalTime>
  <Pages>16</Pages>
  <Words>962</Words>
  <Characters>0</Characters>
  <Application>Microsoft Office PowerPoint</Application>
  <DocSecurity>0</DocSecurity>
  <PresentationFormat>화면 슬라이드 쇼(4:3)</PresentationFormat>
  <Lines>0</Lines>
  <Paragraphs>178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19</vt:i4>
      </vt:variant>
    </vt:vector>
  </HeadingPairs>
  <TitlesOfParts>
    <vt:vector size="39" baseType="lpstr">
      <vt:lpstr>HY견명조</vt:lpstr>
      <vt:lpstr>HY헤드라인M</vt:lpstr>
      <vt:lpstr>Italic</vt:lpstr>
      <vt:lpstr>굴림</vt:lpstr>
      <vt:lpstr>맑은 고딕</vt:lpstr>
      <vt:lpstr>휴먼엑스포</vt:lpstr>
      <vt:lpstr>Arial</vt:lpstr>
      <vt:lpstr>Cambria Math</vt:lpstr>
      <vt:lpstr>Century Gothic</vt:lpstr>
      <vt:lpstr>Courier New</vt:lpstr>
      <vt:lpstr>Times New Roman</vt:lpstr>
      <vt:lpstr>Wingdings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12) B-15 MOSFET의 특성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protos</cp:lastModifiedBy>
  <cp:revision>559</cp:revision>
  <cp:lastPrinted>2019-02-28T01:57:48Z</cp:lastPrinted>
  <dcterms:modified xsi:type="dcterms:W3CDTF">2019-11-25T06:34:27Z</dcterms:modified>
</cp:coreProperties>
</file>