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3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4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9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28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3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20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57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2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8B97-0F80-4879-92D0-F1B7E075959C}" type="datetimeFigureOut">
              <a:rPr lang="ko-KR" altLang="en-US" smtClean="0"/>
              <a:t>2016-09-12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80C0F-EF2F-4EEF-B166-1500D6673B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6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16524" y="771377"/>
            <a:ext cx="38510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LG Mobile</a:t>
            </a:r>
          </a:p>
          <a:p>
            <a:pPr algn="ctr"/>
            <a:r>
              <a:rPr lang="ko-KR" altLang="en-US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연이은</a:t>
            </a:r>
            <a:endParaRPr lang="en-US" altLang="ko-KR" sz="3200" b="1" smtClean="0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pPr algn="ctr"/>
            <a:r>
              <a:rPr lang="ko-KR" altLang="en-US" sz="46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고배</a:t>
            </a:r>
            <a:r>
              <a:rPr lang="en-US" altLang="ko-KR" sz="46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sz="46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苦杯</a:t>
            </a:r>
            <a:r>
              <a:rPr lang="en-US" altLang="ko-KR" sz="46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),</a:t>
            </a:r>
          </a:p>
          <a:p>
            <a:pPr algn="ctr"/>
            <a:r>
              <a:rPr lang="ko-KR" altLang="en-US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그 이유는</a:t>
            </a:r>
            <a:r>
              <a:rPr lang="en-US" altLang="ko-KR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5929" y="3552935"/>
            <a:ext cx="225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>
                <a:solidFill>
                  <a:schemeClr val="bg1"/>
                </a:solidFill>
                <a:latin typeface="+mj-ea"/>
                <a:ea typeface="+mj-ea"/>
              </a:rPr>
              <a:t>Team_10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659423" y="3517781"/>
            <a:ext cx="8484577" cy="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0" y="620287"/>
            <a:ext cx="3894992" cy="0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3920" y="3769938"/>
            <a:ext cx="3851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G5 </a:t>
            </a:r>
            <a:r>
              <a:rPr lang="ko-KR" altLang="en-US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흥행 실패 ①</a:t>
            </a:r>
            <a:endParaRPr lang="en-US" altLang="ko-KR" sz="3200" b="1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pPr algn="r"/>
            <a:r>
              <a:rPr lang="ko-KR" altLang="en-US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글로벌 시장 침체 ②</a:t>
            </a:r>
            <a:endParaRPr lang="en-US" altLang="ko-KR" sz="3200" b="1" smtClean="0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pPr algn="r"/>
            <a:r>
              <a:rPr lang="ko-KR" altLang="en-US" sz="3200" b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중국社 급</a:t>
            </a:r>
            <a:r>
              <a:rPr lang="ko-KR" altLang="en-US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성장 ③</a:t>
            </a:r>
            <a:endParaRPr lang="en-US" altLang="ko-KR" sz="3200" b="1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  <a:p>
            <a:pPr algn="r"/>
            <a:r>
              <a:rPr lang="ko-KR" altLang="en-US" sz="3200" b="1" err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단통법</a:t>
            </a:r>
            <a:r>
              <a:rPr lang="ko-KR" altLang="en-US" sz="3200" b="1" smtClean="0">
                <a:solidFill>
                  <a:schemeClr val="bg1"/>
                </a:solidFill>
                <a:latin typeface="Arial Rounded MT Bold" panose="020F0704030504030204" pitchFamily="34" charset="0"/>
                <a:ea typeface="맑은 고딕" panose="020B0503020000020004" pitchFamily="50" charset="-127"/>
              </a:rPr>
              <a:t> 시행 ④</a:t>
            </a:r>
            <a:endParaRPr lang="en-US" altLang="ko-KR" sz="3200" b="1" smtClean="0">
              <a:solidFill>
                <a:schemeClr val="bg1"/>
              </a:solidFill>
              <a:latin typeface="Arial Rounded MT Bold" panose="020F07040305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94307"/>
            <a:ext cx="5389686" cy="26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1100" smtClean="0">
                <a:solidFill>
                  <a:srgbClr val="FFFF00"/>
                </a:solidFill>
                <a:latin typeface="+mn-ea"/>
              </a:rPr>
              <a:t>사진 </a:t>
            </a:r>
            <a:r>
              <a:rPr lang="en-US" altLang="ko-KR" sz="1100" smtClean="0">
                <a:solidFill>
                  <a:srgbClr val="FFFF00"/>
                </a:solidFill>
                <a:latin typeface="+mn-ea"/>
              </a:rPr>
              <a:t>: </a:t>
            </a:r>
            <a:r>
              <a:rPr lang="ko-KR" altLang="en-US" sz="1100">
                <a:solidFill>
                  <a:srgbClr val="FFFF00"/>
                </a:solidFill>
                <a:latin typeface="+mn-ea"/>
              </a:rPr>
              <a:t>뉴스토마토 </a:t>
            </a:r>
            <a:r>
              <a:rPr lang="ko-KR" altLang="en-US" sz="1100" smtClean="0">
                <a:solidFill>
                  <a:srgbClr val="FFFF00"/>
                </a:solidFill>
                <a:latin typeface="+mn-ea"/>
              </a:rPr>
              <a:t>최승환기자 </a:t>
            </a:r>
            <a:r>
              <a:rPr lang="en-US" altLang="ko-KR" sz="1100" smtClean="0">
                <a:solidFill>
                  <a:srgbClr val="FFFF00"/>
                </a:solidFill>
                <a:latin typeface="+mn-ea"/>
              </a:rPr>
              <a:t>- </a:t>
            </a:r>
            <a:r>
              <a:rPr lang="ko-KR" altLang="en-US" sz="1100" smtClean="0">
                <a:solidFill>
                  <a:srgbClr val="FFFF00"/>
                </a:solidFill>
                <a:latin typeface="+mn-ea"/>
              </a:rPr>
              <a:t>ⓒ </a:t>
            </a:r>
            <a:r>
              <a:rPr lang="ko-KR" altLang="en-US" sz="1100">
                <a:solidFill>
                  <a:srgbClr val="FFFF00"/>
                </a:solidFill>
                <a:latin typeface="+mn-ea"/>
              </a:rPr>
              <a:t>맛있는 뉴스토마토</a:t>
            </a:r>
            <a:r>
              <a:rPr lang="en-US" altLang="ko-KR" sz="1100">
                <a:solidFill>
                  <a:srgbClr val="FFFF00"/>
                </a:solidFill>
                <a:latin typeface="+mn-ea"/>
              </a:rPr>
              <a:t>, </a:t>
            </a:r>
            <a:r>
              <a:rPr lang="ko-KR" altLang="en-US" sz="1100">
                <a:solidFill>
                  <a:srgbClr val="FFFF00"/>
                </a:solidFill>
                <a:latin typeface="+mn-ea"/>
              </a:rPr>
              <a:t>무단 전재 </a:t>
            </a:r>
            <a:r>
              <a:rPr lang="en-US" altLang="ko-KR" sz="1100">
                <a:solidFill>
                  <a:srgbClr val="FFFF00"/>
                </a:solidFill>
                <a:latin typeface="+mn-ea"/>
              </a:rPr>
              <a:t>- </a:t>
            </a:r>
            <a:r>
              <a:rPr lang="ko-KR" altLang="en-US" sz="1100">
                <a:solidFill>
                  <a:srgbClr val="FFFF00"/>
                </a:solidFill>
                <a:latin typeface="+mn-ea"/>
              </a:rPr>
              <a:t>재배포 </a:t>
            </a:r>
            <a:r>
              <a:rPr lang="ko-KR" altLang="en-US" sz="1100" smtClean="0">
                <a:solidFill>
                  <a:srgbClr val="FFFF00"/>
                </a:solidFill>
                <a:latin typeface="+mn-ea"/>
              </a:rPr>
              <a:t>금지</a:t>
            </a:r>
            <a:endParaRPr lang="en-US" altLang="ko-KR" sz="1100" smtClean="0">
              <a:solidFill>
                <a:srgbClr val="FF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6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070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0" y="20031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mtClean="0">
                <a:solidFill>
                  <a:schemeClr val="bg1"/>
                </a:solidFill>
                <a:latin typeface="+mj-ea"/>
              </a:rPr>
              <a:t>MC</a:t>
            </a:r>
            <a:r>
              <a:rPr lang="ko-KR" altLang="en-US" sz="4400" b="1" smtClean="0">
                <a:solidFill>
                  <a:schemeClr val="bg1"/>
                </a:solidFill>
                <a:latin typeface="+mj-ea"/>
              </a:rPr>
              <a:t>사업</a:t>
            </a:r>
            <a:r>
              <a:rPr lang="en-US" altLang="ko-KR" sz="4400" b="1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4400" b="1" smtClean="0">
                <a:solidFill>
                  <a:schemeClr val="bg1"/>
                </a:solidFill>
                <a:latin typeface="+mj-ea"/>
              </a:rPr>
              <a:t>올해 </a:t>
            </a:r>
            <a:r>
              <a:rPr lang="en-US" altLang="ko-KR" sz="4400" b="1" smtClean="0">
                <a:solidFill>
                  <a:schemeClr val="bg1"/>
                </a:solidFill>
                <a:latin typeface="+mj-ea"/>
              </a:rPr>
              <a:t>2</a:t>
            </a:r>
            <a:r>
              <a:rPr lang="ko-KR" altLang="en-US" sz="4400" b="1">
                <a:solidFill>
                  <a:schemeClr val="bg1"/>
                </a:solidFill>
                <a:latin typeface="+mj-ea"/>
              </a:rPr>
              <a:t>분기 </a:t>
            </a:r>
            <a:r>
              <a:rPr lang="en-US" altLang="ko-KR" sz="4400" b="1" smtClean="0">
                <a:solidFill>
                  <a:schemeClr val="bg1"/>
                </a:solidFill>
                <a:latin typeface="+mj-ea"/>
              </a:rPr>
              <a:t>1535</a:t>
            </a:r>
            <a:r>
              <a:rPr lang="ko-KR" altLang="en-US" sz="4400" b="1" smtClean="0">
                <a:solidFill>
                  <a:schemeClr val="bg1"/>
                </a:solidFill>
                <a:latin typeface="+mj-ea"/>
              </a:rPr>
              <a:t>억 손실</a:t>
            </a:r>
            <a:endParaRPr lang="en-US" altLang="ko-KR" sz="4400" b="1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213" y="3072699"/>
            <a:ext cx="8893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특장점인 주변 기기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(LG Friends)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의 </a:t>
            </a:r>
            <a:r>
              <a:rPr lang="ko-KR" altLang="en-US" sz="2400" b="1" dirty="0" smtClean="0">
                <a:solidFill>
                  <a:srgbClr val="FF0000"/>
                </a:solidFill>
                <a:latin typeface="+mj-ea"/>
              </a:rPr>
              <a:t>높은 가격</a:t>
            </a:r>
            <a:endParaRPr lang="en-US" altLang="ko-KR" sz="2400" b="1" dirty="0" smtClean="0">
              <a:solidFill>
                <a:srgbClr val="FF0000"/>
              </a:solidFill>
              <a:latin typeface="+mj-ea"/>
            </a:endParaRPr>
          </a:p>
          <a:p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    </a:t>
            </a:r>
            <a:r>
              <a:rPr lang="en-US" altLang="ko-KR" sz="16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- </a:t>
            </a:r>
            <a:r>
              <a:rPr lang="en-US" altLang="ko-KR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1~2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개만 사려해도 전체 가격 </a:t>
            </a:r>
            <a:r>
              <a:rPr lang="en-US" altLang="ko-KR" sz="1400" b="1" i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100</a:t>
            </a:r>
            <a:r>
              <a:rPr lang="ko-KR" altLang="en-US" sz="1400" b="1" i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만원 </a:t>
            </a:r>
            <a:r>
              <a:rPr lang="ko-KR" altLang="en-US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넘어</a:t>
            </a:r>
            <a:r>
              <a:rPr lang="en-US" altLang="ko-KR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endParaRPr lang="en-US" altLang="ko-KR" sz="1400" b="1" i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312" y="2345393"/>
            <a:ext cx="88939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2400" b="1" smtClean="0">
                <a:solidFill>
                  <a:srgbClr val="FF0000"/>
                </a:solidFill>
                <a:latin typeface="+mj-ea"/>
              </a:rPr>
              <a:t>마케팅</a:t>
            </a:r>
            <a:r>
              <a:rPr lang="ko-KR" altLang="en-US" sz="2400" b="1" smtClean="0">
                <a:solidFill>
                  <a:schemeClr val="bg1"/>
                </a:solidFill>
                <a:latin typeface="+mj-ea"/>
              </a:rPr>
              <a:t> 경쟁에서 뒤쳐짐</a:t>
            </a:r>
            <a:endParaRPr lang="en-US" altLang="ko-KR" sz="2400" b="1" smtClean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1400" b="1" i="1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      - “</a:t>
            </a:r>
            <a:r>
              <a:rPr lang="ko-KR" altLang="en-US" sz="1400" b="1" i="1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갤럭시</a:t>
            </a:r>
            <a:r>
              <a:rPr lang="en-US" altLang="ko-KR" sz="1400" b="1" i="1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S7</a:t>
            </a:r>
            <a:r>
              <a:rPr lang="ko-KR" altLang="en-US" sz="1400" b="1" i="1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의 초반 공격적 마케팅에 </a:t>
            </a:r>
            <a:r>
              <a:rPr lang="en-US" altLang="ko-KR" sz="1400" b="1" i="1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G5 </a:t>
            </a:r>
            <a:r>
              <a:rPr lang="ko-KR" altLang="en-US" sz="1400" b="1" i="1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판매 위축</a:t>
            </a:r>
            <a:r>
              <a:rPr lang="en-US" altLang="ko-KR" sz="1400" b="1" i="1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endParaRPr lang="en-US" altLang="ko-KR" sz="1400" b="1" i="1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8213" y="1618087"/>
            <a:ext cx="8866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출시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</a:rPr>
              <a:t>초기 </a:t>
            </a:r>
            <a:r>
              <a:rPr lang="ko-KR" altLang="en-US" sz="2400" b="1" dirty="0">
                <a:solidFill>
                  <a:srgbClr val="FF0000"/>
                </a:solidFill>
                <a:latin typeface="+mj-ea"/>
              </a:rPr>
              <a:t>물량 공급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차질</a:t>
            </a:r>
            <a:endParaRPr lang="en-US" altLang="ko-KR" sz="2400" b="1" dirty="0">
              <a:solidFill>
                <a:schemeClr val="bg1"/>
              </a:solidFill>
              <a:latin typeface="+mj-ea"/>
            </a:endParaRPr>
          </a:p>
          <a:p>
            <a:pPr>
              <a:buClr>
                <a:schemeClr val="bg1"/>
              </a:buClr>
            </a:pPr>
            <a:r>
              <a:rPr lang="en-US" altLang="ko-KR" sz="1400" b="1" i="1" dirty="0" smtClean="0">
                <a:solidFill>
                  <a:schemeClr val="bg1"/>
                </a:solidFill>
                <a:latin typeface="+mj-ea"/>
              </a:rPr>
              <a:t>      </a:t>
            </a:r>
            <a:r>
              <a:rPr lang="en-US" altLang="ko-KR" sz="1400" b="1" i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- “G5 </a:t>
            </a:r>
            <a:r>
              <a:rPr lang="ko-KR" altLang="en-US" sz="1400" b="1" i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흥행 실패의 가장 큰 원인</a:t>
            </a:r>
            <a:r>
              <a:rPr lang="en-US" altLang="ko-KR" sz="1400" b="1" i="1" dirty="0" smtClean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endParaRPr lang="en-US" altLang="ko-KR" sz="1400" b="1" i="1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8213" y="3830783"/>
            <a:ext cx="88939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2400" b="1" dirty="0" smtClean="0">
                <a:solidFill>
                  <a:srgbClr val="FF0000"/>
                </a:solidFill>
                <a:latin typeface="+mj-ea"/>
              </a:rPr>
              <a:t>모듈 생태계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구축 실패</a:t>
            </a:r>
            <a:endParaRPr lang="en-US" altLang="ko-KR" sz="2400" b="1" dirty="0" smtClean="0">
              <a:solidFill>
                <a:schemeClr val="bg1"/>
              </a:solidFill>
              <a:latin typeface="+mj-ea"/>
            </a:endParaRPr>
          </a:p>
          <a:p>
            <a:r>
              <a:rPr lang="en-US" altLang="ko-KR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     - “</a:t>
            </a:r>
            <a:r>
              <a:rPr lang="ko-KR" altLang="en-US" sz="1400" b="1" i="1" dirty="0" err="1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서드파티</a:t>
            </a:r>
            <a:r>
              <a:rPr lang="ko-KR" altLang="en-US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업체들의 액세서리 출시 전무</a:t>
            </a:r>
            <a:r>
              <a:rPr lang="en-US" altLang="ko-KR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 G5 </a:t>
            </a:r>
            <a:r>
              <a:rPr lang="ko-KR" altLang="en-US" sz="1400" b="1" i="1" dirty="0" err="1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후속작과</a:t>
            </a:r>
            <a:r>
              <a:rPr lang="ko-KR" altLang="en-US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 호환 여부 또한 미지수</a:t>
            </a:r>
            <a:r>
              <a:rPr lang="en-US" altLang="ko-KR" sz="1400" b="1" i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endParaRPr lang="en-US" altLang="ko-KR" sz="1400" b="1" i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" y="46003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smtClean="0">
                <a:solidFill>
                  <a:schemeClr val="bg1"/>
                </a:solidFill>
                <a:latin typeface="+mj-ea"/>
              </a:rPr>
              <a:t>그렇다면 해법은</a:t>
            </a:r>
            <a:r>
              <a:rPr lang="en-US" altLang="ko-KR" sz="3600" b="1" smtClean="0">
                <a:solidFill>
                  <a:schemeClr val="bg1"/>
                </a:solidFill>
                <a:latin typeface="+mj-ea"/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8213" y="5831705"/>
            <a:ext cx="8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</a:rPr>
              <a:t>“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</a:rPr>
              <a:t>모듈보다는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스마트폰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</a:rPr>
              <a:t>제품 그 자체에 주목해야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”</a:t>
            </a:r>
            <a:endParaRPr lang="en-US" altLang="ko-KR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8213" y="5308360"/>
            <a:ext cx="8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모듈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배터리 교체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&amp;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디자인에 종속되면 안 돼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“</a:t>
            </a:r>
            <a:endParaRPr lang="en-US" altLang="ko-KR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" y="9215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u="sng" smtClean="0">
                <a:solidFill>
                  <a:schemeClr val="bg1"/>
                </a:solidFill>
                <a:latin typeface="+mj-ea"/>
              </a:rPr>
              <a:t>① </a:t>
            </a:r>
            <a:r>
              <a:rPr lang="en-US" altLang="ko-KR" sz="3600" b="1" u="sng" smtClean="0">
                <a:solidFill>
                  <a:schemeClr val="bg1"/>
                </a:solidFill>
                <a:latin typeface="+mj-ea"/>
              </a:rPr>
              <a:t>G5 </a:t>
            </a:r>
            <a:r>
              <a:rPr lang="ko-KR" altLang="en-US" sz="3600" b="1" u="sng" smtClean="0">
                <a:solidFill>
                  <a:schemeClr val="bg1"/>
                </a:solidFill>
                <a:latin typeface="+mj-ea"/>
              </a:rPr>
              <a:t>부진</a:t>
            </a:r>
            <a:r>
              <a:rPr lang="ko-KR" altLang="en-US" sz="3600" b="1" smtClean="0">
                <a:solidFill>
                  <a:schemeClr val="bg1"/>
                </a:solidFill>
                <a:latin typeface="+mj-ea"/>
              </a:rPr>
              <a:t>이 결정적</a:t>
            </a:r>
            <a:r>
              <a:rPr lang="en-US" altLang="ko-KR" sz="3600" b="1" smtClean="0">
                <a:solidFill>
                  <a:schemeClr val="bg1"/>
                </a:solidFill>
                <a:latin typeface="+mj-ea"/>
              </a:rPr>
              <a:t>〮〮〮</a:t>
            </a:r>
            <a:r>
              <a:rPr lang="ko-KR" altLang="en-US" sz="3600" b="1" smtClean="0">
                <a:solidFill>
                  <a:schemeClr val="bg1"/>
                </a:solidFill>
                <a:latin typeface="+mj-ea"/>
              </a:rPr>
              <a:t>도대체 왜</a:t>
            </a:r>
            <a:r>
              <a:rPr lang="en-US" altLang="ko-KR" sz="3600" b="1" smtClean="0">
                <a:solidFill>
                  <a:schemeClr val="bg1"/>
                </a:solidFill>
                <a:latin typeface="+mj-ea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5514" y="6415270"/>
            <a:ext cx="5753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bg1"/>
              </a:buClr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100" err="1" smtClean="0">
                <a:solidFill>
                  <a:schemeClr val="accent1">
                    <a:lumMod val="50000"/>
                  </a:schemeClr>
                </a:solidFill>
              </a:rPr>
              <a:t>최호섭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</a:rPr>
              <a:t>IT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</a:rPr>
              <a:t>칼럼니스트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</a:rPr>
              <a:t>work.hs.choi@gmail.com] [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</a:rPr>
              <a:t>Copyright © </a:t>
            </a:r>
            <a:r>
              <a:rPr lang="en-US" altLang="ko-KR" sz="1100" err="1">
                <a:solidFill>
                  <a:schemeClr val="accent1">
                    <a:lumMod val="50000"/>
                  </a:schemeClr>
                </a:solidFill>
              </a:rPr>
              <a:t>Dongascience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</a:rPr>
              <a:t>. All right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</a:rPr>
              <a:t>reserved]</a:t>
            </a:r>
          </a:p>
          <a:p>
            <a:pPr algn="r">
              <a:buClr>
                <a:schemeClr val="bg1"/>
              </a:buClr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ko-KR" altLang="en-US" sz="1100" err="1">
                <a:solidFill>
                  <a:schemeClr val="accent1">
                    <a:lumMod val="50000"/>
                  </a:schemeClr>
                </a:solidFill>
              </a:rPr>
              <a:t>강승태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</a:rPr>
              <a:t> 기자 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</a:rPr>
              <a:t>kangst@mk.co.kr]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</a:rPr>
              <a:t>[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</a:rPr>
              <a:t>ⓒ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</a:rPr>
              <a:t>매일경제 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</a:rPr>
              <a:t>&amp; mk.co.kr,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</a:rPr>
              <a:t>무단전재 및 </a:t>
            </a:r>
            <a:r>
              <a:rPr lang="ko-KR" altLang="en-US" sz="1100" err="1">
                <a:solidFill>
                  <a:schemeClr val="accent1">
                    <a:lumMod val="50000"/>
                  </a:schemeClr>
                </a:solidFill>
              </a:rPr>
              <a:t>재배포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</a:rPr>
              <a:t> 금지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</a:rPr>
              <a:t>] </a:t>
            </a:r>
            <a:endParaRPr lang="en-US" altLang="ko-KR" sz="110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99907"/>
            <a:ext cx="364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1100" smtClean="0">
                <a:solidFill>
                  <a:srgbClr val="7030A0"/>
                </a:solidFill>
              </a:rPr>
              <a:t>사진 </a:t>
            </a:r>
            <a:r>
              <a:rPr lang="en-US" altLang="ko-KR" sz="1100" smtClean="0">
                <a:solidFill>
                  <a:srgbClr val="7030A0"/>
                </a:solidFill>
              </a:rPr>
              <a:t>: Copyrights © ChosunBiz.com / LG</a:t>
            </a:r>
            <a:r>
              <a:rPr lang="ko-KR" altLang="en-US" sz="1100" smtClean="0">
                <a:solidFill>
                  <a:srgbClr val="7030A0"/>
                </a:solidFill>
              </a:rPr>
              <a:t>전자 제공</a:t>
            </a:r>
            <a:endParaRPr lang="en-US" altLang="ko-KR" sz="110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4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7" grpId="0"/>
      <p:bldP spid="19" grpId="0"/>
      <p:bldP spid="20" grpId="0"/>
      <p:bldP spid="24" grpId="0"/>
      <p:bldP spid="25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4570165" y="2286000"/>
            <a:ext cx="4572000" cy="45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65" y="0"/>
            <a:ext cx="4572000" cy="2286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4572000" cy="2286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37" y="2286000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/>
          <p:cNvSpPr/>
          <p:nvPr/>
        </p:nvSpPr>
        <p:spPr>
          <a:xfrm>
            <a:off x="0" y="-4481"/>
            <a:ext cx="457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4" name="직사각형 13"/>
          <p:cNvSpPr/>
          <p:nvPr/>
        </p:nvSpPr>
        <p:spPr>
          <a:xfrm>
            <a:off x="4572000" y="-4481"/>
            <a:ext cx="4572000" cy="2286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296563" y="190932"/>
            <a:ext cx="8550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altLang="ko-KR" sz="4400" b="1" smtClean="0">
                <a:solidFill>
                  <a:schemeClr val="bg1"/>
                </a:solidFill>
                <a:latin typeface="+mj-ea"/>
              </a:rPr>
              <a:t>LG Mobile </a:t>
            </a:r>
            <a:r>
              <a:rPr lang="ko-KR" altLang="en-US" sz="4400" b="1" smtClean="0">
                <a:solidFill>
                  <a:schemeClr val="bg1"/>
                </a:solidFill>
                <a:latin typeface="+mj-ea"/>
              </a:rPr>
              <a:t>부진</a:t>
            </a:r>
            <a:r>
              <a:rPr lang="en-US" altLang="ko-KR" sz="4400" b="1">
                <a:solidFill>
                  <a:schemeClr val="bg1"/>
                </a:solidFill>
                <a:latin typeface="+mj-ea"/>
              </a:rPr>
              <a:t> </a:t>
            </a:r>
            <a:r>
              <a:rPr lang="ko-KR" altLang="en-US" sz="4400" b="1" smtClean="0">
                <a:solidFill>
                  <a:schemeClr val="bg1"/>
                </a:solidFill>
                <a:latin typeface="+mj-ea"/>
              </a:rPr>
              <a:t>이유</a:t>
            </a:r>
            <a:r>
              <a:rPr lang="en-US" altLang="ko-KR" sz="4400" b="1" smtClean="0">
                <a:solidFill>
                  <a:schemeClr val="bg1"/>
                </a:solidFill>
                <a:latin typeface="+mj-ea"/>
              </a:rPr>
              <a:t>,</a:t>
            </a:r>
          </a:p>
          <a:p>
            <a:pPr algn="r">
              <a:buClr>
                <a:schemeClr val="bg1"/>
              </a:buClr>
            </a:pPr>
            <a:r>
              <a:rPr lang="ko-KR" altLang="en-US" sz="4400" b="1">
                <a:solidFill>
                  <a:schemeClr val="accent2"/>
                </a:solidFill>
              </a:rPr>
              <a:t>글로벌 스마트폰 시장의 </a:t>
            </a:r>
            <a:r>
              <a:rPr lang="ko-KR" altLang="en-US" sz="4400" b="1" smtClean="0">
                <a:solidFill>
                  <a:schemeClr val="accent2"/>
                </a:solidFill>
              </a:rPr>
              <a:t>침체 </a:t>
            </a:r>
            <a:r>
              <a:rPr lang="ko-KR" altLang="en-US" sz="4400" b="1" smtClean="0">
                <a:solidFill>
                  <a:schemeClr val="bg1"/>
                </a:solidFill>
              </a:rPr>
              <a:t>②</a:t>
            </a:r>
            <a:endParaRPr lang="en-US" altLang="ko-KR" sz="4400" b="1" smtClean="0">
              <a:solidFill>
                <a:schemeClr val="bg1"/>
              </a:solidFill>
            </a:endParaRPr>
          </a:p>
          <a:p>
            <a:pPr algn="r">
              <a:buClr>
                <a:schemeClr val="bg1"/>
              </a:buClr>
            </a:pPr>
            <a:r>
              <a:rPr lang="ko-KR" altLang="en-US" sz="4400" b="1" smtClean="0">
                <a:solidFill>
                  <a:schemeClr val="accent6"/>
                </a:solidFill>
              </a:rPr>
              <a:t>중국 </a:t>
            </a:r>
            <a:r>
              <a:rPr lang="ko-KR" altLang="en-US" sz="4400" b="1">
                <a:solidFill>
                  <a:schemeClr val="accent6"/>
                </a:solidFill>
              </a:rPr>
              <a:t>제조사의 </a:t>
            </a:r>
            <a:r>
              <a:rPr lang="ko-KR" altLang="en-US" sz="4400" b="1" smtClean="0">
                <a:solidFill>
                  <a:schemeClr val="accent6"/>
                </a:solidFill>
              </a:rPr>
              <a:t>급성장 </a:t>
            </a:r>
            <a:r>
              <a:rPr lang="ko-KR" altLang="en-US" sz="4400" b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③</a:t>
            </a:r>
            <a:endParaRPr lang="en-US" altLang="ko-KR" sz="4400" b="1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6563" y="2378601"/>
            <a:ext cx="7781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2400" b="1" smtClean="0">
                <a:solidFill>
                  <a:schemeClr val="bg1"/>
                </a:solidFill>
                <a:latin typeface="+mj-ea"/>
              </a:rPr>
              <a:t>구매력있는 소비자</a:t>
            </a:r>
            <a:r>
              <a:rPr lang="en-US" altLang="ko-KR" sz="2400" b="1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2400" b="1" smtClean="0">
                <a:solidFill>
                  <a:schemeClr val="bg1"/>
                </a:solidFill>
                <a:latin typeface="+mj-ea"/>
              </a:rPr>
              <a:t>스마트폰 </a:t>
            </a:r>
            <a:r>
              <a:rPr lang="ko-KR" altLang="en-US" sz="2400" b="1" smtClean="0">
                <a:solidFill>
                  <a:schemeClr val="accent2"/>
                </a:solidFill>
                <a:latin typeface="+mj-ea"/>
              </a:rPr>
              <a:t>이미 보유</a:t>
            </a:r>
            <a:endParaRPr lang="en-US" altLang="ko-KR" sz="2400" b="1" smtClean="0">
              <a:solidFill>
                <a:schemeClr val="accent2"/>
              </a:solidFill>
              <a:latin typeface="+mj-ea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2400" b="1" smtClean="0">
                <a:solidFill>
                  <a:schemeClr val="bg1"/>
                </a:solidFill>
                <a:latin typeface="+mj-ea"/>
              </a:rPr>
              <a:t>기대값인 </a:t>
            </a:r>
            <a:r>
              <a:rPr lang="en-US" altLang="ko-KR" sz="2400" b="1" smtClean="0">
                <a:solidFill>
                  <a:schemeClr val="bg1"/>
                </a:solidFill>
                <a:latin typeface="+mj-ea"/>
              </a:rPr>
              <a:t>24</a:t>
            </a:r>
            <a:r>
              <a:rPr lang="ko-KR" altLang="en-US" sz="2400" b="1" smtClean="0">
                <a:solidFill>
                  <a:schemeClr val="bg1"/>
                </a:solidFill>
                <a:latin typeface="+mj-ea"/>
              </a:rPr>
              <a:t>개월보다 </a:t>
            </a:r>
            <a:r>
              <a:rPr lang="ko-KR" altLang="en-US" sz="2400" b="1" smtClean="0">
                <a:solidFill>
                  <a:schemeClr val="accent2"/>
                </a:solidFill>
                <a:latin typeface="+mj-ea"/>
              </a:rPr>
              <a:t>더 오래 사용</a:t>
            </a:r>
            <a:endParaRPr lang="en-US" altLang="ko-KR" sz="2400" b="1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177" y="591554"/>
            <a:ext cx="803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 smtClean="0">
                <a:solidFill>
                  <a:schemeClr val="accent1"/>
                </a:solidFill>
                <a:latin typeface="+mj-ea"/>
              </a:rPr>
              <a:t>- IT </a:t>
            </a:r>
            <a:r>
              <a:rPr lang="ko-KR" altLang="en-US" b="1" i="1" smtClean="0">
                <a:solidFill>
                  <a:schemeClr val="accent1"/>
                </a:solidFill>
                <a:latin typeface="+mj-ea"/>
              </a:rPr>
              <a:t>전문 외신 엔가젠 선정</a:t>
            </a:r>
            <a:endParaRPr lang="en-US" altLang="ko-KR" b="1" i="1" smtClean="0">
              <a:solidFill>
                <a:schemeClr val="accent1"/>
              </a:solidFill>
              <a:latin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3060" y="2803285"/>
            <a:ext cx="286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 smtClean="0">
                <a:solidFill>
                  <a:schemeClr val="accent1"/>
                </a:solidFill>
                <a:latin typeface="+mj-ea"/>
              </a:rPr>
              <a:t>- </a:t>
            </a:r>
            <a:r>
              <a:rPr lang="ko-KR" altLang="en-US" b="1" i="1" smtClean="0">
                <a:solidFill>
                  <a:schemeClr val="accent1"/>
                </a:solidFill>
                <a:latin typeface="+mj-ea"/>
              </a:rPr>
              <a:t>시장조사기관 </a:t>
            </a:r>
            <a:r>
              <a:rPr lang="en-US" altLang="ko-KR" b="1" i="1" smtClean="0">
                <a:solidFill>
                  <a:schemeClr val="accent1"/>
                </a:solidFill>
                <a:latin typeface="+mj-ea"/>
              </a:rPr>
              <a:t>IDC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6563" y="3131135"/>
            <a:ext cx="8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chemeClr val="bg1"/>
                </a:solidFill>
              </a:rPr>
              <a:t>“LG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전자와 같은 기업들이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앞으로 좋지 않은 상황 맞게 될 것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”</a:t>
            </a:r>
            <a:endParaRPr lang="en-US" altLang="ko-KR" sz="2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L 도형 9"/>
          <p:cNvSpPr/>
          <p:nvPr/>
        </p:nvSpPr>
        <p:spPr>
          <a:xfrm rot="5400000">
            <a:off x="-511131" y="2016474"/>
            <a:ext cx="2264181" cy="648794"/>
          </a:xfrm>
          <a:prstGeom prst="corner">
            <a:avLst>
              <a:gd name="adj1" fmla="val 7714"/>
              <a:gd name="adj2" fmla="val 810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L 도형 18"/>
          <p:cNvSpPr/>
          <p:nvPr/>
        </p:nvSpPr>
        <p:spPr>
          <a:xfrm rot="16200000" flipH="1">
            <a:off x="6591611" y="4122279"/>
            <a:ext cx="4517163" cy="132110"/>
          </a:xfrm>
          <a:prstGeom prst="corner">
            <a:avLst>
              <a:gd name="adj1" fmla="val 44181"/>
              <a:gd name="adj2" fmla="val 4823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27" y="3744129"/>
            <a:ext cx="3917407" cy="226981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27" y="3742842"/>
            <a:ext cx="4637758" cy="227109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6563" y="6061799"/>
            <a:ext cx="8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ko-KR" sz="2400" b="1" smtClean="0">
                <a:solidFill>
                  <a:schemeClr val="bg1"/>
                </a:solidFill>
              </a:rPr>
              <a:t>“LG, HTC </a:t>
            </a:r>
            <a:r>
              <a:rPr lang="ko-KR" altLang="en-US" sz="2400" b="1" smtClean="0">
                <a:solidFill>
                  <a:schemeClr val="bg1"/>
                </a:solidFill>
              </a:rPr>
              <a:t>등 주요 제조사들이 중국에게 </a:t>
            </a:r>
            <a:r>
              <a:rPr lang="ko-KR" altLang="en-US" sz="2400" b="1" smtClean="0">
                <a:solidFill>
                  <a:schemeClr val="accent6"/>
                </a:solidFill>
              </a:rPr>
              <a:t>점유율을 내주고 있다</a:t>
            </a:r>
            <a:r>
              <a:rPr lang="en-US" altLang="ko-KR" sz="2400" b="1" smtClean="0">
                <a:solidFill>
                  <a:schemeClr val="bg1"/>
                </a:solidFill>
              </a:rPr>
              <a:t>”</a:t>
            </a:r>
            <a:endParaRPr lang="en-US" altLang="ko-KR" sz="2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1846" y="6450431"/>
            <a:ext cx="6717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bg1"/>
              </a:buClr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김지영 기자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veryjihyo@ittoday.co.kr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]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[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ⓒ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아이티투데이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(http://www.ittoday.co.kr)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무단전재 및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재배포금지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]</a:t>
            </a:r>
            <a:endParaRPr lang="en-US" altLang="ko-KR" sz="80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599907"/>
            <a:ext cx="884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1100" smtClean="0">
                <a:solidFill>
                  <a:srgbClr val="7030A0"/>
                </a:solidFill>
                <a:latin typeface="+mn-ea"/>
              </a:rPr>
              <a:t>사진 </a:t>
            </a:r>
            <a:r>
              <a:rPr lang="en-US" altLang="ko-KR" sz="1100" smtClean="0">
                <a:solidFill>
                  <a:srgbClr val="7030A0"/>
                </a:solidFill>
                <a:latin typeface="+mn-ea"/>
              </a:rPr>
              <a:t>: Mobile-Dad / Pali101-</a:t>
            </a:r>
            <a:r>
              <a:rPr lang="en-US" altLang="ko-KR" sz="1100">
                <a:solidFill>
                  <a:srgbClr val="7030A0"/>
                </a:solidFill>
                <a:latin typeface="+mn-ea"/>
              </a:rPr>
              <a:t>In Lenovo by Aashish </a:t>
            </a:r>
            <a:r>
              <a:rPr lang="en-US" altLang="ko-KR" sz="1100" smtClean="0">
                <a:solidFill>
                  <a:srgbClr val="7030A0"/>
                </a:solidFill>
                <a:latin typeface="+mn-ea"/>
              </a:rPr>
              <a:t>Paliwal / </a:t>
            </a:r>
            <a:r>
              <a:rPr lang="ko-KR" altLang="en-US" sz="1100">
                <a:solidFill>
                  <a:srgbClr val="7030A0"/>
                </a:solidFill>
                <a:latin typeface="+mn-ea"/>
              </a:rPr>
              <a:t>김다린ㆍ강다은</a:t>
            </a:r>
            <a:r>
              <a:rPr lang="ko-KR" altLang="en-US" sz="1100" b="1">
                <a:solidFill>
                  <a:srgbClr val="7030A0"/>
                </a:solidFill>
                <a:latin typeface="+mn-ea"/>
              </a:rPr>
              <a:t> 기자 </a:t>
            </a:r>
            <a:r>
              <a:rPr lang="en-US" altLang="ko-KR" sz="1100" smtClean="0">
                <a:solidFill>
                  <a:srgbClr val="7030A0"/>
                </a:solidFill>
                <a:latin typeface="+mn-ea"/>
              </a:rPr>
              <a:t>quill@thescoop.co.kr</a:t>
            </a:r>
            <a:r>
              <a:rPr lang="en-US" altLang="ko-KR" sz="1100" b="1" smtClean="0">
                <a:solidFill>
                  <a:srgbClr val="7030A0"/>
                </a:solidFill>
                <a:latin typeface="+mn-ea"/>
              </a:rPr>
              <a:t> - </a:t>
            </a:r>
            <a:r>
              <a:rPr lang="en-US" altLang="ko-KR" sz="1100">
                <a:solidFill>
                  <a:srgbClr val="7030A0"/>
                </a:solidFill>
                <a:latin typeface="+mn-ea"/>
              </a:rPr>
              <a:t>The </a:t>
            </a:r>
            <a:r>
              <a:rPr lang="en-US" altLang="ko-KR" sz="1100" smtClean="0">
                <a:solidFill>
                  <a:srgbClr val="7030A0"/>
                </a:solidFill>
                <a:latin typeface="+mn-ea"/>
              </a:rPr>
              <a:t>SCOOP / </a:t>
            </a:r>
            <a:r>
              <a:rPr lang="ko-KR" altLang="en-US" sz="1100" smtClean="0">
                <a:solidFill>
                  <a:srgbClr val="7030A0"/>
                </a:solidFill>
                <a:latin typeface="+mn-ea"/>
              </a:rPr>
              <a:t>출처</a:t>
            </a:r>
            <a:r>
              <a:rPr lang="en-US" altLang="ko-KR" sz="1100" smtClean="0">
                <a:solidFill>
                  <a:srgbClr val="7030A0"/>
                </a:solidFill>
                <a:latin typeface="+mn-ea"/>
              </a:rPr>
              <a:t>=</a:t>
            </a:r>
            <a:r>
              <a:rPr lang="ko-KR" altLang="en-US" sz="1100" smtClean="0">
                <a:solidFill>
                  <a:srgbClr val="7030A0"/>
                </a:solidFill>
                <a:latin typeface="+mn-ea"/>
              </a:rPr>
              <a:t>소비자경제</a:t>
            </a:r>
            <a:endParaRPr lang="en-US" altLang="ko-KR" sz="1100" smtClean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274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0" grpId="0" animBg="1"/>
      <p:bldP spid="19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00" y="3427200"/>
            <a:ext cx="6058800" cy="3430800"/>
          </a:xfrm>
          <a:prstGeom prst="ellipse">
            <a:avLst/>
          </a:prstGeom>
          <a:ln>
            <a:noFill/>
          </a:ln>
          <a:effectLst>
            <a:softEdge rad="508000"/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00"/>
            <a:ext cx="6057506" cy="3430800"/>
          </a:xfrm>
          <a:prstGeom prst="ellipse">
            <a:avLst/>
          </a:prstGeom>
          <a:ln>
            <a:noFill/>
          </a:ln>
          <a:effectLst>
            <a:softEdge rad="508000"/>
          </a:effectLst>
        </p:spPr>
      </p:pic>
      <p:sp>
        <p:nvSpPr>
          <p:cNvPr id="5" name="직사각형 4"/>
          <p:cNvSpPr/>
          <p:nvPr/>
        </p:nvSpPr>
        <p:spPr>
          <a:xfrm>
            <a:off x="0" y="-3600"/>
            <a:ext cx="9144000" cy="6858000"/>
          </a:xfrm>
          <a:prstGeom prst="rect">
            <a:avLst/>
          </a:prstGeom>
          <a:solidFill>
            <a:schemeClr val="tx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-369276" y="22502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u="sng" dirty="0" smtClean="0">
                <a:solidFill>
                  <a:schemeClr val="bg1"/>
                </a:solidFill>
                <a:latin typeface="+mj-ea"/>
              </a:rPr>
              <a:t>④ </a:t>
            </a:r>
            <a:r>
              <a:rPr lang="ko-KR" altLang="en-US" sz="4400" b="1" u="sng" dirty="0" err="1" smtClean="0">
                <a:solidFill>
                  <a:schemeClr val="bg1"/>
                </a:solidFill>
                <a:latin typeface="+mj-ea"/>
              </a:rPr>
              <a:t>단통법</a:t>
            </a:r>
            <a:r>
              <a:rPr lang="ko-KR" altLang="en-US" sz="4400" b="1" dirty="0" err="1" smtClean="0">
                <a:solidFill>
                  <a:schemeClr val="bg1"/>
                </a:solidFill>
                <a:latin typeface="+mj-ea"/>
              </a:rPr>
              <a:t>에</a:t>
            </a:r>
            <a:r>
              <a:rPr lang="ko-KR" altLang="en-US" sz="4400" b="1" dirty="0" smtClean="0">
                <a:solidFill>
                  <a:schemeClr val="bg1"/>
                </a:solidFill>
                <a:latin typeface="+mj-ea"/>
              </a:rPr>
              <a:t> 역풍 맞은 </a:t>
            </a:r>
            <a:r>
              <a:rPr lang="en-US" altLang="ko-KR" sz="4400" b="1" dirty="0" smtClean="0">
                <a:solidFill>
                  <a:schemeClr val="bg1"/>
                </a:solidFill>
                <a:latin typeface="+mj-ea"/>
              </a:rPr>
              <a:t>LG</a:t>
            </a:r>
            <a:r>
              <a:rPr lang="ko-KR" altLang="en-US" sz="4400" b="1" dirty="0" smtClean="0">
                <a:solidFill>
                  <a:schemeClr val="bg1"/>
                </a:solidFill>
                <a:latin typeface="+mj-ea"/>
              </a:rPr>
              <a:t>전자</a:t>
            </a:r>
            <a:endParaRPr lang="en-US" altLang="ko-KR" sz="44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89993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smtClean="0">
                <a:solidFill>
                  <a:schemeClr val="bg1"/>
                </a:solidFill>
                <a:latin typeface="+mj-ea"/>
              </a:rPr>
              <a:t>시행 초기에는 </a:t>
            </a:r>
            <a:r>
              <a:rPr lang="ko-KR" altLang="en-US" sz="3600" b="1" dirty="0" smtClean="0">
                <a:solidFill>
                  <a:schemeClr val="bg1"/>
                </a:solidFill>
                <a:latin typeface="+mj-ea"/>
              </a:rPr>
              <a:t>찬성하기도</a:t>
            </a:r>
            <a:endParaRPr lang="en-US" altLang="ko-KR" sz="3600" b="1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213" y="1547035"/>
            <a:ext cx="8866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2400" b="1" dirty="0" err="1" smtClean="0">
                <a:solidFill>
                  <a:schemeClr val="bg1"/>
                </a:solidFill>
                <a:latin typeface="+mj-ea"/>
              </a:rPr>
              <a:t>단통법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 이후 프리미엄 시장에서의 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G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시리즈 선전 예상</a:t>
            </a:r>
            <a:endParaRPr lang="en-US" altLang="ko-KR" sz="1400" b="1" i="1" dirty="0">
              <a:solidFill>
                <a:schemeClr val="bg1">
                  <a:lumMod val="65000"/>
                </a:schemeClr>
              </a:solidFill>
              <a:latin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213" y="1925688"/>
            <a:ext cx="88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실상은 보조금 규제로 가격대가 비슷비슷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〮〮〮</a:t>
            </a:r>
          </a:p>
          <a:p>
            <a:pPr algn="r">
              <a:buClr>
                <a:schemeClr val="bg1"/>
              </a:buClr>
            </a:pP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소비자들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2400" b="1" dirty="0" smtClean="0">
                <a:solidFill>
                  <a:srgbClr val="FFFF00"/>
                </a:solidFill>
                <a:latin typeface="+mj-ea"/>
              </a:rPr>
              <a:t>인지도 높은 삼성과 애플 선호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“</a:t>
            </a:r>
            <a:endParaRPr lang="en-US" altLang="ko-KR" sz="2400" b="1" dirty="0">
              <a:solidFill>
                <a:schemeClr val="bg1"/>
              </a:solidFill>
              <a:latin typeface="+mj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" y="3040501"/>
            <a:ext cx="9242135" cy="1552060"/>
            <a:chOff x="1" y="965517"/>
            <a:chExt cx="9242135" cy="1552060"/>
          </a:xfrm>
        </p:grpSpPr>
        <p:sp>
          <p:nvSpPr>
            <p:cNvPr id="12" name="TextBox 11"/>
            <p:cNvSpPr txBox="1"/>
            <p:nvPr/>
          </p:nvSpPr>
          <p:spPr>
            <a:xfrm>
              <a:off x="1" y="965517"/>
              <a:ext cx="914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600" b="1" smtClean="0">
                  <a:solidFill>
                    <a:schemeClr val="bg1"/>
                  </a:solidFill>
                  <a:latin typeface="+mj-ea"/>
                </a:rPr>
                <a:t>현재는 정부에 </a:t>
              </a:r>
              <a:r>
                <a:rPr lang="ko-KR" altLang="en-US" sz="3600" b="1" dirty="0" smtClean="0">
                  <a:solidFill>
                    <a:schemeClr val="bg1"/>
                  </a:solidFill>
                  <a:latin typeface="+mj-ea"/>
                </a:rPr>
                <a:t>폐지 건의까지</a:t>
              </a:r>
              <a:endParaRPr lang="en-US" altLang="ko-KR" sz="3600" b="1" dirty="0" smtClean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213" y="1662046"/>
              <a:ext cx="88661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ü"/>
              </a:pPr>
              <a:r>
                <a:rPr lang="ko-KR" altLang="en-US" sz="2400" b="1" dirty="0">
                  <a:solidFill>
                    <a:schemeClr val="bg1"/>
                  </a:solidFill>
                  <a:latin typeface="+mj-ea"/>
                </a:rPr>
                <a:t>보조금 지급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+mj-ea"/>
                </a:rPr>
                <a:t>상한선 생성</a:t>
              </a:r>
              <a:r>
                <a:rPr lang="en-US" altLang="ko-KR" sz="2400" b="1" dirty="0">
                  <a:solidFill>
                    <a:schemeClr val="bg1"/>
                  </a:solidFill>
                  <a:latin typeface="+mj-ea"/>
                </a:rPr>
                <a:t>〮〮〮</a:t>
              </a:r>
              <a:r>
                <a:rPr lang="ko-KR" altLang="en-US" sz="2400" b="1" dirty="0">
                  <a:solidFill>
                    <a:schemeClr val="bg1"/>
                  </a:solidFill>
                  <a:latin typeface="+mj-ea"/>
                </a:rPr>
                <a:t>가격 경쟁력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+mj-ea"/>
                </a:rPr>
                <a:t>약화</a:t>
              </a:r>
              <a:endParaRPr lang="en-US" altLang="ko-KR" sz="24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13" y="2055912"/>
              <a:ext cx="88939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/>
                </a:buClr>
                <a:buFont typeface="Wingdings" panose="05000000000000000000" pitchFamily="2" charset="2"/>
                <a:buChar char="Ø"/>
              </a:pPr>
              <a:r>
                <a:rPr lang="en-US" altLang="ko-KR" sz="2400" b="1" dirty="0" smtClean="0">
                  <a:solidFill>
                    <a:schemeClr val="bg1"/>
                  </a:solidFill>
                  <a:latin typeface="+mj-ea"/>
                </a:rPr>
                <a:t>“LG</a:t>
              </a:r>
              <a:r>
                <a:rPr lang="ko-KR" altLang="en-US" sz="2400" b="1" dirty="0">
                  <a:solidFill>
                    <a:schemeClr val="bg1"/>
                  </a:solidFill>
                  <a:latin typeface="+mj-ea"/>
                </a:rPr>
                <a:t>를</a:t>
              </a:r>
              <a:r>
                <a:rPr lang="en-US" altLang="ko-KR" sz="2400" b="1" dirty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ko-KR" altLang="en-US" sz="2400" b="1" dirty="0">
                  <a:solidFill>
                    <a:schemeClr val="bg1"/>
                  </a:solidFill>
                  <a:latin typeface="+mj-ea"/>
                </a:rPr>
                <a:t>비롯한 </a:t>
              </a:r>
              <a:r>
                <a:rPr lang="ko-KR" altLang="en-US" sz="2400" b="1" dirty="0">
                  <a:solidFill>
                    <a:srgbClr val="FFFF00"/>
                  </a:solidFill>
                  <a:latin typeface="+mj-ea"/>
                </a:rPr>
                <a:t>국내 제조사 극심한 </a:t>
              </a:r>
              <a:r>
                <a:rPr lang="ko-KR" altLang="en-US" sz="2400" b="1" dirty="0" smtClean="0">
                  <a:solidFill>
                    <a:srgbClr val="FFFF00"/>
                  </a:solidFill>
                  <a:latin typeface="+mj-ea"/>
                </a:rPr>
                <a:t>타격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+mj-ea"/>
                </a:rPr>
                <a:t>”</a:t>
              </a:r>
              <a:endParaRPr lang="en-US" altLang="ko-KR" sz="2400" b="1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" y="492775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chemeClr val="bg1"/>
                </a:solidFill>
                <a:latin typeface="+mj-ea"/>
              </a:rPr>
              <a:t>즉각적 폐지는 불가능</a:t>
            </a:r>
            <a:r>
              <a:rPr lang="en-US" altLang="ko-KR" sz="3600" b="1" dirty="0" smtClean="0">
                <a:solidFill>
                  <a:schemeClr val="bg1"/>
                </a:solidFill>
                <a:latin typeface="+mj-ea"/>
              </a:rPr>
              <a:t>〮〮〮</a:t>
            </a:r>
            <a:r>
              <a:rPr lang="ko-KR" altLang="en-US" sz="3600" b="1" dirty="0" smtClean="0">
                <a:solidFill>
                  <a:schemeClr val="bg1"/>
                </a:solidFill>
                <a:latin typeface="+mj-ea"/>
              </a:rPr>
              <a:t>돌파구는 없는가</a:t>
            </a:r>
            <a:r>
              <a:rPr lang="en-US" altLang="ko-KR" sz="3600" b="1" dirty="0" smtClean="0">
                <a:solidFill>
                  <a:schemeClr val="bg1"/>
                </a:solidFill>
                <a:latin typeface="+mj-ea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8213" y="5602619"/>
            <a:ext cx="8893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“</a:t>
            </a:r>
            <a:r>
              <a:rPr lang="ko-KR" altLang="en-US" sz="2400" b="1" dirty="0" smtClean="0">
                <a:solidFill>
                  <a:srgbClr val="FFFF00"/>
                </a:solidFill>
                <a:latin typeface="+mj-ea"/>
              </a:rPr>
              <a:t>중저가 브랜드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를 강화하되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, </a:t>
            </a:r>
            <a:r>
              <a:rPr lang="ko-KR" altLang="en-US" sz="2400" b="1" dirty="0" smtClean="0">
                <a:solidFill>
                  <a:schemeClr val="bg1"/>
                </a:solidFill>
                <a:latin typeface="+mj-ea"/>
              </a:rPr>
              <a:t>브랜드 종류를 단순화해야</a:t>
            </a:r>
            <a:r>
              <a:rPr lang="en-US" altLang="ko-KR" sz="2400" b="1" dirty="0" smtClean="0">
                <a:solidFill>
                  <a:schemeClr val="bg1"/>
                </a:solidFill>
                <a:latin typeface="+mj-ea"/>
              </a:rPr>
              <a:t>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638" y="6406472"/>
            <a:ext cx="899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bg1"/>
              </a:buClr>
            </a:pP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이명지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기자 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mjlee@hankooki.com] [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본 기사의 저작권은 한국미디어네트워크에 있습니다</a:t>
            </a:r>
            <a:r>
              <a:rPr lang="en-US" altLang="ko-KR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accent1">
                    <a:lumMod val="50000"/>
                  </a:schemeClr>
                </a:solidFill>
                <a:latin typeface="+mn-ea"/>
              </a:rPr>
              <a:t>무단전재 및 재배포 </a:t>
            </a:r>
            <a:r>
              <a:rPr lang="ko-KR" altLang="en-US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금지</a:t>
            </a:r>
            <a:r>
              <a:rPr lang="en-US" altLang="ko-KR" sz="110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6599907"/>
            <a:ext cx="3648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ko-KR" altLang="en-US" sz="1100" smtClean="0">
                <a:solidFill>
                  <a:srgbClr val="7030A0"/>
                </a:solidFill>
                <a:latin typeface="+mn-ea"/>
              </a:rPr>
              <a:t>사진 </a:t>
            </a:r>
            <a:r>
              <a:rPr lang="en-US" altLang="ko-KR" sz="1100" smtClean="0">
                <a:solidFill>
                  <a:srgbClr val="7030A0"/>
                </a:solidFill>
                <a:latin typeface="+mn-ea"/>
              </a:rPr>
              <a:t>: </a:t>
            </a:r>
            <a:r>
              <a:rPr lang="ko-KR" altLang="en-US" sz="1100" smtClean="0">
                <a:solidFill>
                  <a:srgbClr val="7030A0"/>
                </a:solidFill>
                <a:latin typeface="+mn-ea"/>
              </a:rPr>
              <a:t>조선일보 </a:t>
            </a:r>
            <a:r>
              <a:rPr lang="en-US" altLang="ko-KR" sz="1100" smtClean="0">
                <a:solidFill>
                  <a:srgbClr val="7030A0"/>
                </a:solidFill>
                <a:latin typeface="+mn-ea"/>
              </a:rPr>
              <a:t>DB / </a:t>
            </a:r>
            <a:r>
              <a:rPr lang="ko-KR" altLang="en-US" sz="1100">
                <a:solidFill>
                  <a:srgbClr val="7030A0"/>
                </a:solidFill>
                <a:latin typeface="+mn-ea"/>
              </a:rPr>
              <a:t>사진</a:t>
            </a:r>
            <a:r>
              <a:rPr lang="en-US" altLang="ko-KR" sz="1100">
                <a:solidFill>
                  <a:srgbClr val="7030A0"/>
                </a:solidFill>
                <a:latin typeface="+mn-ea"/>
              </a:rPr>
              <a:t>=</a:t>
            </a:r>
            <a:r>
              <a:rPr lang="ko-KR" altLang="en-US" sz="1100">
                <a:solidFill>
                  <a:srgbClr val="7030A0"/>
                </a:solidFill>
                <a:latin typeface="+mn-ea"/>
              </a:rPr>
              <a:t>뉴스토마토</a:t>
            </a:r>
            <a:endParaRPr lang="en-US" altLang="ko-KR" sz="1100" smtClean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3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7" grpId="0"/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</TotalTime>
  <Words>382</Words>
  <Application>Microsoft Office PowerPoint</Application>
  <PresentationFormat>화면 슬라이드 쇼(4:3)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Arial Rounded MT Bold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윤성호</dc:creator>
  <cp:lastModifiedBy>윤성호</cp:lastModifiedBy>
  <cp:revision>78</cp:revision>
  <dcterms:created xsi:type="dcterms:W3CDTF">2016-09-08T11:53:30Z</dcterms:created>
  <dcterms:modified xsi:type="dcterms:W3CDTF">2016-09-12T00:08:04Z</dcterms:modified>
</cp:coreProperties>
</file>