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6AFB-31DD-442B-9C1D-149EA9A62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31528-CF13-4FB5-8487-01A2A5023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ACBD-F732-46C5-825D-DDA699FE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9FFA-77B8-4C76-9152-D332C5E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9E71-A4CE-49A7-878D-9D9457ED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05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EDE0-3928-4F91-BE24-B00E6B87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83F61-5372-443F-AA63-4FE9B86D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9BC2-32E4-4B01-B8A8-08A35082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892F-FD37-4A04-BBAD-F193055E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53634-9A79-4FB9-ABF8-3FCA70C1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37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9B3AF-1EFF-4A51-99F3-4D8B395A7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EE50-1277-4AA4-A6B4-46BF6BA14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F101-2CAC-4F94-8AB9-15549372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C9D10-A722-4780-B5B3-298796FC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4652-3B17-4CE8-B038-D2FE0DF7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89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1710-F12E-40CF-BC36-63A639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5EED-7F6F-4398-BF05-D6743CAB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B5B1-830F-49E8-9389-96FD018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5C45-C203-4BD3-B072-1AA765B6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354D-4F4A-4588-A526-8DCCD638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25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DAB6-7DEE-4C70-ACF9-6A1CEA54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1FE3-E172-496F-AC2B-FF3FBB50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67C6-E3A7-46FC-BC97-452D2B6B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8BA1-D95A-4376-90A8-3897AD32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B54E-C9D8-437B-916F-D36DF296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47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D50E-500D-4ADA-BFDD-338E4016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74C5-6547-4F94-B380-1B35740D8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F5D9-296F-475F-BCDD-9C0A57D6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5B21A-93B7-4860-9F5D-25407636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4DE5-D4E9-402F-B58A-F8287E1D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BB7C-2AD1-4291-818F-DF0A97A6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36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81B8-2BBF-4C6B-AD38-283FCE24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D8398-473C-4254-B919-B7DB7623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9FA6-232E-4226-8B25-086C432FE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440DC-B7BA-4728-87E9-4828017F8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1F9E4-D838-4F9B-A1A1-8075A9CC8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FC61F-5000-4088-BDF3-5C511737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40BF3-2F64-4096-8DAB-BB5D3C37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3F673-DE96-45A9-A803-201F8116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92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DC0A-AE66-4700-A4D3-F2107CFF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E1769-A581-48F1-8AB5-D2DA169B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421BC-BBBB-4126-A86D-6D217AA2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32EC-1BE7-43AA-A139-84E591CC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74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34528-6DF2-4D10-BA95-02E24E7F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7E470-8EFF-40E7-BF70-0F21DF4B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19320-14A2-4A8B-919A-9D405EE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78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7F62-8F8B-43AF-B847-A251CDB2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7C38-26DD-4F79-98E9-47264F2B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0CED-805C-4963-BED9-D090799C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A74AB-9042-44A1-972F-23E541B9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FCA6A-7F3D-4510-97B6-D00EBF2A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8516-0FB7-4FB1-8670-96E94402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809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901B-912B-40E9-913E-AA1B765C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1E2EE-DC97-4335-AD07-0495AC693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DEC5F-BEF6-47B3-A42D-0B044B803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5BDB2-E780-4B89-BACA-E938659F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4A1F-DBA7-46FC-B383-B4BFC6FD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CF0A3-334B-4F59-AEF9-876F14F3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21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BFFC7-3405-409A-9E4B-58796BD1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2938-A848-49B4-8DE4-E2B86EC2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BDD8-8D40-4287-AC98-8F4E10734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EADE-5F7D-4C6C-93D9-3FE2257FD747}" type="datetimeFigureOut">
              <a:rPr lang="en-ID" smtClean="0"/>
              <a:t>13/04/2021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43DD-FC59-4DDF-966E-06EF58FA9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E6F5-F22A-4AF0-942A-29B53C266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CDEE-D4ED-4B0B-84D5-64A75E6340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211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DAB526-6809-4E68-A67D-77B5456E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Yageo-NCKU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Research Proposal</a:t>
            </a:r>
            <a:endParaRPr lang="en-ID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0DFB5-F7B3-4BCB-BAF7-55F9DA34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Peter (</a:t>
            </a:r>
            <a:r>
              <a:rPr lang="zh-CN" altLang="en-US" dirty="0">
                <a:solidFill>
                  <a:schemeClr val="tx2"/>
                </a:solidFill>
              </a:rPr>
              <a:t>提彼安</a:t>
            </a:r>
            <a:r>
              <a:rPr lang="en-ID" altLang="zh-CN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</a:rPr>
              <a:t>P88097034</a:t>
            </a:r>
            <a:endParaRPr lang="en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3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B709-5EA7-4897-A0E7-53480D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Papers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D37-B4E8-48F7-8252-45B2E06B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7607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Belko</a:t>
            </a:r>
            <a:r>
              <a:rPr lang="en-US" sz="1800" dirty="0"/>
              <a:t> et al 2019</a:t>
            </a:r>
          </a:p>
          <a:p>
            <a:pPr lvl="1"/>
            <a:r>
              <a:rPr lang="en-US" sz="1600" dirty="0"/>
              <a:t>Describe electro-thermal processes</a:t>
            </a:r>
          </a:p>
          <a:p>
            <a:r>
              <a:rPr lang="en-US" sz="1800" dirty="0"/>
              <a:t>Brown </a:t>
            </a:r>
            <a:r>
              <a:rPr lang="en-US" sz="1800" i="1" dirty="0"/>
              <a:t>titled </a:t>
            </a:r>
            <a:r>
              <a:rPr lang="en-US" sz="1800" dirty="0"/>
              <a:t>Multilayer Ceramic Capacitor</a:t>
            </a:r>
          </a:p>
          <a:p>
            <a:pPr lvl="1"/>
            <a:r>
              <a:rPr lang="en-US" sz="1600" dirty="0"/>
              <a:t>Describe the oxygen vacancies happened after the sintering process</a:t>
            </a:r>
          </a:p>
          <a:p>
            <a:r>
              <a:rPr lang="en-US" sz="1800" dirty="0"/>
              <a:t>Cai et al 2019</a:t>
            </a:r>
          </a:p>
          <a:p>
            <a:pPr lvl="1"/>
            <a:r>
              <a:rPr lang="en-US" sz="1600" dirty="0"/>
              <a:t>Showed the pores generated after the sintering process</a:t>
            </a:r>
          </a:p>
          <a:p>
            <a:r>
              <a:rPr lang="en-US" sz="1800" dirty="0"/>
              <a:t>Chae et al 2007 </a:t>
            </a:r>
          </a:p>
          <a:p>
            <a:pPr lvl="1"/>
            <a:r>
              <a:rPr lang="en-US" sz="1600" dirty="0"/>
              <a:t>Advantage of using 3D model in FEM</a:t>
            </a:r>
          </a:p>
          <a:p>
            <a:r>
              <a:rPr lang="en-US" sz="1800" dirty="0"/>
              <a:t>Groh et al 2016</a:t>
            </a:r>
            <a:endParaRPr lang="en-ID" sz="1800" dirty="0"/>
          </a:p>
          <a:p>
            <a:pPr lvl="1"/>
            <a:r>
              <a:rPr lang="en-ID" sz="1600" dirty="0"/>
              <a:t>Alternative materials to replace BaTiO3</a:t>
            </a:r>
          </a:p>
          <a:p>
            <a:r>
              <a:rPr lang="en-US" sz="1800" b="1" dirty="0"/>
              <a:t>Scott et al 1990</a:t>
            </a:r>
          </a:p>
          <a:p>
            <a:pPr lvl="1"/>
            <a:r>
              <a:rPr lang="en-US" sz="1600" dirty="0"/>
              <a:t>Emphasized the thermal stress induced by wave soldering process</a:t>
            </a:r>
          </a:p>
          <a:p>
            <a:r>
              <a:rPr lang="en-US" sz="1800" dirty="0"/>
              <a:t>Song et al 2017</a:t>
            </a:r>
          </a:p>
          <a:p>
            <a:pPr lvl="1"/>
            <a:r>
              <a:rPr lang="en-US" sz="1600" dirty="0"/>
              <a:t>Synthesized modified BaTiO3</a:t>
            </a:r>
          </a:p>
          <a:p>
            <a:pPr lvl="1"/>
            <a:r>
              <a:rPr lang="en-US" sz="1600" dirty="0"/>
              <a:t>Emphasized phase field simulation</a:t>
            </a:r>
          </a:p>
          <a:p>
            <a:r>
              <a:rPr lang="en-US" sz="1800" dirty="0"/>
              <a:t>Thermal models of multilayer (by KEMET)</a:t>
            </a:r>
          </a:p>
          <a:p>
            <a:pPr lvl="1"/>
            <a:r>
              <a:rPr lang="en-US" sz="1600" dirty="0"/>
              <a:t>Explains about the workflow in creating thermal models of MLCC</a:t>
            </a:r>
          </a:p>
          <a:p>
            <a:r>
              <a:rPr lang="en-US" sz="1800" dirty="0"/>
              <a:t>Zeb et al 2015</a:t>
            </a:r>
          </a:p>
          <a:p>
            <a:pPr lvl="1"/>
            <a:r>
              <a:rPr lang="en-US" sz="1600" dirty="0"/>
              <a:t>Review the effect of changes in material composition</a:t>
            </a:r>
          </a:p>
          <a:p>
            <a:pPr lvl="1"/>
            <a:r>
              <a:rPr lang="en-US" sz="1600" dirty="0"/>
              <a:t>Provide information about the graph relating the relative permittivity with working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26E49-B415-47E9-ACF7-7DB7BCE44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0" y="18255"/>
            <a:ext cx="4006176" cy="656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B709-5EA7-4897-A0E7-53480D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Papers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D37-B4E8-48F7-8252-45B2E06B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7607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Belko</a:t>
            </a:r>
            <a:r>
              <a:rPr lang="en-US" sz="1800" dirty="0"/>
              <a:t> et al 2019</a:t>
            </a:r>
          </a:p>
          <a:p>
            <a:pPr lvl="1"/>
            <a:r>
              <a:rPr lang="en-US" sz="1600" dirty="0"/>
              <a:t>Describe electro-thermal processes</a:t>
            </a:r>
          </a:p>
          <a:p>
            <a:r>
              <a:rPr lang="en-US" sz="1800" dirty="0"/>
              <a:t>Brown </a:t>
            </a:r>
            <a:r>
              <a:rPr lang="en-US" sz="1800" i="1" dirty="0"/>
              <a:t>titled </a:t>
            </a:r>
            <a:r>
              <a:rPr lang="en-US" sz="1800" dirty="0"/>
              <a:t>Multilayer Ceramic Capacitor</a:t>
            </a:r>
          </a:p>
          <a:p>
            <a:pPr lvl="1"/>
            <a:r>
              <a:rPr lang="en-US" sz="1600" dirty="0"/>
              <a:t>Describe the oxygen vacancies happened after the sintering process</a:t>
            </a:r>
          </a:p>
          <a:p>
            <a:r>
              <a:rPr lang="en-US" sz="1800" dirty="0"/>
              <a:t>Cai et al 2019</a:t>
            </a:r>
          </a:p>
          <a:p>
            <a:pPr lvl="1"/>
            <a:r>
              <a:rPr lang="en-US" sz="1600" dirty="0"/>
              <a:t>Showed the pores generated after the sintering process</a:t>
            </a:r>
          </a:p>
          <a:p>
            <a:r>
              <a:rPr lang="en-US" sz="1800" dirty="0"/>
              <a:t>Chae et al 2007 </a:t>
            </a:r>
          </a:p>
          <a:p>
            <a:pPr lvl="1"/>
            <a:r>
              <a:rPr lang="en-US" sz="1600" dirty="0"/>
              <a:t>Advantage of using 3D model in FEM</a:t>
            </a:r>
          </a:p>
          <a:p>
            <a:r>
              <a:rPr lang="en-US" sz="1800" dirty="0"/>
              <a:t>Groh et al 2016</a:t>
            </a:r>
            <a:endParaRPr lang="en-ID" sz="1800" dirty="0"/>
          </a:p>
          <a:p>
            <a:pPr lvl="1"/>
            <a:r>
              <a:rPr lang="en-ID" sz="1600" dirty="0"/>
              <a:t>Alternative materials to replace BaTiO3</a:t>
            </a:r>
          </a:p>
          <a:p>
            <a:r>
              <a:rPr lang="en-US" sz="1800" dirty="0"/>
              <a:t>Scott et al 1990</a:t>
            </a:r>
          </a:p>
          <a:p>
            <a:pPr lvl="1"/>
            <a:r>
              <a:rPr lang="en-US" sz="1600" dirty="0"/>
              <a:t>Emphasized the thermal stress induced by wave soldering process</a:t>
            </a:r>
          </a:p>
          <a:p>
            <a:r>
              <a:rPr lang="en-US" sz="1800" b="1" dirty="0"/>
              <a:t>Song et al 2017</a:t>
            </a:r>
          </a:p>
          <a:p>
            <a:pPr lvl="1"/>
            <a:r>
              <a:rPr lang="en-US" sz="1600" dirty="0"/>
              <a:t>Synthesized modified BaTiO3</a:t>
            </a:r>
          </a:p>
          <a:p>
            <a:pPr lvl="1"/>
            <a:r>
              <a:rPr lang="en-US" sz="1600" dirty="0"/>
              <a:t>Emphasized phase field simulation</a:t>
            </a:r>
          </a:p>
          <a:p>
            <a:r>
              <a:rPr lang="en-US" sz="1800" dirty="0"/>
              <a:t>Thermal models of multilayer (by KEMET)</a:t>
            </a:r>
          </a:p>
          <a:p>
            <a:pPr lvl="1"/>
            <a:r>
              <a:rPr lang="en-US" sz="1600" dirty="0"/>
              <a:t>Explains about the workflow in creating thermal models of MLCC</a:t>
            </a:r>
          </a:p>
          <a:p>
            <a:r>
              <a:rPr lang="en-US" sz="1800" dirty="0"/>
              <a:t>Zeb et al 2015</a:t>
            </a:r>
          </a:p>
          <a:p>
            <a:pPr lvl="1"/>
            <a:r>
              <a:rPr lang="en-US" sz="1600" dirty="0"/>
              <a:t>Review the effect of changes in material composition</a:t>
            </a:r>
          </a:p>
          <a:p>
            <a:pPr lvl="1"/>
            <a:r>
              <a:rPr lang="en-US" sz="1600" dirty="0"/>
              <a:t>Provide information about the graph relating the relative permittivity with working temperature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A93BC-AD6B-4961-9298-AD5930B0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35" y="91106"/>
            <a:ext cx="2563889" cy="66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5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B709-5EA7-4897-A0E7-53480D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Papers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D37-B4E8-48F7-8252-45B2E06B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7607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Belko</a:t>
            </a:r>
            <a:r>
              <a:rPr lang="en-US" sz="1800" dirty="0"/>
              <a:t> et al 2019</a:t>
            </a:r>
          </a:p>
          <a:p>
            <a:pPr lvl="1"/>
            <a:r>
              <a:rPr lang="en-US" sz="1600" dirty="0"/>
              <a:t>Describe electro-thermal processes</a:t>
            </a:r>
          </a:p>
          <a:p>
            <a:r>
              <a:rPr lang="en-US" sz="1800" dirty="0"/>
              <a:t>Brown </a:t>
            </a:r>
            <a:r>
              <a:rPr lang="en-US" sz="1800" i="1" dirty="0"/>
              <a:t>titled </a:t>
            </a:r>
            <a:r>
              <a:rPr lang="en-US" sz="1800" dirty="0"/>
              <a:t>Multilayer Ceramic Capacitor</a:t>
            </a:r>
          </a:p>
          <a:p>
            <a:pPr lvl="1"/>
            <a:r>
              <a:rPr lang="en-US" sz="1600" dirty="0"/>
              <a:t>Describe the oxygen vacancies happened after the sintering process</a:t>
            </a:r>
          </a:p>
          <a:p>
            <a:r>
              <a:rPr lang="en-US" sz="1800" dirty="0"/>
              <a:t>Cai et al 2019</a:t>
            </a:r>
          </a:p>
          <a:p>
            <a:pPr lvl="1"/>
            <a:r>
              <a:rPr lang="en-US" sz="1600" dirty="0"/>
              <a:t>Showed the pores generated after the sintering process</a:t>
            </a:r>
          </a:p>
          <a:p>
            <a:r>
              <a:rPr lang="en-US" sz="1800" dirty="0"/>
              <a:t>Chae et al 2007 </a:t>
            </a:r>
          </a:p>
          <a:p>
            <a:pPr lvl="1"/>
            <a:r>
              <a:rPr lang="en-US" sz="1600" dirty="0"/>
              <a:t>Advantage of using 3D model in FEM</a:t>
            </a:r>
          </a:p>
          <a:p>
            <a:r>
              <a:rPr lang="en-US" sz="1800" dirty="0"/>
              <a:t>Groh et al 2016</a:t>
            </a:r>
            <a:endParaRPr lang="en-ID" sz="1800" dirty="0"/>
          </a:p>
          <a:p>
            <a:pPr lvl="1"/>
            <a:r>
              <a:rPr lang="en-ID" sz="1600" dirty="0"/>
              <a:t>Alternative materials to replace BaTiO3</a:t>
            </a:r>
          </a:p>
          <a:p>
            <a:r>
              <a:rPr lang="en-US" sz="1800" dirty="0"/>
              <a:t>Scott et al 1990</a:t>
            </a:r>
          </a:p>
          <a:p>
            <a:pPr lvl="1"/>
            <a:r>
              <a:rPr lang="en-US" sz="1600" dirty="0"/>
              <a:t>Emphasized the thermal stress induced by wave soldering process</a:t>
            </a:r>
          </a:p>
          <a:p>
            <a:r>
              <a:rPr lang="en-US" sz="1800" dirty="0"/>
              <a:t>Song et al 2017</a:t>
            </a:r>
          </a:p>
          <a:p>
            <a:pPr lvl="1"/>
            <a:r>
              <a:rPr lang="en-US" sz="1600" dirty="0"/>
              <a:t>Synthesized modified BaTiO3</a:t>
            </a:r>
          </a:p>
          <a:p>
            <a:pPr lvl="1"/>
            <a:r>
              <a:rPr lang="en-US" sz="1600" dirty="0"/>
              <a:t>Emphasized phase field simulation</a:t>
            </a:r>
          </a:p>
          <a:p>
            <a:r>
              <a:rPr lang="en-US" sz="1800" b="1" dirty="0"/>
              <a:t>Thermal models of multilayer (by KEMET)</a:t>
            </a:r>
          </a:p>
          <a:p>
            <a:pPr lvl="1"/>
            <a:r>
              <a:rPr lang="en-US" sz="1600" dirty="0"/>
              <a:t>Explains about the workflow in creating thermal models of MLCC</a:t>
            </a:r>
          </a:p>
          <a:p>
            <a:r>
              <a:rPr lang="en-US" sz="1800" dirty="0"/>
              <a:t>Zeb et al 2015</a:t>
            </a:r>
          </a:p>
          <a:p>
            <a:pPr lvl="1"/>
            <a:r>
              <a:rPr lang="en-US" sz="1600" dirty="0"/>
              <a:t>Review the effect of changes in material composition</a:t>
            </a:r>
          </a:p>
          <a:p>
            <a:pPr lvl="1"/>
            <a:r>
              <a:rPr lang="en-US" sz="1600" dirty="0"/>
              <a:t>Provide information about the graph relating the relative permittivity with working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E2869-FBCD-4026-8242-5A6BE045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8543"/>
            <a:ext cx="6058872" cy="31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6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B709-5EA7-4897-A0E7-53480D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Papers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D37-B4E8-48F7-8252-45B2E06B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7607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Belko</a:t>
            </a:r>
            <a:r>
              <a:rPr lang="en-US" sz="1800" dirty="0"/>
              <a:t> et al 2019</a:t>
            </a:r>
          </a:p>
          <a:p>
            <a:pPr lvl="1"/>
            <a:r>
              <a:rPr lang="en-US" sz="1600" dirty="0"/>
              <a:t>Describe electro-thermal processes</a:t>
            </a:r>
          </a:p>
          <a:p>
            <a:r>
              <a:rPr lang="en-US" sz="1800" dirty="0"/>
              <a:t>Brown </a:t>
            </a:r>
            <a:r>
              <a:rPr lang="en-US" sz="1800" i="1" dirty="0"/>
              <a:t>titled </a:t>
            </a:r>
            <a:r>
              <a:rPr lang="en-US" sz="1800" dirty="0"/>
              <a:t>Multilayer Ceramic Capacitor</a:t>
            </a:r>
          </a:p>
          <a:p>
            <a:pPr lvl="1"/>
            <a:r>
              <a:rPr lang="en-US" sz="1600" dirty="0"/>
              <a:t>Describe the oxygen vacancies happened after the sintering process</a:t>
            </a:r>
          </a:p>
          <a:p>
            <a:r>
              <a:rPr lang="en-US" sz="1800" dirty="0"/>
              <a:t>Cai et al 2019</a:t>
            </a:r>
          </a:p>
          <a:p>
            <a:pPr lvl="1"/>
            <a:r>
              <a:rPr lang="en-US" sz="1600" dirty="0"/>
              <a:t>Showed the pores generated after the sintering process</a:t>
            </a:r>
          </a:p>
          <a:p>
            <a:r>
              <a:rPr lang="en-US" sz="1800" dirty="0"/>
              <a:t>Chae et al 2007 </a:t>
            </a:r>
          </a:p>
          <a:p>
            <a:pPr lvl="1"/>
            <a:r>
              <a:rPr lang="en-US" sz="1600" dirty="0"/>
              <a:t>Advantage of using 3D model in FEM</a:t>
            </a:r>
          </a:p>
          <a:p>
            <a:r>
              <a:rPr lang="en-US" sz="1800" dirty="0"/>
              <a:t>Groh et al 2016</a:t>
            </a:r>
            <a:endParaRPr lang="en-ID" sz="1800" dirty="0"/>
          </a:p>
          <a:p>
            <a:pPr lvl="1"/>
            <a:r>
              <a:rPr lang="en-ID" sz="1600" dirty="0"/>
              <a:t>Alternative materials to replace BaTiO3</a:t>
            </a:r>
          </a:p>
          <a:p>
            <a:r>
              <a:rPr lang="en-US" sz="1800" dirty="0"/>
              <a:t>Scott et al 1990</a:t>
            </a:r>
          </a:p>
          <a:p>
            <a:pPr lvl="1"/>
            <a:r>
              <a:rPr lang="en-US" sz="1600" dirty="0"/>
              <a:t>Emphasized the thermal stress induced by wave soldering process</a:t>
            </a:r>
          </a:p>
          <a:p>
            <a:r>
              <a:rPr lang="en-US" sz="1800" dirty="0"/>
              <a:t>Song et al 2017</a:t>
            </a:r>
          </a:p>
          <a:p>
            <a:pPr lvl="1"/>
            <a:r>
              <a:rPr lang="en-US" sz="1600" dirty="0"/>
              <a:t>Synthesized modified BaTiO3</a:t>
            </a:r>
          </a:p>
          <a:p>
            <a:pPr lvl="1"/>
            <a:r>
              <a:rPr lang="en-US" sz="1600" dirty="0"/>
              <a:t>Emphasized phase field simulation</a:t>
            </a:r>
          </a:p>
          <a:p>
            <a:r>
              <a:rPr lang="en-US" sz="1800" dirty="0"/>
              <a:t>Thermal models of multilayer (by KEMET)</a:t>
            </a:r>
          </a:p>
          <a:p>
            <a:pPr lvl="1"/>
            <a:r>
              <a:rPr lang="en-US" sz="1600" dirty="0"/>
              <a:t>Explains about the workflow in creating thermal models of MLCC</a:t>
            </a:r>
          </a:p>
          <a:p>
            <a:r>
              <a:rPr lang="en-US" sz="1800" b="1" dirty="0"/>
              <a:t>Zeb et al 2015</a:t>
            </a:r>
          </a:p>
          <a:p>
            <a:pPr lvl="1"/>
            <a:r>
              <a:rPr lang="en-US" sz="1600" dirty="0"/>
              <a:t>Review the effect of changes in material composition</a:t>
            </a:r>
          </a:p>
          <a:p>
            <a:pPr lvl="1"/>
            <a:r>
              <a:rPr lang="en-US" sz="1600" dirty="0"/>
              <a:t>Provide information about the graph relating the relative permittivity with working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108C4-9DB0-4A01-813D-E317E412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15" y="1097280"/>
            <a:ext cx="5115085" cy="42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9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5880-C0F3-4645-BAF9-414B464E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Papers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01A0-D2AB-4A81-A2A9-D5147703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Olufemi and </a:t>
            </a:r>
            <a:r>
              <a:rPr lang="en-US" dirty="0" err="1"/>
              <a:t>Udefiagbon</a:t>
            </a:r>
            <a:r>
              <a:rPr lang="en-US" dirty="0"/>
              <a:t> 2010</a:t>
            </a:r>
          </a:p>
          <a:p>
            <a:pPr lvl="1"/>
            <a:r>
              <a:rPr lang="en-US" dirty="0"/>
              <a:t>Modeling and simulation of drying porous coal particles in superheated steam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5BBFE-A1E8-4899-839A-163BEA6B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78" y="2988306"/>
            <a:ext cx="3368332" cy="274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8160A-2943-42C8-9C62-B5E57D20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988306"/>
            <a:ext cx="5458321" cy="2126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4AC6BC-649B-4265-900A-F75686CD8F8E}"/>
              </a:ext>
            </a:extLst>
          </p:cNvPr>
          <p:cNvSpPr txBox="1"/>
          <p:nvPr/>
        </p:nvSpPr>
        <p:spPr>
          <a:xfrm>
            <a:off x="5629275" y="5547078"/>
            <a:ext cx="533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Provides mathematical modelling of the drying process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34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8413-1BC6-4833-A54A-944D27C3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A3F9C-5B76-4CC6-BCFC-DF153A5C8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188" y="478299"/>
            <a:ext cx="7720204" cy="6014576"/>
          </a:xfrm>
        </p:spPr>
      </p:pic>
    </p:spTree>
    <p:extLst>
      <p:ext uri="{BB962C8B-B14F-4D97-AF65-F5344CB8AC3E}">
        <p14:creationId xmlns:p14="http://schemas.microsoft.com/office/powerpoint/2010/main" val="251166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FFE22-93BD-4FC7-AECC-EABAD7C5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" y="-4747"/>
            <a:ext cx="9833548" cy="776982"/>
          </a:xfrm>
        </p:spPr>
        <p:txBody>
          <a:bodyPr anchor="b">
            <a:normAutofit/>
          </a:bodyPr>
          <a:lstStyle/>
          <a:p>
            <a:pPr algn="just"/>
            <a:r>
              <a:rPr lang="en-US" sz="3600" dirty="0">
                <a:solidFill>
                  <a:schemeClr val="tx2"/>
                </a:solidFill>
              </a:rPr>
              <a:t>Introduction</a:t>
            </a:r>
            <a:endParaRPr lang="en-ID" sz="36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37E60D-5F2B-4849-816B-168D7E9F6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21" y="782947"/>
            <a:ext cx="5035489" cy="2693987"/>
          </a:xfr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07A70B1-D54F-466B-9879-EA9AD871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89" y="383744"/>
            <a:ext cx="3686175" cy="3024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63985E-3832-4482-9041-0C78F364C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662" y="3476934"/>
            <a:ext cx="3068283" cy="28133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9BFB1A-9CA9-468E-847F-A9683C411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72" y="3614904"/>
            <a:ext cx="5096586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2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714A-6AF7-443E-8F82-2615A019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concerns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1FC4-E7FF-4528-8775-442CFA6D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 the burn out process, the carbon emission wants to be reduced</a:t>
            </a:r>
          </a:p>
          <a:p>
            <a:pPr marL="514350" indent="-514350">
              <a:buAutoNum type="arabicPeriod"/>
            </a:pPr>
            <a:r>
              <a:rPr lang="en-US" dirty="0"/>
              <a:t>But with the superheated steam process that successfully produce less carbon emission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Raised question:</a:t>
            </a:r>
          </a:p>
          <a:p>
            <a:pPr marL="514350" indent="-514350">
              <a:buAutoNum type="arabicPeriod"/>
            </a:pPr>
            <a:r>
              <a:rPr lang="en-US" dirty="0"/>
              <a:t>Will it affect the important properties of the MLCC material?</a:t>
            </a:r>
          </a:p>
          <a:p>
            <a:pPr marL="514350" indent="-514350">
              <a:buAutoNum type="arabicPeriod"/>
            </a:pPr>
            <a:r>
              <a:rPr lang="en-US" dirty="0"/>
              <a:t>How can the superheated steam affect the carbon emission?</a:t>
            </a:r>
          </a:p>
          <a:p>
            <a:pPr marL="514350" indent="-514350">
              <a:buAutoNum type="arabicPeriod"/>
            </a:pPr>
            <a:r>
              <a:rPr lang="en-US" dirty="0"/>
              <a:t>How can such burn out technique </a:t>
            </a:r>
            <a:r>
              <a:rPr lang="en-US" b="1" dirty="0"/>
              <a:t>instead</a:t>
            </a:r>
            <a:r>
              <a:rPr lang="en-US" dirty="0"/>
              <a:t> increase the desired properties of MLCC?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08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B709-5EA7-4897-A0E7-53480D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Papers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D37-B4E8-48F7-8252-45B2E06B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76071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/>
              <a:t>Belko</a:t>
            </a:r>
            <a:r>
              <a:rPr lang="en-US" sz="1800" b="1" dirty="0"/>
              <a:t> et al 2019</a:t>
            </a:r>
          </a:p>
          <a:p>
            <a:pPr lvl="1"/>
            <a:r>
              <a:rPr lang="en-US" sz="1600" dirty="0"/>
              <a:t>Describe electro-thermal processes</a:t>
            </a:r>
          </a:p>
          <a:p>
            <a:r>
              <a:rPr lang="en-US" sz="1800" dirty="0"/>
              <a:t>Brown </a:t>
            </a:r>
            <a:r>
              <a:rPr lang="en-US" sz="1800" i="1" dirty="0"/>
              <a:t>titled </a:t>
            </a:r>
            <a:r>
              <a:rPr lang="en-US" sz="1800" dirty="0"/>
              <a:t>Multilayer Ceramic Capacitor</a:t>
            </a:r>
          </a:p>
          <a:p>
            <a:pPr lvl="1"/>
            <a:r>
              <a:rPr lang="en-US" sz="1600" dirty="0"/>
              <a:t>Describe the oxygen vacancies happened after the sintering process</a:t>
            </a:r>
          </a:p>
          <a:p>
            <a:r>
              <a:rPr lang="en-US" sz="1800" dirty="0"/>
              <a:t>Cai et al 2019</a:t>
            </a:r>
          </a:p>
          <a:p>
            <a:pPr lvl="1"/>
            <a:r>
              <a:rPr lang="en-US" sz="1600" dirty="0"/>
              <a:t>Showed the pores generated after the sintering process</a:t>
            </a:r>
          </a:p>
          <a:p>
            <a:r>
              <a:rPr lang="en-US" sz="1800" dirty="0"/>
              <a:t>Chae et al 2007 </a:t>
            </a:r>
          </a:p>
          <a:p>
            <a:pPr lvl="1"/>
            <a:r>
              <a:rPr lang="en-US" sz="1600" dirty="0"/>
              <a:t>Advantage of using 3D model in FEM</a:t>
            </a:r>
          </a:p>
          <a:p>
            <a:r>
              <a:rPr lang="en-US" sz="1800" dirty="0"/>
              <a:t>Groh et al 2016</a:t>
            </a:r>
            <a:endParaRPr lang="en-ID" sz="1800" dirty="0"/>
          </a:p>
          <a:p>
            <a:pPr lvl="1"/>
            <a:r>
              <a:rPr lang="en-ID" sz="1600" dirty="0"/>
              <a:t>Alternative materials to replace BaTiO3</a:t>
            </a:r>
          </a:p>
          <a:p>
            <a:r>
              <a:rPr lang="en-US" sz="1800" dirty="0"/>
              <a:t>Scott et al 1990</a:t>
            </a:r>
          </a:p>
          <a:p>
            <a:pPr lvl="1"/>
            <a:r>
              <a:rPr lang="en-US" sz="1600" dirty="0"/>
              <a:t>Emphasized the thermal stress induced by wave soldering process</a:t>
            </a:r>
          </a:p>
          <a:p>
            <a:r>
              <a:rPr lang="en-US" sz="1800" dirty="0"/>
              <a:t>Song et al 2017</a:t>
            </a:r>
          </a:p>
          <a:p>
            <a:pPr lvl="1"/>
            <a:r>
              <a:rPr lang="en-US" sz="1600" dirty="0"/>
              <a:t>Synthesized modified BaTiO3</a:t>
            </a:r>
          </a:p>
          <a:p>
            <a:pPr lvl="1"/>
            <a:r>
              <a:rPr lang="en-US" sz="1600" dirty="0"/>
              <a:t>Emphasized phase field simulation</a:t>
            </a:r>
          </a:p>
          <a:p>
            <a:r>
              <a:rPr lang="en-US" sz="1800" dirty="0"/>
              <a:t>Thermal models of multilayer (by KEMET)</a:t>
            </a:r>
          </a:p>
          <a:p>
            <a:pPr lvl="1"/>
            <a:r>
              <a:rPr lang="en-US" sz="1600" dirty="0"/>
              <a:t>Explains about the workflow in creating thermal models of MLCC</a:t>
            </a:r>
          </a:p>
          <a:p>
            <a:r>
              <a:rPr lang="en-US" sz="1800" dirty="0"/>
              <a:t>Zeb et al 2015</a:t>
            </a:r>
          </a:p>
          <a:p>
            <a:pPr lvl="1"/>
            <a:r>
              <a:rPr lang="en-US" sz="1600" dirty="0"/>
              <a:t>Review the effect of changes in material composition</a:t>
            </a:r>
          </a:p>
          <a:p>
            <a:pPr lvl="1"/>
            <a:r>
              <a:rPr lang="en-US" sz="1600" dirty="0"/>
              <a:t>Provide information about the graph relating the relative permittivity with working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00F3C-5931-4A3C-A03F-2BAA9EC6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31" y="902129"/>
            <a:ext cx="4210357" cy="46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8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B709-5EA7-4897-A0E7-53480D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Papers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D37-B4E8-48F7-8252-45B2E06B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7607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Belko</a:t>
            </a:r>
            <a:r>
              <a:rPr lang="en-US" sz="1800" dirty="0"/>
              <a:t> et al 2019</a:t>
            </a:r>
          </a:p>
          <a:p>
            <a:pPr lvl="1"/>
            <a:r>
              <a:rPr lang="en-US" sz="1600" dirty="0"/>
              <a:t>Describe electro-thermal processes</a:t>
            </a:r>
          </a:p>
          <a:p>
            <a:r>
              <a:rPr lang="en-US" sz="1800" b="1" dirty="0"/>
              <a:t>Brown </a:t>
            </a:r>
            <a:r>
              <a:rPr lang="en-US" sz="1800" b="1" i="1" dirty="0"/>
              <a:t>titled </a:t>
            </a:r>
            <a:r>
              <a:rPr lang="en-US" sz="1800" b="1" dirty="0"/>
              <a:t>Multilayer Ceramic Capacitor</a:t>
            </a:r>
          </a:p>
          <a:p>
            <a:pPr lvl="1"/>
            <a:r>
              <a:rPr lang="en-US" sz="1600" dirty="0"/>
              <a:t>Describe the oxygen vacancies happened after the sintering process</a:t>
            </a:r>
          </a:p>
          <a:p>
            <a:r>
              <a:rPr lang="en-US" sz="1800" dirty="0"/>
              <a:t>Cai et al 2019</a:t>
            </a:r>
          </a:p>
          <a:p>
            <a:pPr lvl="1"/>
            <a:r>
              <a:rPr lang="en-US" sz="1600" dirty="0"/>
              <a:t>Showed the pores generated after the sintering process</a:t>
            </a:r>
          </a:p>
          <a:p>
            <a:r>
              <a:rPr lang="en-US" sz="1800" dirty="0"/>
              <a:t>Chae et al 2007 </a:t>
            </a:r>
          </a:p>
          <a:p>
            <a:pPr lvl="1"/>
            <a:r>
              <a:rPr lang="en-US" sz="1600" dirty="0"/>
              <a:t>Advantage of using 3D model in FEM</a:t>
            </a:r>
          </a:p>
          <a:p>
            <a:r>
              <a:rPr lang="en-US" sz="1800" dirty="0"/>
              <a:t>Groh et al 2016</a:t>
            </a:r>
            <a:endParaRPr lang="en-ID" sz="1800" dirty="0"/>
          </a:p>
          <a:p>
            <a:pPr lvl="1"/>
            <a:r>
              <a:rPr lang="en-ID" sz="1600" dirty="0"/>
              <a:t>Alternative materials to replace BaTiO3</a:t>
            </a:r>
          </a:p>
          <a:p>
            <a:r>
              <a:rPr lang="en-US" sz="1800" dirty="0"/>
              <a:t>Scott et al 1990</a:t>
            </a:r>
          </a:p>
          <a:p>
            <a:pPr lvl="1"/>
            <a:r>
              <a:rPr lang="en-US" sz="1600" dirty="0"/>
              <a:t>Emphasized the thermal stress induced by wave soldering process</a:t>
            </a:r>
          </a:p>
          <a:p>
            <a:r>
              <a:rPr lang="en-US" sz="1800" dirty="0"/>
              <a:t>Song et al 2017</a:t>
            </a:r>
          </a:p>
          <a:p>
            <a:pPr lvl="1"/>
            <a:r>
              <a:rPr lang="en-US" sz="1600" dirty="0"/>
              <a:t>Synthesized modified BaTiO3</a:t>
            </a:r>
          </a:p>
          <a:p>
            <a:pPr lvl="1"/>
            <a:r>
              <a:rPr lang="en-US" sz="1600" dirty="0"/>
              <a:t>Emphasized phase field simulation</a:t>
            </a:r>
          </a:p>
          <a:p>
            <a:r>
              <a:rPr lang="en-US" sz="1800" dirty="0"/>
              <a:t>Thermal models of multilayer (by KEMET)</a:t>
            </a:r>
          </a:p>
          <a:p>
            <a:pPr lvl="1"/>
            <a:r>
              <a:rPr lang="en-US" sz="1600" dirty="0"/>
              <a:t>Explains about the workflow in creating thermal models of MLCC</a:t>
            </a:r>
          </a:p>
          <a:p>
            <a:r>
              <a:rPr lang="en-US" sz="1800" dirty="0"/>
              <a:t>Zeb et al 2015</a:t>
            </a:r>
          </a:p>
          <a:p>
            <a:pPr lvl="1"/>
            <a:r>
              <a:rPr lang="en-US" sz="1600" dirty="0"/>
              <a:t>Review the effect of changes in material composition</a:t>
            </a:r>
          </a:p>
          <a:p>
            <a:pPr lvl="1"/>
            <a:r>
              <a:rPr lang="en-US" sz="1600" dirty="0"/>
              <a:t>Provide information about the graph relating the relative permittivity with working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4F2B5-AC61-46C8-9569-2FFB2CC2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4778"/>
            <a:ext cx="5952962" cy="21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B709-5EA7-4897-A0E7-53480D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Papers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D37-B4E8-48F7-8252-45B2E06B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7607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Belko</a:t>
            </a:r>
            <a:r>
              <a:rPr lang="en-US" sz="1800" dirty="0"/>
              <a:t> et al 2019</a:t>
            </a:r>
          </a:p>
          <a:p>
            <a:pPr lvl="1"/>
            <a:r>
              <a:rPr lang="en-US" sz="1600" dirty="0"/>
              <a:t>Describe electro-thermal processes</a:t>
            </a:r>
          </a:p>
          <a:p>
            <a:r>
              <a:rPr lang="en-US" sz="1800" dirty="0"/>
              <a:t>Brown </a:t>
            </a:r>
            <a:r>
              <a:rPr lang="en-US" sz="1800" i="1" dirty="0"/>
              <a:t>titled </a:t>
            </a:r>
            <a:r>
              <a:rPr lang="en-US" sz="1800" dirty="0"/>
              <a:t>Multilayer Ceramic Capacitor</a:t>
            </a:r>
          </a:p>
          <a:p>
            <a:pPr lvl="1"/>
            <a:r>
              <a:rPr lang="en-US" sz="1600" dirty="0"/>
              <a:t>Describe the oxygen vacancies happened after the sintering process</a:t>
            </a:r>
          </a:p>
          <a:p>
            <a:r>
              <a:rPr lang="en-US" sz="1800" b="1" dirty="0"/>
              <a:t>Cai et al 2019</a:t>
            </a:r>
          </a:p>
          <a:p>
            <a:pPr lvl="1"/>
            <a:r>
              <a:rPr lang="en-US" sz="1600" dirty="0"/>
              <a:t>Showed the pores generated after the sintering process</a:t>
            </a:r>
          </a:p>
          <a:p>
            <a:r>
              <a:rPr lang="en-US" sz="1800" dirty="0"/>
              <a:t>Chae et al 2007 </a:t>
            </a:r>
          </a:p>
          <a:p>
            <a:pPr lvl="1"/>
            <a:r>
              <a:rPr lang="en-US" sz="1600" dirty="0"/>
              <a:t>Advantage of using 3D model in FEM</a:t>
            </a:r>
          </a:p>
          <a:p>
            <a:r>
              <a:rPr lang="en-US" sz="1800" dirty="0"/>
              <a:t>Groh et al 2016</a:t>
            </a:r>
            <a:endParaRPr lang="en-ID" sz="1800" dirty="0"/>
          </a:p>
          <a:p>
            <a:pPr lvl="1"/>
            <a:r>
              <a:rPr lang="en-ID" sz="1600" dirty="0"/>
              <a:t>Alternative materials to replace BaTiO3</a:t>
            </a:r>
          </a:p>
          <a:p>
            <a:r>
              <a:rPr lang="en-US" sz="1800" dirty="0"/>
              <a:t>Scott et al 1990</a:t>
            </a:r>
          </a:p>
          <a:p>
            <a:pPr lvl="1"/>
            <a:r>
              <a:rPr lang="en-US" sz="1600" dirty="0"/>
              <a:t>Emphasized the thermal stress induced by wave soldering process</a:t>
            </a:r>
          </a:p>
          <a:p>
            <a:r>
              <a:rPr lang="en-US" sz="1800" dirty="0"/>
              <a:t>Song et al 2017</a:t>
            </a:r>
          </a:p>
          <a:p>
            <a:pPr lvl="1"/>
            <a:r>
              <a:rPr lang="en-US" sz="1600" dirty="0"/>
              <a:t>Synthesized modified BaTiO3</a:t>
            </a:r>
          </a:p>
          <a:p>
            <a:pPr lvl="1"/>
            <a:r>
              <a:rPr lang="en-US" sz="1600" dirty="0"/>
              <a:t>Emphasized phase field simulation</a:t>
            </a:r>
          </a:p>
          <a:p>
            <a:r>
              <a:rPr lang="en-US" sz="1800" dirty="0"/>
              <a:t>Thermal models of multilayer (by KEMET)</a:t>
            </a:r>
          </a:p>
          <a:p>
            <a:pPr lvl="1"/>
            <a:r>
              <a:rPr lang="en-US" sz="1600" dirty="0"/>
              <a:t>Explains about the workflow in creating thermal models of MLCC</a:t>
            </a:r>
          </a:p>
          <a:p>
            <a:r>
              <a:rPr lang="en-US" sz="1800" dirty="0"/>
              <a:t>Zeb et al 2015</a:t>
            </a:r>
          </a:p>
          <a:p>
            <a:pPr lvl="1"/>
            <a:r>
              <a:rPr lang="en-US" sz="1600" dirty="0"/>
              <a:t>Review the effect of changes in material composition</a:t>
            </a:r>
          </a:p>
          <a:p>
            <a:pPr lvl="1"/>
            <a:r>
              <a:rPr lang="en-US" sz="1600" dirty="0"/>
              <a:t>Provide information about the graph relating the relative permittivity with working temperature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4EA6A2C-B795-4C8E-8AB7-A2724642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82" y="1343818"/>
            <a:ext cx="5816276" cy="41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0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B709-5EA7-4897-A0E7-53480D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Papers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D37-B4E8-48F7-8252-45B2E06B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7607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Belko</a:t>
            </a:r>
            <a:r>
              <a:rPr lang="en-US" sz="1800" dirty="0"/>
              <a:t> et al 2019</a:t>
            </a:r>
          </a:p>
          <a:p>
            <a:pPr lvl="1"/>
            <a:r>
              <a:rPr lang="en-US" sz="1600" dirty="0"/>
              <a:t>Describe electro-thermal processes</a:t>
            </a:r>
          </a:p>
          <a:p>
            <a:r>
              <a:rPr lang="en-US" sz="1800" dirty="0"/>
              <a:t>Brown </a:t>
            </a:r>
            <a:r>
              <a:rPr lang="en-US" sz="1800" i="1" dirty="0"/>
              <a:t>titled </a:t>
            </a:r>
            <a:r>
              <a:rPr lang="en-US" sz="1800" dirty="0"/>
              <a:t>Multilayer Ceramic Capacitor</a:t>
            </a:r>
          </a:p>
          <a:p>
            <a:pPr lvl="1"/>
            <a:r>
              <a:rPr lang="en-US" sz="1600" dirty="0"/>
              <a:t>Describe the oxygen vacancies happened after the sintering process</a:t>
            </a:r>
          </a:p>
          <a:p>
            <a:r>
              <a:rPr lang="en-US" sz="1800" dirty="0"/>
              <a:t>Cai et al 2019</a:t>
            </a:r>
          </a:p>
          <a:p>
            <a:pPr lvl="1"/>
            <a:r>
              <a:rPr lang="en-US" sz="1600" dirty="0"/>
              <a:t>Showed the pores generated after the sintering process</a:t>
            </a:r>
          </a:p>
          <a:p>
            <a:r>
              <a:rPr lang="en-US" sz="1800" b="1" dirty="0"/>
              <a:t>Chae et al 2007 </a:t>
            </a:r>
          </a:p>
          <a:p>
            <a:pPr lvl="1"/>
            <a:r>
              <a:rPr lang="en-US" sz="1600" dirty="0"/>
              <a:t>Advantage of using 3D model in FEM</a:t>
            </a:r>
          </a:p>
          <a:p>
            <a:r>
              <a:rPr lang="en-US" sz="1800" dirty="0"/>
              <a:t>Groh et al 2016</a:t>
            </a:r>
            <a:endParaRPr lang="en-ID" sz="1800" dirty="0"/>
          </a:p>
          <a:p>
            <a:pPr lvl="1"/>
            <a:r>
              <a:rPr lang="en-ID" sz="1600" dirty="0"/>
              <a:t>Alternative materials to replace BaTiO3</a:t>
            </a:r>
          </a:p>
          <a:p>
            <a:r>
              <a:rPr lang="en-US" sz="1800" dirty="0"/>
              <a:t>Scott et al 1990</a:t>
            </a:r>
          </a:p>
          <a:p>
            <a:pPr lvl="1"/>
            <a:r>
              <a:rPr lang="en-US" sz="1600" dirty="0"/>
              <a:t>Emphasized the thermal stress induced by wave soldering process</a:t>
            </a:r>
          </a:p>
          <a:p>
            <a:r>
              <a:rPr lang="en-US" sz="1800" dirty="0"/>
              <a:t>Song et al 2017</a:t>
            </a:r>
          </a:p>
          <a:p>
            <a:pPr lvl="1"/>
            <a:r>
              <a:rPr lang="en-US" sz="1600" dirty="0"/>
              <a:t>Synthesized modified BaTiO3</a:t>
            </a:r>
          </a:p>
          <a:p>
            <a:pPr lvl="1"/>
            <a:r>
              <a:rPr lang="en-US" sz="1600" dirty="0"/>
              <a:t>Emphasized phase field simulation</a:t>
            </a:r>
          </a:p>
          <a:p>
            <a:r>
              <a:rPr lang="en-US" sz="1800" dirty="0"/>
              <a:t>Thermal models of multilayer (by KEMET)</a:t>
            </a:r>
          </a:p>
          <a:p>
            <a:pPr lvl="1"/>
            <a:r>
              <a:rPr lang="en-US" sz="1600" dirty="0"/>
              <a:t>Explains about the workflow in creating thermal models of MLCC</a:t>
            </a:r>
          </a:p>
          <a:p>
            <a:r>
              <a:rPr lang="en-US" sz="1800" dirty="0"/>
              <a:t>Zeb et al 2015</a:t>
            </a:r>
          </a:p>
          <a:p>
            <a:pPr lvl="1"/>
            <a:r>
              <a:rPr lang="en-US" sz="1600" dirty="0"/>
              <a:t>Review the effect of changes in material composition</a:t>
            </a:r>
          </a:p>
          <a:p>
            <a:pPr lvl="1"/>
            <a:r>
              <a:rPr lang="en-US" sz="1600" dirty="0"/>
              <a:t>Provide information about the graph relating the relative permittivity with working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1179E-210B-4F20-A49E-C2A52D26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250" y="583265"/>
            <a:ext cx="3968318" cy="58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5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B709-5EA7-4897-A0E7-53480D7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Papers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D37-B4E8-48F7-8252-45B2E06B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7607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Belko</a:t>
            </a:r>
            <a:r>
              <a:rPr lang="en-US" sz="1800" dirty="0"/>
              <a:t> et al 2019</a:t>
            </a:r>
          </a:p>
          <a:p>
            <a:pPr lvl="1"/>
            <a:r>
              <a:rPr lang="en-US" sz="1600" dirty="0"/>
              <a:t>Describe electro-thermal processes</a:t>
            </a:r>
          </a:p>
          <a:p>
            <a:r>
              <a:rPr lang="en-US" sz="1800" dirty="0"/>
              <a:t>Brown </a:t>
            </a:r>
            <a:r>
              <a:rPr lang="en-US" sz="1800" i="1" dirty="0"/>
              <a:t>titled </a:t>
            </a:r>
            <a:r>
              <a:rPr lang="en-US" sz="1800" dirty="0"/>
              <a:t>Multilayer Ceramic Capacitor</a:t>
            </a:r>
          </a:p>
          <a:p>
            <a:pPr lvl="1"/>
            <a:r>
              <a:rPr lang="en-US" sz="1600" dirty="0"/>
              <a:t>Describe the oxygen vacancies happened after the sintering process</a:t>
            </a:r>
          </a:p>
          <a:p>
            <a:r>
              <a:rPr lang="en-US" sz="1800" dirty="0"/>
              <a:t>Cai et al 2019</a:t>
            </a:r>
          </a:p>
          <a:p>
            <a:pPr lvl="1"/>
            <a:r>
              <a:rPr lang="en-US" sz="1600" dirty="0"/>
              <a:t>Showed the pores generated after the sintering process</a:t>
            </a:r>
          </a:p>
          <a:p>
            <a:r>
              <a:rPr lang="en-US" sz="1800" dirty="0"/>
              <a:t>Chae et al 2007 </a:t>
            </a:r>
          </a:p>
          <a:p>
            <a:pPr lvl="1"/>
            <a:r>
              <a:rPr lang="en-US" sz="1600" dirty="0"/>
              <a:t>Advantage of using 3D model in FEM</a:t>
            </a:r>
          </a:p>
          <a:p>
            <a:r>
              <a:rPr lang="en-US" sz="1800" b="1" dirty="0"/>
              <a:t>Groh et al 2016</a:t>
            </a:r>
            <a:endParaRPr lang="en-ID" sz="1800" b="1" dirty="0"/>
          </a:p>
          <a:p>
            <a:pPr lvl="1"/>
            <a:r>
              <a:rPr lang="en-ID" sz="1600" dirty="0"/>
              <a:t>Alternative materials to replace BaTiO3</a:t>
            </a:r>
          </a:p>
          <a:p>
            <a:r>
              <a:rPr lang="en-US" sz="1800" dirty="0"/>
              <a:t>Scott et al 1990</a:t>
            </a:r>
          </a:p>
          <a:p>
            <a:pPr lvl="1"/>
            <a:r>
              <a:rPr lang="en-US" sz="1600" dirty="0"/>
              <a:t>Emphasized the thermal stress induced by wave soldering process</a:t>
            </a:r>
          </a:p>
          <a:p>
            <a:r>
              <a:rPr lang="en-US" sz="1800" dirty="0"/>
              <a:t>Song et al 2017</a:t>
            </a:r>
          </a:p>
          <a:p>
            <a:pPr lvl="1"/>
            <a:r>
              <a:rPr lang="en-US" sz="1600" dirty="0"/>
              <a:t>Synthesized modified BaTiO3</a:t>
            </a:r>
          </a:p>
          <a:p>
            <a:pPr lvl="1"/>
            <a:r>
              <a:rPr lang="en-US" sz="1600" dirty="0"/>
              <a:t>Emphasized phase field simulation</a:t>
            </a:r>
          </a:p>
          <a:p>
            <a:r>
              <a:rPr lang="en-US" sz="1800" dirty="0"/>
              <a:t>Thermal models of multilayer (by KEMET)</a:t>
            </a:r>
          </a:p>
          <a:p>
            <a:pPr lvl="1"/>
            <a:r>
              <a:rPr lang="en-US" sz="1600" dirty="0"/>
              <a:t>Explains about the workflow in creating thermal models of MLCC</a:t>
            </a:r>
          </a:p>
          <a:p>
            <a:r>
              <a:rPr lang="en-US" sz="1800" dirty="0"/>
              <a:t>Zeb et al 2015</a:t>
            </a:r>
          </a:p>
          <a:p>
            <a:pPr lvl="1"/>
            <a:r>
              <a:rPr lang="en-US" sz="1600" dirty="0"/>
              <a:t>Review the effect of changes in material composition</a:t>
            </a:r>
          </a:p>
          <a:p>
            <a:pPr lvl="1"/>
            <a:r>
              <a:rPr lang="en-US" sz="1600" dirty="0"/>
              <a:t>Provide information about the graph relating the relative permittivity with working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CF8A3-53C0-47FB-9C6B-B2959A61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67" y="2548144"/>
            <a:ext cx="6146567" cy="16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6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1190</Words>
  <Application>Microsoft Office PowerPoint</Application>
  <PresentationFormat>Widescreen</PresentationFormat>
  <Paragraphs>205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Yageo-NCKU Research Proposal</vt:lpstr>
      <vt:lpstr>PowerPoint Presentation</vt:lpstr>
      <vt:lpstr>Introduction</vt:lpstr>
      <vt:lpstr>Main concerns</vt:lpstr>
      <vt:lpstr>Papers Review</vt:lpstr>
      <vt:lpstr>Papers Review</vt:lpstr>
      <vt:lpstr>Papers Review</vt:lpstr>
      <vt:lpstr>Papers Review</vt:lpstr>
      <vt:lpstr>Papers Review</vt:lpstr>
      <vt:lpstr>Papers Review</vt:lpstr>
      <vt:lpstr>Papers Review</vt:lpstr>
      <vt:lpstr>Papers Review</vt:lpstr>
      <vt:lpstr>Papers Review</vt:lpstr>
      <vt:lpstr>Papers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Yageo-NCKU Research Proposal</dc:title>
  <dc:creator>Peter Andreas Timotius</dc:creator>
  <cp:lastModifiedBy>Peter Andreas Timotius</cp:lastModifiedBy>
  <cp:revision>8</cp:revision>
  <dcterms:created xsi:type="dcterms:W3CDTF">2021-04-10T13:33:02Z</dcterms:created>
  <dcterms:modified xsi:type="dcterms:W3CDTF">2021-04-13T00:14:42Z</dcterms:modified>
</cp:coreProperties>
</file>