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926" y="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二等辺三角形 65"/>
          <p:cNvSpPr/>
          <p:nvPr/>
        </p:nvSpPr>
        <p:spPr>
          <a:xfrm rot="10800000">
            <a:off x="4016896" y="2132856"/>
            <a:ext cx="1728192" cy="32211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4934528" y="2530875"/>
            <a:ext cx="4643576" cy="21130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・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5G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の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MBH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サービスの提供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・コロケーション設備の設計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934528" y="4686333"/>
            <a:ext cx="4643576" cy="21130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・災害（台風・地震・水害・噴火・獣害）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・標的型攻撃メール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・無線通信の高速化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89328" y="4686333"/>
            <a:ext cx="4643576" cy="21130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</a:rPr>
              <a:t>・お客様接点が少ない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・社内向け業務中心の受け身の仕事内容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・変化を求めない安定志向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00472" y="2530875"/>
            <a:ext cx="4643576" cy="21130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・社内外</a:t>
            </a:r>
            <a:r>
              <a:rPr lang="ja-JP" altLang="en-US" sz="1400" dirty="0">
                <a:solidFill>
                  <a:schemeClr val="tx1"/>
                </a:solidFill>
              </a:rPr>
              <a:t>問わず、知識・技術の習得により専門分野を極め 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業務変革やビジネスを牽引する </a:t>
            </a:r>
            <a:r>
              <a:rPr lang="ja-JP" altLang="en-US" sz="1400" dirty="0" smtClean="0">
                <a:solidFill>
                  <a:schemeClr val="tx1"/>
                </a:solidFill>
              </a:rPr>
              <a:t>．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</a:rPr>
              <a:t>・異動が少なく働きやすい職場環境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178022" y="62191"/>
            <a:ext cx="5679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所属：</a:t>
            </a:r>
            <a:r>
              <a:rPr kumimoji="1" lang="ja-JP" altLang="en-US" sz="1100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　　　　　　　　　　　　　　　　　　　　　　　　　　</a:t>
            </a: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氏名：</a:t>
            </a:r>
            <a:r>
              <a:rPr lang="ja-JP" altLang="en-US" sz="11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　　　　　　　　　　　</a:t>
            </a:r>
            <a:endParaRPr kumimoji="1" lang="ja-JP" altLang="en-US" sz="1100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4601" y="394283"/>
            <a:ext cx="9520927" cy="398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以下の各項目について記入し、</a:t>
            </a:r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10/7(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水</a:t>
            </a:r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のオリエンテーション当日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、お手元に用意願います（事前提出不要）</a:t>
            </a:r>
            <a:endParaRPr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強み</a:t>
            </a:r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弱み</a:t>
            </a:r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機会</a:t>
            </a:r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脅威」を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記載する際には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、所属している分野・業務について、とにかく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多く書き出すことを意識してください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（主観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客観は不問、キーワードだけでも構いません）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3708" y="65280"/>
            <a:ext cx="50477" cy="2357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1694" y="-1506"/>
            <a:ext cx="345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別紙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3】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相互交流研修事前課題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3528" y="2476139"/>
            <a:ext cx="98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solidFill>
                  <a:schemeClr val="accent3">
                    <a:lumMod val="75000"/>
                  </a:schemeClr>
                </a:solidFill>
              </a:rPr>
              <a:t>Ｓ</a:t>
            </a:r>
            <a:endParaRPr kumimoji="1" lang="ja-JP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65407" y="4614227"/>
            <a:ext cx="456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solidFill>
                  <a:schemeClr val="accent3">
                    <a:lumMod val="75000"/>
                  </a:schemeClr>
                </a:solidFill>
              </a:rPr>
              <a:t>Ｗ</a:t>
            </a:r>
            <a:endParaRPr kumimoji="1" lang="ja-JP" altLang="en-US" sz="4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009559" y="4595782"/>
            <a:ext cx="456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solidFill>
                  <a:schemeClr val="accent3">
                    <a:lumMod val="75000"/>
                  </a:schemeClr>
                </a:solidFill>
              </a:rPr>
              <a:t>Ｔ</a:t>
            </a:r>
            <a:endParaRPr kumimoji="1" lang="ja-JP" altLang="en-US" sz="4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939268" y="2441075"/>
            <a:ext cx="456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chemeClr val="accent3">
                    <a:lumMod val="75000"/>
                  </a:schemeClr>
                </a:solidFill>
              </a:rPr>
              <a:t>Ｏ</a:t>
            </a:r>
            <a:endParaRPr kumimoji="1" lang="ja-JP" altLang="en-US" sz="4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3764" y="2624212"/>
            <a:ext cx="365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強み：自社</a:t>
            </a:r>
            <a:r>
              <a:rPr kumimoji="1" lang="en-US" altLang="ja-JP" sz="105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05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所属分野</a:t>
            </a:r>
            <a:r>
              <a:rPr kumimoji="1" lang="en-US" altLang="ja-JP" sz="105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kumimoji="1" lang="ja-JP" altLang="en-US" sz="105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の強みは何か</a:t>
            </a:r>
            <a:endParaRPr kumimoji="1" lang="en-US" altLang="ja-JP" sz="1050" u="sng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48544" y="4808185"/>
            <a:ext cx="3550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弱</a:t>
            </a:r>
            <a:r>
              <a:rPr lang="ja-JP" altLang="en-US" sz="105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み</a:t>
            </a:r>
            <a:r>
              <a:rPr kumimoji="1" lang="ja-JP" altLang="en-US" sz="105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：自社</a:t>
            </a:r>
            <a:r>
              <a:rPr kumimoji="1" lang="en-US" altLang="ja-JP" sz="105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05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所属分野</a:t>
            </a:r>
            <a:r>
              <a:rPr kumimoji="1" lang="en-US" altLang="ja-JP" sz="105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kumimoji="1" lang="ja-JP" altLang="en-US" sz="105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の弱みは何か</a:t>
            </a:r>
            <a:endParaRPr kumimoji="1" lang="ja-JP" altLang="en-US" sz="105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272985" y="2624212"/>
            <a:ext cx="2816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05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機会：</a:t>
            </a:r>
            <a:r>
              <a:rPr kumimoji="1" lang="ja-JP" altLang="en-US" sz="105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ﾋﾞｼﾞﾈｽﾁｬﾝｽは何か</a:t>
            </a:r>
            <a:endParaRPr kumimoji="1" lang="ja-JP" altLang="en-US" sz="105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537176" y="4808185"/>
            <a:ext cx="2552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05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脅威</a:t>
            </a:r>
            <a:r>
              <a:rPr lang="ja-JP" altLang="en-US" sz="1050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：脅威となる外部要因は何か</a:t>
            </a:r>
            <a:endParaRPr kumimoji="1" lang="ja-JP" altLang="en-US" sz="105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1703404" y="848121"/>
            <a:ext cx="7992888" cy="5713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増収増益に向けて「キャリアズキャリア推進」と「業務プロセス変革」をトップランナーとなってけん引</a:t>
            </a:r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05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</a:t>
            </a:r>
            <a:r>
              <a:rPr lang="ja-JP" altLang="en-US" sz="105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西の増収増益に資する基盤ネットワークの構築</a:t>
            </a:r>
            <a:r>
              <a:rPr lang="en-US" altLang="ja-JP" sz="105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・高品質・付加価値提供による設備ビジネスの推進</a:t>
            </a:r>
            <a:endParaRPr lang="en-US" altLang="ja-JP" sz="1050" dirty="0" smtClean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050" dirty="0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NW</a:t>
            </a:r>
            <a:r>
              <a:rPr lang="ja-JP" altLang="en-US" sz="1050" dirty="0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運営体制の見直し</a:t>
            </a:r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050" dirty="0" smtClean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050" dirty="0" smtClean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NW</a:t>
            </a:r>
            <a:r>
              <a:rPr lang="ja-JP" altLang="en-US" sz="1050" dirty="0" smtClean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業務のプロセス変革</a:t>
            </a:r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050" dirty="0" smtClean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050" dirty="0" smtClean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NW</a:t>
            </a:r>
            <a:r>
              <a:rPr lang="ja-JP" altLang="en-US" sz="1050" dirty="0" smtClean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シンプル化の着実な実施</a:t>
            </a:r>
            <a:endParaRPr lang="ja-JP" altLang="en-US" sz="1050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182000" y="850669"/>
            <a:ext cx="1458632" cy="576064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</a:rPr>
              <a:t>所属分野・所属会社の事業</a:t>
            </a:r>
            <a:r>
              <a:rPr lang="ja-JP" altLang="en-US" sz="105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</a:rPr>
              <a:t>計画・取組骨子</a:t>
            </a:r>
            <a:endParaRPr lang="ja-JP" altLang="en-US" sz="1050" dirty="0">
              <a:solidFill>
                <a:schemeClr val="bg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82000" y="1453516"/>
            <a:ext cx="1458632" cy="576064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</a:rPr>
              <a:t>自部門・自担当の</a:t>
            </a:r>
            <a:endParaRPr lang="en-US" altLang="ja-JP" sz="1050" dirty="0">
              <a:solidFill>
                <a:schemeClr val="bg1"/>
              </a:solidFill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sz="105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</a:rPr>
              <a:t>目標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1703374" y="1455404"/>
            <a:ext cx="7992888" cy="57135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05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05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5G</a:t>
            </a:r>
            <a:r>
              <a:rPr lang="ja-JP" altLang="en-US" sz="105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需要への納期遵守を意識した</a:t>
            </a:r>
            <a:r>
              <a:rPr lang="en-US" altLang="ja-JP" sz="105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MBH</a:t>
            </a:r>
            <a:r>
              <a:rPr lang="ja-JP" altLang="en-US" sz="105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サービスの提供</a:t>
            </a:r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050" dirty="0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・実施設計業務における通建請負化検討</a:t>
            </a:r>
            <a:endParaRPr lang="en-US" altLang="ja-JP" sz="1050" dirty="0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Com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受託における安定的かつ継続的な収入の確保</a:t>
            </a:r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050" dirty="0" smtClean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・デジタル化（ペーパーレス化，自動化，視える化）の推進</a:t>
            </a:r>
            <a:endParaRPr lang="en-US" altLang="ja-JP" sz="1050" dirty="0" smtClean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NTTG</a:t>
            </a:r>
            <a:r>
              <a:rPr lang="ja-JP" altLang="en-US" sz="105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外の受託業務の着実な実施</a:t>
            </a:r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	</a:t>
            </a:r>
            <a:r>
              <a:rPr lang="ja-JP" altLang="en-US" sz="1050" dirty="0" smtClean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050" dirty="0" smtClean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PSTN</a:t>
            </a:r>
            <a:r>
              <a:rPr lang="ja-JP" altLang="en-US" sz="1050" dirty="0" smtClean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マイグレーションの着実な実施</a:t>
            </a:r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,etc…</a:t>
            </a:r>
            <a:endParaRPr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550457" y="2114851"/>
            <a:ext cx="36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事業計画達成のための</a:t>
            </a:r>
            <a:r>
              <a:rPr kumimoji="1" lang="ja-JP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アセット（経営資源）整理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82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271194" y="1610196"/>
            <a:ext cx="281823" cy="12837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各分野の強み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71194" y="2939802"/>
            <a:ext cx="281823" cy="12837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各分野の弱み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71194" y="5537131"/>
            <a:ext cx="281823" cy="127883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脅威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2939856" y="1595260"/>
            <a:ext cx="2281521" cy="12837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8404790" y="65128"/>
            <a:ext cx="15167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9pPr>
          </a:lstStyle>
          <a:p>
            <a:r>
              <a:rPr lang="ja-JP" altLang="en-US" sz="14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チーム</a:t>
            </a:r>
            <a:r>
              <a:rPr lang="en-US" altLang="ja-JP" sz="14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NO</a:t>
            </a:r>
            <a:r>
              <a:rPr lang="ja-JP" altLang="en-US" sz="1400" u="sng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　　　　</a:t>
            </a:r>
            <a:endParaRPr lang="ja-JP" altLang="en-US" sz="1400" u="sng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6456" y="52862"/>
            <a:ext cx="55525" cy="3251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4848" y="18856"/>
            <a:ext cx="73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参考　：ワークシート</a:t>
            </a:r>
            <a:r>
              <a:rPr lang="en-US" altLang="ja-JP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_</a:t>
            </a:r>
            <a:r>
              <a:rPr lang="ja-JP" altLang="en-US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各社現状整理　</a:t>
            </a:r>
            <a:r>
              <a:rPr lang="en-US" altLang="ja-JP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【</a:t>
            </a:r>
            <a:r>
              <a:rPr lang="ja-JP" altLang="en-US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オリエンテーション時使用します</a:t>
            </a:r>
            <a:r>
              <a:rPr lang="en-US" altLang="ja-JP" b="1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】</a:t>
            </a:r>
            <a:endParaRPr lang="ja-JP" altLang="en-US" b="1" dirty="0">
              <a:solidFill>
                <a:srgbClr val="00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13115" y="1595260"/>
            <a:ext cx="2281521" cy="12837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254477" y="1595260"/>
            <a:ext cx="2281521" cy="12837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568023" y="1595260"/>
            <a:ext cx="2281521" cy="12837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939856" y="2908926"/>
            <a:ext cx="2281521" cy="12837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13115" y="2908926"/>
            <a:ext cx="2281521" cy="12837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254477" y="2908926"/>
            <a:ext cx="2281521" cy="12837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7568023" y="2908926"/>
            <a:ext cx="2281521" cy="12837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68186" y="4248482"/>
            <a:ext cx="281823" cy="12603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機会</a:t>
            </a:r>
            <a:endParaRPr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2936848" y="4225101"/>
            <a:ext cx="2281521" cy="12837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10107" y="4225101"/>
            <a:ext cx="2281521" cy="12837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5251469" y="4225101"/>
            <a:ext cx="2281521" cy="12837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7565015" y="4225101"/>
            <a:ext cx="2281521" cy="12837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638120" y="1296321"/>
            <a:ext cx="2253508" cy="270908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</a:rPr>
              <a:t>ビジネス</a:t>
            </a:r>
            <a:endParaRPr lang="en-US" altLang="ja-JP" sz="1400" dirty="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2946084" y="1296321"/>
            <a:ext cx="2253508" cy="270908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</a:rPr>
              <a:t>設備</a:t>
            </a:r>
            <a:endParaRPr lang="en-US" altLang="ja-JP" sz="1400" dirty="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7575268" y="1296321"/>
            <a:ext cx="2253508" cy="270908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</a:rPr>
              <a:t>共通・成長</a:t>
            </a:r>
            <a:endParaRPr lang="en-US" altLang="ja-JP" sz="1400" dirty="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5260705" y="1296321"/>
            <a:ext cx="2253508" cy="270908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</a:rPr>
              <a:t>光サービス</a:t>
            </a:r>
            <a:endParaRPr lang="en-US" altLang="ja-JP" sz="1400" dirty="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4144" y="467810"/>
            <a:ext cx="545964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638120" y="460535"/>
            <a:ext cx="91899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944521" y="5532222"/>
            <a:ext cx="2281521" cy="12837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617780" y="5532222"/>
            <a:ext cx="2281521" cy="12837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5259142" y="5532222"/>
            <a:ext cx="2281521" cy="12837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7572688" y="5532222"/>
            <a:ext cx="2281521" cy="12837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二等辺三角形 2"/>
          <p:cNvSpPr/>
          <p:nvPr/>
        </p:nvSpPr>
        <p:spPr>
          <a:xfrm rot="10800000">
            <a:off x="4232920" y="1097454"/>
            <a:ext cx="1728192" cy="15389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76936" y="1020518"/>
            <a:ext cx="36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課題解決のためのアセット整理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74949" y="2252066"/>
            <a:ext cx="6829842" cy="3693319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  <a:p>
            <a:pPr algn="ctr"/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  <a:p>
            <a:pPr algn="ctr"/>
            <a:endParaRPr kumimoji="1"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  <a:p>
            <a:pPr algn="ctr"/>
            <a:endParaRPr kumimoji="1"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  <a:p>
            <a:pPr algn="ctr"/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  <a:p>
            <a:pPr algn="ctr"/>
            <a:endParaRPr kumimoji="1"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  <a:p>
            <a:pPr algn="ctr"/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10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月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7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日のグループワーク時に、チーム内で事前課題をシェアし、</a:t>
            </a:r>
            <a:endParaRPr kumimoji="1"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  <a:p>
            <a:pPr algn="ctr"/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icrosoft Himalaya" panose="01010100010101010101" pitchFamily="2" charset="0"/>
              </a:rPr>
              <a:t>本ワークシートを埋めていきます。</a:t>
            </a:r>
            <a:endParaRPr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  <a:p>
            <a:pPr algn="ctr"/>
            <a:endParaRPr kumimoji="1" lang="en-US" altLang="ja-JP" b="1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  <a:p>
            <a:pPr algn="ctr"/>
            <a:endParaRPr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  <a:p>
            <a:pPr algn="ctr"/>
            <a:endParaRPr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  <a:p>
            <a:pPr algn="ctr"/>
            <a:endParaRPr kumimoji="1" lang="en-US" altLang="ja-JP" b="1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  <a:p>
            <a:pPr algn="ctr"/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497</Words>
  <Application>Microsoft Office PowerPoint</Application>
  <PresentationFormat>A4 210 x 297 mm</PresentationFormat>
  <Paragraphs>56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Meiryo UI</vt:lpstr>
      <vt:lpstr>ＭＳ Ｐゴシック</vt:lpstr>
      <vt:lpstr>Arial</vt:lpstr>
      <vt:lpstr>Calibri</vt:lpstr>
      <vt:lpstr>Microsoft Himalaya</vt:lpstr>
      <vt:lpstr>Wingdings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2233489</dc:creator>
  <cp:lastModifiedBy>2665406</cp:lastModifiedBy>
  <cp:revision>45</cp:revision>
  <dcterms:created xsi:type="dcterms:W3CDTF">2019-08-05T02:11:20Z</dcterms:created>
  <dcterms:modified xsi:type="dcterms:W3CDTF">2020-10-07T02:33:19Z</dcterms:modified>
</cp:coreProperties>
</file>