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rad Śledziewski" initials="KŚ" lastIdx="3" clrIdx="0">
    <p:extLst>
      <p:ext uri="{19B8F6BF-5375-455C-9EA6-DF929625EA0E}">
        <p15:presenceInfo xmlns:p15="http://schemas.microsoft.com/office/powerpoint/2012/main" userId="S::sledziew@office.wit.edu.pl::0f62f8a8-777c-435f-a427-35e25811bd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Styl pośredni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88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98AA868-8872-43E4-8C98-D34DABD1FD38}" type="datetimeFigureOut">
              <a:rPr lang="pl-PL" smtClean="0"/>
              <a:t>04.04.2019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329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04.04.2019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303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04.04.2019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944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04.04.2019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080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04.04.2019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590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04.04.2019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2938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04.04.2019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7828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04.04.2019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4521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04.04.2019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896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04.04.2019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053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04.04.2019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031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04.04.2019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138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04.04.2019</a:t>
            </a:fld>
            <a:endParaRPr lang="pl-P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856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04.04.2019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122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04.04.2019</a:t>
            </a:fld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88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04.04.2019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999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04.04.2019</a:t>
            </a:fld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549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04.04.2019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6816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od </a:t>
            </a:r>
            <a:r>
              <a:rPr lang="pl-PL" dirty="0"/>
              <a:t>podstaw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Wykład</a:t>
            </a:r>
            <a:r>
              <a:rPr lang="en-US" dirty="0"/>
              <a:t> 1</a:t>
            </a:r>
          </a:p>
          <a:p>
            <a:r>
              <a:rPr lang="en-US" dirty="0"/>
              <a:t>Konrad Śledziewski</a:t>
            </a:r>
            <a:br>
              <a:rPr lang="en-US" dirty="0"/>
            </a:br>
            <a:r>
              <a:rPr lang="en-US" dirty="0"/>
              <a:t>Szymon </a:t>
            </a:r>
            <a:r>
              <a:rPr lang="pl-PL" dirty="0"/>
              <a:t>halicki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612989-E306-4292-9E4D-AE07C66B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Operatory </a:t>
            </a:r>
            <a:r>
              <a:rPr lang="en-US" dirty="0" err="1"/>
              <a:t>arytmetyczne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5DCDFF2-A092-4862-BC0B-1AC742B3BEA4}"/>
              </a:ext>
            </a:extLst>
          </p:cNvPr>
          <p:cNvSpPr txBox="1"/>
          <p:nvPr/>
        </p:nvSpPr>
        <p:spPr>
          <a:xfrm>
            <a:off x="231647" y="2097088"/>
            <a:ext cx="56083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    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c = a + b;</a:t>
            </a: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$"a + b = 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{c}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 = a - b;</a:t>
            </a: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$"a - b = 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{c}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 = a * b;</a:t>
            </a: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$"a * b = 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{c}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 = a / b;</a:t>
            </a: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$"a / b = 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{c}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 = a % b;</a:t>
            </a: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$"a % b = 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{c}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03D77EF-045C-4E08-9777-2C134ADF2C1F}"/>
              </a:ext>
            </a:extLst>
          </p:cNvPr>
          <p:cNvSpPr txBox="1"/>
          <p:nvPr/>
        </p:nvSpPr>
        <p:spPr>
          <a:xfrm>
            <a:off x="5169408" y="2097152"/>
            <a:ext cx="613180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l-P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c = a++;</a:t>
            </a:r>
          </a:p>
          <a:p>
            <a:pPr lvl="0"/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A31515"/>
                </a:solidFill>
                <a:latin typeface="Consolas" panose="020B0609020204030204" pitchFamily="49" charset="0"/>
              </a:rPr>
              <a:t>$"a =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{a}</a:t>
            </a:r>
            <a:r>
              <a:rPr lang="pl-PL" sz="1600" dirty="0">
                <a:solidFill>
                  <a:srgbClr val="A31515"/>
                </a:solidFill>
                <a:latin typeface="Consolas" panose="020B0609020204030204" pitchFamily="49" charset="0"/>
              </a:rPr>
              <a:t> || c =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{c}</a:t>
            </a:r>
            <a:r>
              <a:rPr lang="pl-P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 = ++a;</a:t>
            </a:r>
          </a:p>
          <a:p>
            <a:pPr lvl="0"/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A31515"/>
                </a:solidFill>
                <a:latin typeface="Consolas" panose="020B0609020204030204" pitchFamily="49" charset="0"/>
              </a:rPr>
              <a:t>$"a =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{a}</a:t>
            </a:r>
            <a:r>
              <a:rPr lang="pl-PL" sz="1600" dirty="0">
                <a:solidFill>
                  <a:srgbClr val="A31515"/>
                </a:solidFill>
                <a:latin typeface="Consolas" panose="020B0609020204030204" pitchFamily="49" charset="0"/>
              </a:rPr>
              <a:t> || c =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{c}</a:t>
            </a:r>
            <a:r>
              <a:rPr lang="pl-P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 = b--;</a:t>
            </a:r>
          </a:p>
          <a:p>
            <a:pPr lvl="0"/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A31515"/>
                </a:solidFill>
                <a:latin typeface="Consolas" panose="020B0609020204030204" pitchFamily="49" charset="0"/>
              </a:rPr>
              <a:t>$"b =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{b}</a:t>
            </a:r>
            <a:r>
              <a:rPr lang="pl-PL" sz="1600" dirty="0">
                <a:solidFill>
                  <a:srgbClr val="A31515"/>
                </a:solidFill>
                <a:latin typeface="Consolas" panose="020B0609020204030204" pitchFamily="49" charset="0"/>
              </a:rPr>
              <a:t> || c =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{c}</a:t>
            </a:r>
            <a:r>
              <a:rPr lang="pl-P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 = --b;</a:t>
            </a:r>
          </a:p>
          <a:p>
            <a:pPr lvl="0"/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A31515"/>
                </a:solidFill>
                <a:latin typeface="Consolas" panose="020B0609020204030204" pitchFamily="49" charset="0"/>
              </a:rPr>
              <a:t>$"b =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{b}</a:t>
            </a:r>
            <a:r>
              <a:rPr lang="pl-PL" sz="1600" dirty="0">
                <a:solidFill>
                  <a:srgbClr val="A31515"/>
                </a:solidFill>
                <a:latin typeface="Consolas" panose="020B0609020204030204" pitchFamily="49" charset="0"/>
              </a:rPr>
              <a:t> || c = 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{c}</a:t>
            </a:r>
            <a:r>
              <a:rPr lang="pl-PL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38137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848BB7-D2E6-4B7C-8452-F563E16D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Operatory </a:t>
            </a:r>
            <a:r>
              <a:rPr lang="en-US" dirty="0" err="1"/>
              <a:t>porównania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8F4E02D-AB6C-414A-AF14-E1A1714508EA}"/>
              </a:ext>
            </a:extLst>
          </p:cNvPr>
          <p:cNvSpPr txBox="1"/>
          <p:nvPr/>
        </p:nvSpPr>
        <p:spPr>
          <a:xfrm>
            <a:off x="1069521" y="2151727"/>
            <a:ext cx="81689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			  Console.WriteLine(</a:t>
            </a:r>
            <a:r>
              <a:rPr lang="it-IT" sz="2000" dirty="0">
                <a:solidFill>
                  <a:srgbClr val="A31515"/>
                </a:solidFill>
                <a:latin typeface="Consolas" panose="020B0609020204030204" pitchFamily="49" charset="0"/>
              </a:rPr>
              <a:t>"a == b -&gt; {0}"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, a == b);</a:t>
            </a:r>
          </a:p>
          <a:p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it-IT" sz="2000" dirty="0">
                <a:solidFill>
                  <a:srgbClr val="A31515"/>
                </a:solidFill>
                <a:latin typeface="Consolas" panose="020B0609020204030204" pitchFamily="49" charset="0"/>
              </a:rPr>
              <a:t>"a != b -&gt; {0}"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, a != b);</a:t>
            </a:r>
          </a:p>
          <a:p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it-IT" sz="2000" dirty="0">
                <a:solidFill>
                  <a:srgbClr val="A31515"/>
                </a:solidFill>
                <a:latin typeface="Consolas" panose="020B0609020204030204" pitchFamily="49" charset="0"/>
              </a:rPr>
              <a:t>"a &gt; b -&gt; {0}"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, a &gt; b);</a:t>
            </a:r>
          </a:p>
          <a:p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it-IT" sz="2000" dirty="0">
                <a:solidFill>
                  <a:srgbClr val="A31515"/>
                </a:solidFill>
                <a:latin typeface="Consolas" panose="020B0609020204030204" pitchFamily="49" charset="0"/>
              </a:rPr>
              <a:t>"a &lt; b -&gt; {0}"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, a &lt; b);</a:t>
            </a:r>
          </a:p>
          <a:p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it-IT" sz="2000" dirty="0">
                <a:solidFill>
                  <a:srgbClr val="A31515"/>
                </a:solidFill>
                <a:latin typeface="Consolas" panose="020B0609020204030204" pitchFamily="49" charset="0"/>
              </a:rPr>
              <a:t>"a &gt;= b -&gt; {0}"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, a &gt;= b);</a:t>
            </a:r>
          </a:p>
          <a:p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it-IT" sz="2000" dirty="0">
                <a:solidFill>
                  <a:srgbClr val="A31515"/>
                </a:solidFill>
                <a:latin typeface="Consolas" panose="020B0609020204030204" pitchFamily="49" charset="0"/>
              </a:rPr>
              <a:t>"a &lt;= b -&gt; {0}"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, a &lt;= b);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72823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D6988C-BC41-43E9-AD58-9621E3D4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Operatory </a:t>
            </a:r>
            <a:r>
              <a:rPr lang="en-US" dirty="0" err="1"/>
              <a:t>logiczne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A34CB14-453E-400C-BDEA-04B149EA7531}"/>
              </a:ext>
            </a:extLst>
          </p:cNvPr>
          <p:cNvSpPr txBox="1"/>
          <p:nvPr/>
        </p:nvSpPr>
        <p:spPr>
          <a:xfrm>
            <a:off x="2076325" y="2097088"/>
            <a:ext cx="80361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A31515"/>
                </a:solidFill>
                <a:latin typeface="Consolas" panose="020B0609020204030204" pitchFamily="49" charset="0"/>
              </a:rPr>
              <a:t>Opertory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 logiczne: 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"a &amp;&amp; b -&gt; {0}"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, a &amp;&amp; b);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"a || b -&gt; {0}"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a || b);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"!a -&gt; {0}  !b -&gt; {1}"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, !a, !b);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911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C65A32-D074-4F23-8273-307AC6A0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Operatory </a:t>
            </a:r>
            <a:r>
              <a:rPr lang="en-US" dirty="0" err="1"/>
              <a:t>binarne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6EEFD2E-F97D-42DA-A890-305BB8C0485F}"/>
              </a:ext>
            </a:extLst>
          </p:cNvPr>
          <p:cNvSpPr txBox="1"/>
          <p:nvPr/>
        </p:nvSpPr>
        <p:spPr>
          <a:xfrm>
            <a:off x="800100" y="1632857"/>
            <a:ext cx="11075468" cy="480131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          </a:t>
            </a:r>
            <a:r>
              <a:rPr lang="pl-PL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pl-PL" dirty="0">
                <a:solidFill>
                  <a:srgbClr val="000000"/>
                </a:solidFill>
                <a:latin typeface="Consolas"/>
              </a:rPr>
              <a:t> x = 0b11001100;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y = 0b10001111;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A31515"/>
                </a:solidFill>
                <a:latin typeface="Consolas" panose="020B0609020204030204" pitchFamily="49" charset="0"/>
              </a:rPr>
              <a:t>Opertory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 binarne: 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Console.WriteLine(Convert.ToString(x, 2));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(y, 2));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"x &amp; y -&gt; {0}"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Convert.ToString(x &amp; y, 2));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"x | y -&gt; {0}"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Convert.ToString(x | y), 2);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"~x -&gt; {0} {2}  ~y -&gt; {1} {3}"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(~x, 2),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(~y, 2),~x, ~y);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"x &lt;&lt; 2 -&gt; {0}"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(x &lt;&lt; 2, 2));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"y &gt;&gt; 4 -&gt; {0}"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Convert.ToString(y &gt;&gt; 4, 2));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167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FE5AFB-6A77-4456-82FE-43D7AD06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Operatory </a:t>
            </a:r>
            <a:r>
              <a:rPr lang="en-GB" dirty="0" err="1"/>
              <a:t>przypisania</a:t>
            </a:r>
            <a:endParaRPr lang="pl-PL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DA748E1-2F40-4DBB-9718-AF4BB86DE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50889"/>
              </p:ext>
            </p:extLst>
          </p:nvPr>
        </p:nvGraphicFramePr>
        <p:xfrm>
          <a:off x="2752955" y="2097088"/>
          <a:ext cx="6682914" cy="3631069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964818">
                  <a:extLst>
                    <a:ext uri="{9D8B030D-6E8A-4147-A177-3AD203B41FA5}">
                      <a16:colId xmlns:a16="http://schemas.microsoft.com/office/drawing/2014/main" val="3076508388"/>
                    </a:ext>
                  </a:extLst>
                </a:gridCol>
                <a:gridCol w="3664538">
                  <a:extLst>
                    <a:ext uri="{9D8B030D-6E8A-4147-A177-3AD203B41FA5}">
                      <a16:colId xmlns:a16="http://schemas.microsoft.com/office/drawing/2014/main" val="1265785687"/>
                    </a:ext>
                  </a:extLst>
                </a:gridCol>
                <a:gridCol w="2053558">
                  <a:extLst>
                    <a:ext uri="{9D8B030D-6E8A-4147-A177-3AD203B41FA5}">
                      <a16:colId xmlns:a16="http://schemas.microsoft.com/office/drawing/2014/main" val="2097409534"/>
                    </a:ext>
                  </a:extLst>
                </a:gridCol>
              </a:tblGrid>
              <a:tr h="302006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Operator</a:t>
                      </a:r>
                    </a:p>
                  </a:txBody>
                  <a:tcPr marL="27455" marR="27455" marT="27455" marB="274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Description</a:t>
                      </a:r>
                    </a:p>
                  </a:txBody>
                  <a:tcPr marL="27455" marR="27455" marT="27455" marB="274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Example</a:t>
                      </a:r>
                    </a:p>
                  </a:txBody>
                  <a:tcPr marL="27455" marR="27455" marT="27455" marB="27455"/>
                </a:tc>
                <a:extLst>
                  <a:ext uri="{0D108BD9-81ED-4DB2-BD59-A6C34878D82A}">
                    <a16:rowId xmlns:a16="http://schemas.microsoft.com/office/drawing/2014/main" val="2834191982"/>
                  </a:ext>
                </a:extLst>
              </a:tr>
              <a:tr h="54910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=</a:t>
                      </a:r>
                    </a:p>
                  </a:txBody>
                  <a:tcPr marL="27455" marR="27455" marT="27455" marB="274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Simple assignment operator, Assigns values from right side operands to left side operand</a:t>
                      </a:r>
                    </a:p>
                  </a:txBody>
                  <a:tcPr marL="27455" marR="27455" marT="27455" marB="27455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C = A + B assigns value of A + B into C</a:t>
                      </a:r>
                    </a:p>
                  </a:txBody>
                  <a:tcPr marL="27455" marR="27455" marT="27455" marB="27455" anchor="ctr"/>
                </a:tc>
                <a:extLst>
                  <a:ext uri="{0D108BD9-81ED-4DB2-BD59-A6C34878D82A}">
                    <a16:rowId xmlns:a16="http://schemas.microsoft.com/office/drawing/2014/main" val="3000203520"/>
                  </a:ext>
                </a:extLst>
              </a:tr>
              <a:tr h="67265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+=</a:t>
                      </a:r>
                    </a:p>
                  </a:txBody>
                  <a:tcPr marL="27455" marR="27455" marT="27455" marB="274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Add AND assignment operator, It adds right operand to the left operand and assign the result to left operand</a:t>
                      </a:r>
                    </a:p>
                  </a:txBody>
                  <a:tcPr marL="27455" marR="27455" marT="27455" marB="27455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C += A is equivalent to C = C + A</a:t>
                      </a:r>
                    </a:p>
                  </a:txBody>
                  <a:tcPr marL="27455" marR="27455" marT="27455" marB="27455" anchor="ctr"/>
                </a:tc>
                <a:extLst>
                  <a:ext uri="{0D108BD9-81ED-4DB2-BD59-A6C34878D82A}">
                    <a16:rowId xmlns:a16="http://schemas.microsoft.com/office/drawing/2014/main" val="2052187759"/>
                  </a:ext>
                </a:extLst>
              </a:tr>
              <a:tr h="67265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-=</a:t>
                      </a:r>
                    </a:p>
                  </a:txBody>
                  <a:tcPr marL="27455" marR="27455" marT="27455" marB="274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Subtract AND assignment operator, It subtracts right operand from the left operand and assign the result to left operand</a:t>
                      </a:r>
                    </a:p>
                  </a:txBody>
                  <a:tcPr marL="27455" marR="27455" marT="27455" marB="27455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C -= A is equivalent to C = C - A</a:t>
                      </a:r>
                    </a:p>
                  </a:txBody>
                  <a:tcPr marL="27455" marR="27455" marT="27455" marB="27455" anchor="ctr"/>
                </a:tc>
                <a:extLst>
                  <a:ext uri="{0D108BD9-81ED-4DB2-BD59-A6C34878D82A}">
                    <a16:rowId xmlns:a16="http://schemas.microsoft.com/office/drawing/2014/main" val="3430460959"/>
                  </a:ext>
                </a:extLst>
              </a:tr>
              <a:tr h="67265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*=</a:t>
                      </a:r>
                    </a:p>
                  </a:txBody>
                  <a:tcPr marL="27455" marR="27455" marT="27455" marB="274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Multiply AND assignment operator, It multiplies right operand with the left operand and assign the result to left operand</a:t>
                      </a:r>
                    </a:p>
                  </a:txBody>
                  <a:tcPr marL="27455" marR="27455" marT="27455" marB="27455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C *= A is equivalent to C = C * A</a:t>
                      </a:r>
                    </a:p>
                  </a:txBody>
                  <a:tcPr marL="27455" marR="27455" marT="27455" marB="27455" anchor="ctr"/>
                </a:tc>
                <a:extLst>
                  <a:ext uri="{0D108BD9-81ED-4DB2-BD59-A6C34878D82A}">
                    <a16:rowId xmlns:a16="http://schemas.microsoft.com/office/drawing/2014/main" val="926044457"/>
                  </a:ext>
                </a:extLst>
              </a:tr>
              <a:tr h="67265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/=</a:t>
                      </a:r>
                    </a:p>
                  </a:txBody>
                  <a:tcPr marL="27455" marR="27455" marT="27455" marB="274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Divide AND assignment operator, It divides left operand with the right operand and assign the result to left operand</a:t>
                      </a:r>
                    </a:p>
                  </a:txBody>
                  <a:tcPr marL="27455" marR="27455" marT="27455" marB="27455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C /= A is equivalent to C = C / A</a:t>
                      </a:r>
                    </a:p>
                  </a:txBody>
                  <a:tcPr marL="27455" marR="27455" marT="27455" marB="27455" anchor="ctr"/>
                </a:tc>
                <a:extLst>
                  <a:ext uri="{0D108BD9-81ED-4DB2-BD59-A6C34878D82A}">
                    <a16:rowId xmlns:a16="http://schemas.microsoft.com/office/drawing/2014/main" val="3273745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13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6E975E-1ED2-4389-BFCA-21CB934B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Pobieranie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od </a:t>
            </a:r>
            <a:r>
              <a:rPr lang="en-GB" dirty="0" err="1"/>
              <a:t>użytkownika</a:t>
            </a:r>
            <a:r>
              <a:rPr lang="en-GB" dirty="0"/>
              <a:t> I </a:t>
            </a:r>
            <a:r>
              <a:rPr lang="en-GB" dirty="0" err="1"/>
              <a:t>konwersja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4F868B6-7833-43AA-981E-04E830C3F116}"/>
              </a:ext>
            </a:extLst>
          </p:cNvPr>
          <p:cNvSpPr txBox="1"/>
          <p:nvPr/>
        </p:nvSpPr>
        <p:spPr>
          <a:xfrm>
            <a:off x="1141412" y="2255520"/>
            <a:ext cx="110505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"Podaj swoje imię: 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imie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"Witaj 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imie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 w naszym pierwszym interaktywnym programie!"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string input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int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wiek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Int.Parse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wiek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6366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11D6E5-6CC1-4797-B892-1F973888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Podejmowanie</a:t>
            </a:r>
            <a:r>
              <a:rPr lang="en-GB" dirty="0"/>
              <a:t> </a:t>
            </a:r>
            <a:r>
              <a:rPr lang="en-GB" dirty="0" err="1"/>
              <a:t>decyzji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87105A-2603-4210-AE91-FD7C7512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– else</a:t>
            </a:r>
          </a:p>
          <a:p>
            <a:r>
              <a:rPr lang="en-GB" dirty="0"/>
              <a:t>If – else if – else if – else</a:t>
            </a:r>
          </a:p>
          <a:p>
            <a:r>
              <a:rPr lang="en-GB" dirty="0"/>
              <a:t>switch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2931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29E9F035-B10D-495D-8431-A36EF90E8DD2}"/>
              </a:ext>
            </a:extLst>
          </p:cNvPr>
          <p:cNvSpPr txBox="1"/>
          <p:nvPr/>
        </p:nvSpPr>
        <p:spPr>
          <a:xfrm>
            <a:off x="7448394" y="316992"/>
            <a:ext cx="47436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imie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"Konrad"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//wykonaj coś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//wykonaj coś innego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69C3D26-086B-4E74-8C75-EECFF0D3AD8D}"/>
              </a:ext>
            </a:extLst>
          </p:cNvPr>
          <p:cNvSpPr txBox="1"/>
          <p:nvPr/>
        </p:nvSpPr>
        <p:spPr>
          <a:xfrm>
            <a:off x="0" y="316992"/>
            <a:ext cx="8619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imie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"Konrad"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//wykonaj coś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imie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"Damian"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//wykonaj coś innego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//wykonaj jeżeli żadne z powyższych nie jest spełnione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154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8893D3-455C-4FA7-B866-6538DC36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Praca</a:t>
            </a:r>
            <a:r>
              <a:rPr lang="en-GB" dirty="0"/>
              <a:t> </a:t>
            </a:r>
            <a:r>
              <a:rPr lang="en-GB" dirty="0" err="1"/>
              <a:t>domowa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70A846-6CBE-4BAF-AA3F-F3663ECE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Prosty</a:t>
            </a:r>
            <a:r>
              <a:rPr lang="en-GB" dirty="0"/>
              <a:t> </a:t>
            </a:r>
            <a:r>
              <a:rPr lang="en-GB" dirty="0" err="1"/>
              <a:t>kalkulator</a:t>
            </a:r>
            <a:r>
              <a:rPr lang="en-GB" dirty="0"/>
              <a:t> </a:t>
            </a:r>
            <a:r>
              <a:rPr lang="en-GB" dirty="0" err="1"/>
              <a:t>obsługujący</a:t>
            </a:r>
            <a:r>
              <a:rPr lang="en-GB" dirty="0"/>
              <a:t> </a:t>
            </a:r>
            <a:r>
              <a:rPr lang="en-GB" dirty="0" err="1"/>
              <a:t>dziłania</a:t>
            </a:r>
            <a:r>
              <a:rPr lang="en-GB" dirty="0"/>
              <a:t> -+*/%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kalkulatora</a:t>
            </a:r>
            <a:r>
              <a:rPr lang="en-GB" dirty="0"/>
              <a:t> </a:t>
            </a:r>
            <a:r>
              <a:rPr lang="en-GB" dirty="0" err="1"/>
              <a:t>przesyłamy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plik</a:t>
            </a:r>
            <a:r>
              <a:rPr lang="en-GB" dirty="0"/>
              <a:t> .cs (</a:t>
            </a:r>
            <a:r>
              <a:rPr lang="en-GB" dirty="0" err="1"/>
              <a:t>domyślny</a:t>
            </a:r>
            <a:r>
              <a:rPr lang="en-GB" dirty="0"/>
              <a:t> </a:t>
            </a:r>
            <a:r>
              <a:rPr lang="en-GB" dirty="0" err="1"/>
              <a:t>plik</a:t>
            </a:r>
            <a:r>
              <a:rPr lang="en-GB" dirty="0"/>
              <a:t> z </a:t>
            </a:r>
            <a:r>
              <a:rPr lang="en-GB" dirty="0" err="1"/>
              <a:t>Visuala</a:t>
            </a:r>
            <a:r>
              <a:rPr lang="en-GB" dirty="0"/>
              <a:t>)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adres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konrad.sledziewski17@gmail.com</a:t>
            </a:r>
          </a:p>
        </p:txBody>
      </p:sp>
    </p:spTree>
    <p:extLst>
      <p:ext uri="{BB962C8B-B14F-4D97-AF65-F5344CB8AC3E}">
        <p14:creationId xmlns:p14="http://schemas.microsoft.com/office/powerpoint/2010/main" val="54108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1F16B9-4CA1-4868-8896-624E0485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</a:t>
            </a:r>
            <a:r>
              <a:rPr lang="en-US" dirty="0"/>
              <a:t> jest c#/.net</a:t>
            </a:r>
          </a:p>
        </p:txBody>
      </p:sp>
      <p:pic>
        <p:nvPicPr>
          <p:cNvPr id="1026" name="Picture 2" descr="http://40jajy3iyl373v772m19fybm-wpengine.netdna-ssl.com/dotnet/wp-content/uploads/sites/10/2016/09/dotnet-tomorrow.png">
            <a:extLst>
              <a:ext uri="{FF2B5EF4-FFF2-40B4-BE49-F238E27FC236}">
                <a16:creationId xmlns:a16="http://schemas.microsoft.com/office/drawing/2014/main" id="{6DFB8A45-CCBF-462A-ACD4-9CD41C1E7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054" y="2008585"/>
            <a:ext cx="7456713" cy="402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0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DC34B3-C4EE-4B11-9D12-AA5EB89B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pierwszy</a:t>
            </a:r>
            <a:r>
              <a:rPr lang="en-US" dirty="0"/>
              <a:t> program – </a:t>
            </a:r>
            <a:r>
              <a:rPr lang="pl-PL" dirty="0"/>
              <a:t>omówienie</a:t>
            </a:r>
            <a:r>
              <a:rPr lang="en-US" dirty="0"/>
              <a:t> </a:t>
            </a:r>
            <a:r>
              <a:rPr lang="pl-PL" dirty="0"/>
              <a:t>struktury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DD4C4DF-F629-4F13-BD55-637217352EC4}"/>
              </a:ext>
            </a:extLst>
          </p:cNvPr>
          <p:cNvSpPr txBox="1"/>
          <p:nvPr/>
        </p:nvSpPr>
        <p:spPr>
          <a:xfrm>
            <a:off x="3089422" y="1715167"/>
            <a:ext cx="600997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System.Linq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KursSgh1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pl-PL" dirty="0" err="1">
                <a:solidFill>
                  <a:srgbClr val="A31515"/>
                </a:solidFill>
                <a:latin typeface="Consolas" panose="020B0609020204030204" pitchFamily="49" charset="0"/>
              </a:rPr>
              <a:t>world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4DB60BA-0D47-4863-BB46-FD83ED5ED5B4}"/>
              </a:ext>
            </a:extLst>
          </p:cNvPr>
          <p:cNvSpPr txBox="1"/>
          <p:nvPr/>
        </p:nvSpPr>
        <p:spPr>
          <a:xfrm>
            <a:off x="7972425" y="2131286"/>
            <a:ext cx="276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B050"/>
                </a:solidFill>
              </a:rPr>
              <a:t>Referencja</a:t>
            </a:r>
            <a:r>
              <a:rPr lang="en-GB" dirty="0">
                <a:solidFill>
                  <a:srgbClr val="00B050"/>
                </a:solidFill>
              </a:rPr>
              <a:t> do </a:t>
            </a:r>
            <a:r>
              <a:rPr lang="en-GB" dirty="0" err="1">
                <a:solidFill>
                  <a:srgbClr val="00B050"/>
                </a:solidFill>
              </a:rPr>
              <a:t>przestrzeni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nazw</a:t>
            </a:r>
            <a:r>
              <a:rPr lang="en-GB" dirty="0">
                <a:solidFill>
                  <a:srgbClr val="00B050"/>
                </a:solidFill>
              </a:rPr>
              <a:t> z </a:t>
            </a:r>
            <a:r>
              <a:rPr lang="en-GB" dirty="0" err="1">
                <a:solidFill>
                  <a:srgbClr val="00B050"/>
                </a:solidFill>
              </a:rPr>
              <a:t>.Net</a:t>
            </a:r>
            <a:r>
              <a:rPr lang="en-GB" dirty="0">
                <a:solidFill>
                  <a:srgbClr val="00B050"/>
                </a:solidFill>
              </a:rPr>
              <a:t> Framework</a:t>
            </a:r>
            <a:endParaRPr lang="pl-PL" dirty="0">
              <a:solidFill>
                <a:srgbClr val="00B050"/>
              </a:solidFill>
            </a:endParaRPr>
          </a:p>
        </p:txBody>
      </p:sp>
      <p:sp>
        <p:nvSpPr>
          <p:cNvPr id="14" name="Nawias klamrowy zamykający 13">
            <a:extLst>
              <a:ext uri="{FF2B5EF4-FFF2-40B4-BE49-F238E27FC236}">
                <a16:creationId xmlns:a16="http://schemas.microsoft.com/office/drawing/2014/main" id="{B2C82AC3-B56E-41EF-85F7-3680DF429BD2}"/>
              </a:ext>
            </a:extLst>
          </p:cNvPr>
          <p:cNvSpPr/>
          <p:nvPr/>
        </p:nvSpPr>
        <p:spPr>
          <a:xfrm>
            <a:off x="7515225" y="1715167"/>
            <a:ext cx="457200" cy="147857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E1D2EFE-D5B4-4BCB-A2F4-C768A2B4CA34}"/>
              </a:ext>
            </a:extLst>
          </p:cNvPr>
          <p:cNvSpPr txBox="1"/>
          <p:nvPr/>
        </p:nvSpPr>
        <p:spPr>
          <a:xfrm>
            <a:off x="5810250" y="3294932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00B050"/>
                </a:solidFill>
              </a:rPr>
              <a:t>Nasza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przesteń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nazw</a:t>
            </a:r>
            <a:endParaRPr lang="pl-PL" dirty="0">
              <a:solidFill>
                <a:srgbClr val="00B050"/>
              </a:solidFill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132CAD7A-1085-4F6B-B1C8-0F5CCEC5C04E}"/>
              </a:ext>
            </a:extLst>
          </p:cNvPr>
          <p:cNvSpPr txBox="1"/>
          <p:nvPr/>
        </p:nvSpPr>
        <p:spPr>
          <a:xfrm>
            <a:off x="5810250" y="3886200"/>
            <a:ext cx="137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00B050"/>
                </a:solidFill>
              </a:rPr>
              <a:t>Nazwa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klasy</a:t>
            </a:r>
            <a:endParaRPr lang="pl-PL" dirty="0">
              <a:solidFill>
                <a:srgbClr val="00B050"/>
              </a:solidFill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0BA52CFE-6851-4875-BA16-861EDC490023}"/>
              </a:ext>
            </a:extLst>
          </p:cNvPr>
          <p:cNvSpPr txBox="1"/>
          <p:nvPr/>
        </p:nvSpPr>
        <p:spPr>
          <a:xfrm>
            <a:off x="8935886" y="4422343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00B050"/>
                </a:solidFill>
              </a:rPr>
              <a:t>Metoda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główna</a:t>
            </a:r>
            <a:endParaRPr lang="pl-PL" dirty="0">
              <a:solidFill>
                <a:srgbClr val="00B050"/>
              </a:solidFill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9EBF64D-2631-4006-83E1-884D244B78EB}"/>
              </a:ext>
            </a:extLst>
          </p:cNvPr>
          <p:cNvSpPr txBox="1"/>
          <p:nvPr/>
        </p:nvSpPr>
        <p:spPr>
          <a:xfrm>
            <a:off x="8935886" y="4867875"/>
            <a:ext cx="2111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B050"/>
                </a:solidFill>
              </a:rPr>
              <a:t>Metoda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err="1">
                <a:solidFill>
                  <a:srgbClr val="00B050"/>
                </a:solidFill>
              </a:rPr>
              <a:t>wywołana</a:t>
            </a:r>
            <a:r>
              <a:rPr lang="en-GB" dirty="0">
                <a:solidFill>
                  <a:srgbClr val="00B050"/>
                </a:solidFill>
              </a:rPr>
              <a:t> z </a:t>
            </a:r>
            <a:r>
              <a:rPr lang="en-GB" dirty="0" err="1">
                <a:solidFill>
                  <a:srgbClr val="00B050"/>
                </a:solidFill>
              </a:rPr>
              <a:t>klasy</a:t>
            </a:r>
            <a:r>
              <a:rPr lang="en-GB" dirty="0">
                <a:solidFill>
                  <a:srgbClr val="00B050"/>
                </a:solidFill>
              </a:rPr>
              <a:t> Console</a:t>
            </a:r>
            <a:endParaRPr lang="pl-P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6354EE-D0AB-4F61-ACF2-A3F617B7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Komentarze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DA81137-C5B4-4841-8C3C-7B6ABE3EDB7B}"/>
              </a:ext>
            </a:extLst>
          </p:cNvPr>
          <p:cNvSpPr txBox="1"/>
          <p:nvPr/>
        </p:nvSpPr>
        <p:spPr>
          <a:xfrm>
            <a:off x="2202962" y="1743075"/>
            <a:ext cx="778290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//to jest komentarz jednolinijkowy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            *to jest komentarz</a:t>
            </a:r>
          </a:p>
          <a:p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            *wielolinijkowy</a:t>
            </a:r>
          </a:p>
          <a:p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            *</a:t>
            </a:r>
          </a:p>
          <a:p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            * komentarze nie wpływają na działanie programu</a:t>
            </a:r>
          </a:p>
          <a:p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             */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pl-PL" dirty="0" err="1">
                <a:solidFill>
                  <a:srgbClr val="A31515"/>
                </a:solidFill>
                <a:latin typeface="Consolas" panose="020B0609020204030204" pitchFamily="49" charset="0"/>
              </a:rPr>
              <a:t>world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!"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695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04A3A8-B26B-460F-BE7D-CC5C0F21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zmienne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82A7F87-B16A-46F9-BA3C-1A3DA8A2E280}"/>
              </a:ext>
            </a:extLst>
          </p:cNvPr>
          <p:cNvSpPr txBox="1"/>
          <p:nvPr/>
        </p:nvSpPr>
        <p:spPr>
          <a:xfrm>
            <a:off x="2456236" y="2413337"/>
            <a:ext cx="72763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[] args)</a:t>
            </a:r>
          </a:p>
          <a:p>
            <a:r>
              <a:rPr lang="pl-PL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l-PL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>
                <a:solidFill>
                  <a:srgbClr val="008000"/>
                </a:solidFill>
                <a:latin typeface="Consolas" panose="020B0609020204030204" pitchFamily="49" charset="0"/>
              </a:rPr>
              <a:t>//to jest zmienna reprezentująca ciąg znaków</a:t>
            </a:r>
            <a:endParaRPr lang="pl-PL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>
                <a:solidFill>
                  <a:srgbClr val="000000"/>
                </a:solidFill>
                <a:latin typeface="Consolas" panose="020B0609020204030204" pitchFamily="49" charset="0"/>
              </a:rPr>
              <a:t> hello = </a:t>
            </a:r>
            <a:r>
              <a:rPr lang="pl-PL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pl-PL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Console.WriteLine(hello);</a:t>
            </a:r>
          </a:p>
          <a:p>
            <a:r>
              <a:rPr lang="pl-PL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664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3354B6E-230D-4520-9556-FB7FE11EB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29022"/>
              </p:ext>
            </p:extLst>
          </p:nvPr>
        </p:nvGraphicFramePr>
        <p:xfrm>
          <a:off x="2296888" y="654566"/>
          <a:ext cx="7598223" cy="5548868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532741">
                  <a:extLst>
                    <a:ext uri="{9D8B030D-6E8A-4147-A177-3AD203B41FA5}">
                      <a16:colId xmlns:a16="http://schemas.microsoft.com/office/drawing/2014/main" val="4224260374"/>
                    </a:ext>
                  </a:extLst>
                </a:gridCol>
                <a:gridCol w="2532741">
                  <a:extLst>
                    <a:ext uri="{9D8B030D-6E8A-4147-A177-3AD203B41FA5}">
                      <a16:colId xmlns:a16="http://schemas.microsoft.com/office/drawing/2014/main" val="3346919502"/>
                    </a:ext>
                  </a:extLst>
                </a:gridCol>
                <a:gridCol w="2532741">
                  <a:extLst>
                    <a:ext uri="{9D8B030D-6E8A-4147-A177-3AD203B41FA5}">
                      <a16:colId xmlns:a16="http://schemas.microsoft.com/office/drawing/2014/main" val="569334354"/>
                    </a:ext>
                  </a:extLst>
                </a:gridCol>
              </a:tblGrid>
              <a:tr h="31479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dirty="0">
                          <a:effectLst/>
                        </a:rPr>
                        <a:t>Alias</a:t>
                      </a:r>
                      <a:endParaRPr lang="en-GB" sz="18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2084" marR="52084" marT="26042" marB="260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>
                          <a:effectLst/>
                        </a:rPr>
                        <a:t>Type Name</a:t>
                      </a:r>
                      <a:endParaRPr lang="en-GB" sz="1800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2084" marR="52084" marT="26042" marB="260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dirty="0" err="1">
                          <a:effectLst/>
                        </a:rPr>
                        <a:t>.Net</a:t>
                      </a:r>
                      <a:r>
                        <a:rPr lang="en-GB" sz="1800" dirty="0">
                          <a:effectLst/>
                        </a:rPr>
                        <a:t> Type</a:t>
                      </a:r>
                      <a:endParaRPr lang="en-GB" sz="18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2084" marR="52084" marT="26042" marB="26042" anchor="b"/>
                </a:tc>
                <a:extLst>
                  <a:ext uri="{0D108BD9-81ED-4DB2-BD59-A6C34878D82A}">
                    <a16:rowId xmlns:a16="http://schemas.microsoft.com/office/drawing/2014/main" val="333065128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byte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System.Byte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struct</a:t>
                      </a:r>
                      <a:endParaRPr lang="en-GB" sz="18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extLst>
                  <a:ext uri="{0D108BD9-81ED-4DB2-BD59-A6C34878D82A}">
                    <a16:rowId xmlns:a16="http://schemas.microsoft.com/office/drawing/2014/main" val="3434582672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sbyte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System.SByte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struct</a:t>
                      </a:r>
                      <a:endParaRPr lang="en-GB" sz="18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extLst>
                  <a:ext uri="{0D108BD9-81ED-4DB2-BD59-A6C34878D82A}">
                    <a16:rowId xmlns:a16="http://schemas.microsoft.com/office/drawing/2014/main" val="990089009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int</a:t>
                      </a:r>
                      <a:endParaRPr lang="en-GB" sz="18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System.Int32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struct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extLst>
                  <a:ext uri="{0D108BD9-81ED-4DB2-BD59-A6C34878D82A}">
                    <a16:rowId xmlns:a16="http://schemas.microsoft.com/office/drawing/2014/main" val="101322687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uint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System.UInt32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struct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extLst>
                  <a:ext uri="{0D108BD9-81ED-4DB2-BD59-A6C34878D82A}">
                    <a16:rowId xmlns:a16="http://schemas.microsoft.com/office/drawing/2014/main" val="1554260014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short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System.Int16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struct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extLst>
                  <a:ext uri="{0D108BD9-81ED-4DB2-BD59-A6C34878D82A}">
                    <a16:rowId xmlns:a16="http://schemas.microsoft.com/office/drawing/2014/main" val="3538611658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ushort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System.UInt16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struct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extLst>
                  <a:ext uri="{0D108BD9-81ED-4DB2-BD59-A6C34878D82A}">
                    <a16:rowId xmlns:a16="http://schemas.microsoft.com/office/drawing/2014/main" val="1467061067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long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System.Int64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struct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extLst>
                  <a:ext uri="{0D108BD9-81ED-4DB2-BD59-A6C34878D82A}">
                    <a16:rowId xmlns:a16="http://schemas.microsoft.com/office/drawing/2014/main" val="1366636602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ulong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System.UInt64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struct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extLst>
                  <a:ext uri="{0D108BD9-81ED-4DB2-BD59-A6C34878D82A}">
                    <a16:rowId xmlns:a16="http://schemas.microsoft.com/office/drawing/2014/main" val="4032355237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float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System.Single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struct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extLst>
                  <a:ext uri="{0D108BD9-81ED-4DB2-BD59-A6C34878D82A}">
                    <a16:rowId xmlns:a16="http://schemas.microsoft.com/office/drawing/2014/main" val="3455294196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double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System.Double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struct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extLst>
                  <a:ext uri="{0D108BD9-81ED-4DB2-BD59-A6C34878D82A}">
                    <a16:rowId xmlns:a16="http://schemas.microsoft.com/office/drawing/2014/main" val="3739917403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char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System.Char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struct</a:t>
                      </a:r>
                      <a:endParaRPr lang="en-GB" sz="18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extLst>
                  <a:ext uri="{0D108BD9-81ED-4DB2-BD59-A6C34878D82A}">
                    <a16:rowId xmlns:a16="http://schemas.microsoft.com/office/drawing/2014/main" val="2152564529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bool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System.Boolean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struct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extLst>
                  <a:ext uri="{0D108BD9-81ED-4DB2-BD59-A6C34878D82A}">
                    <a16:rowId xmlns:a16="http://schemas.microsoft.com/office/drawing/2014/main" val="3622893584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object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System.Object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Class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extLst>
                  <a:ext uri="{0D108BD9-81ED-4DB2-BD59-A6C34878D82A}">
                    <a16:rowId xmlns:a16="http://schemas.microsoft.com/office/drawing/2014/main" val="665466259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string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System.String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Class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extLst>
                  <a:ext uri="{0D108BD9-81ED-4DB2-BD59-A6C34878D82A}">
                    <a16:rowId xmlns:a16="http://schemas.microsoft.com/office/drawing/2014/main" val="255423837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decimal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System.Decimal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struct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extLst>
                  <a:ext uri="{0D108BD9-81ED-4DB2-BD59-A6C34878D82A}">
                    <a16:rowId xmlns:a16="http://schemas.microsoft.com/office/drawing/2014/main" val="69598594"/>
                  </a:ext>
                </a:extLst>
              </a:tr>
              <a:tr h="314792"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DateTime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>
                          <a:effectLst/>
                        </a:rPr>
                        <a:t>System.DateTime</a:t>
                      </a:r>
                      <a:endParaRPr lang="en-GB" sz="18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800" dirty="0">
                          <a:effectLst/>
                        </a:rPr>
                        <a:t>struct</a:t>
                      </a:r>
                      <a:endParaRPr lang="en-GB" sz="18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2084" marR="52084" marT="26042" marB="26042"/>
                </a:tc>
                <a:extLst>
                  <a:ext uri="{0D108BD9-81ED-4DB2-BD59-A6C34878D82A}">
                    <a16:rowId xmlns:a16="http://schemas.microsoft.com/office/drawing/2014/main" val="187448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56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E1FC84-C853-4E2A-99FE-37B15A3E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Deklaracja</a:t>
            </a:r>
            <a:r>
              <a:rPr lang="en-GB" dirty="0"/>
              <a:t> I </a:t>
            </a:r>
            <a:r>
              <a:rPr lang="en-GB" dirty="0" err="1"/>
              <a:t>inicjalizacja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CA10279-F7C5-4392-A0EC-BE7965BABCD8}"/>
              </a:ext>
            </a:extLst>
          </p:cNvPr>
          <p:cNvSpPr txBox="1"/>
          <p:nvPr/>
        </p:nvSpPr>
        <p:spPr>
          <a:xfrm>
            <a:off x="1696413" y="1571625"/>
            <a:ext cx="879599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//deklaracja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//inicjalizacja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a = 10;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b = 20;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c = a + b;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//wypisanie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"a = </a:t>
            </a:r>
            <a:r>
              <a:rPr lang="pl-PL" dirty="0">
                <a:solidFill>
                  <a:srgbClr val="3CB371"/>
                </a:solidFill>
                <a:latin typeface="Consolas" panose="020B0609020204030204" pitchFamily="49" charset="0"/>
              </a:rPr>
              <a:t>{0}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, b = </a:t>
            </a:r>
            <a:r>
              <a:rPr lang="pl-PL" dirty="0">
                <a:solidFill>
                  <a:srgbClr val="3CB371"/>
                </a:solidFill>
                <a:latin typeface="Consolas" panose="020B0609020204030204" pitchFamily="49" charset="0"/>
              </a:rPr>
              <a:t>{1}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, c = </a:t>
            </a:r>
            <a:r>
              <a:rPr lang="pl-PL" dirty="0">
                <a:solidFill>
                  <a:srgbClr val="3CB371"/>
                </a:solidFill>
                <a:latin typeface="Consolas" panose="020B0609020204030204" pitchFamily="49" charset="0"/>
              </a:rPr>
              <a:t>{2}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, a, b, c);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$"a =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{a}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, b =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{b}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, c = 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{c}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274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076000-23A9-4481-868F-3D26E49C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operatory</a:t>
            </a:r>
            <a:endParaRPr lang="pl-PL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7F265FF-8E61-4FD2-8A5D-FE5B5C0E8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845264"/>
              </p:ext>
            </p:extLst>
          </p:nvPr>
        </p:nvGraphicFramePr>
        <p:xfrm>
          <a:off x="445326" y="1782763"/>
          <a:ext cx="4342590" cy="475790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626944">
                  <a:extLst>
                    <a:ext uri="{9D8B030D-6E8A-4147-A177-3AD203B41FA5}">
                      <a16:colId xmlns:a16="http://schemas.microsoft.com/office/drawing/2014/main" val="1674830206"/>
                    </a:ext>
                  </a:extLst>
                </a:gridCol>
                <a:gridCol w="2381234">
                  <a:extLst>
                    <a:ext uri="{9D8B030D-6E8A-4147-A177-3AD203B41FA5}">
                      <a16:colId xmlns:a16="http://schemas.microsoft.com/office/drawing/2014/main" val="2028500275"/>
                    </a:ext>
                  </a:extLst>
                </a:gridCol>
                <a:gridCol w="1334412">
                  <a:extLst>
                    <a:ext uri="{9D8B030D-6E8A-4147-A177-3AD203B41FA5}">
                      <a16:colId xmlns:a16="http://schemas.microsoft.com/office/drawing/2014/main" val="2591331207"/>
                    </a:ext>
                  </a:extLst>
                </a:gridCol>
              </a:tblGrid>
              <a:tr h="42117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Operator</a:t>
                      </a:r>
                    </a:p>
                  </a:txBody>
                  <a:tcPr marL="38289" marR="38289" marT="38289" marB="3828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Description</a:t>
                      </a:r>
                    </a:p>
                  </a:txBody>
                  <a:tcPr marL="38289" marR="38289" marT="38289" marB="3828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Example</a:t>
                      </a:r>
                    </a:p>
                  </a:txBody>
                  <a:tcPr marL="38289" marR="38289" marT="38289" marB="38289"/>
                </a:tc>
                <a:extLst>
                  <a:ext uri="{0D108BD9-81ED-4DB2-BD59-A6C34878D82A}">
                    <a16:rowId xmlns:a16="http://schemas.microsoft.com/office/drawing/2014/main" val="3736966765"/>
                  </a:ext>
                </a:extLst>
              </a:tr>
              <a:tr h="24887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+</a:t>
                      </a:r>
                    </a:p>
                  </a:txBody>
                  <a:tcPr marL="38289" marR="38289" marT="38289" marB="3828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Adds two operands</a:t>
                      </a:r>
                    </a:p>
                  </a:txBody>
                  <a:tcPr marL="38289" marR="38289" marT="38289" marB="3828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A + B = 30</a:t>
                      </a:r>
                    </a:p>
                  </a:txBody>
                  <a:tcPr marL="38289" marR="38289" marT="38289" marB="38289"/>
                </a:tc>
                <a:extLst>
                  <a:ext uri="{0D108BD9-81ED-4DB2-BD59-A6C34878D82A}">
                    <a16:rowId xmlns:a16="http://schemas.microsoft.com/office/drawing/2014/main" val="2932258150"/>
                  </a:ext>
                </a:extLst>
              </a:tr>
              <a:tr h="42117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-</a:t>
                      </a:r>
                    </a:p>
                  </a:txBody>
                  <a:tcPr marL="38289" marR="38289" marT="38289" marB="3828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Subtracts second operand from the first</a:t>
                      </a:r>
                    </a:p>
                  </a:txBody>
                  <a:tcPr marL="38289" marR="38289" marT="38289" marB="3828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A - B = -10</a:t>
                      </a:r>
                    </a:p>
                  </a:txBody>
                  <a:tcPr marL="38289" marR="38289" marT="38289" marB="38289"/>
                </a:tc>
                <a:extLst>
                  <a:ext uri="{0D108BD9-81ED-4DB2-BD59-A6C34878D82A}">
                    <a16:rowId xmlns:a16="http://schemas.microsoft.com/office/drawing/2014/main" val="2516779338"/>
                  </a:ext>
                </a:extLst>
              </a:tr>
              <a:tr h="24887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*</a:t>
                      </a:r>
                    </a:p>
                  </a:txBody>
                  <a:tcPr marL="38289" marR="38289" marT="38289" marB="3828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Multiplies both operands</a:t>
                      </a:r>
                    </a:p>
                  </a:txBody>
                  <a:tcPr marL="38289" marR="38289" marT="38289" marB="3828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A * B = 200</a:t>
                      </a:r>
                    </a:p>
                  </a:txBody>
                  <a:tcPr marL="38289" marR="38289" marT="38289" marB="38289"/>
                </a:tc>
                <a:extLst>
                  <a:ext uri="{0D108BD9-81ED-4DB2-BD59-A6C34878D82A}">
                    <a16:rowId xmlns:a16="http://schemas.microsoft.com/office/drawing/2014/main" val="3811510816"/>
                  </a:ext>
                </a:extLst>
              </a:tr>
              <a:tr h="439479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/</a:t>
                      </a:r>
                    </a:p>
                  </a:txBody>
                  <a:tcPr marL="38289" marR="38289" marT="38289" marB="3828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effectLst/>
                        </a:rPr>
                        <a:t>Divides numerator by de-numerator</a:t>
                      </a:r>
                    </a:p>
                  </a:txBody>
                  <a:tcPr marL="38289" marR="38289" marT="38289" marB="3828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B / A = 2</a:t>
                      </a:r>
                    </a:p>
                  </a:txBody>
                  <a:tcPr marL="38289" marR="38289" marT="38289" marB="38289"/>
                </a:tc>
                <a:extLst>
                  <a:ext uri="{0D108BD9-81ED-4DB2-BD59-A6C34878D82A}">
                    <a16:rowId xmlns:a16="http://schemas.microsoft.com/office/drawing/2014/main" val="4024394059"/>
                  </a:ext>
                </a:extLst>
              </a:tr>
              <a:tr h="593476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%</a:t>
                      </a:r>
                    </a:p>
                  </a:txBody>
                  <a:tcPr marL="38289" marR="38289" marT="38289" marB="3828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Modulus Operator and remainder of after an integer division</a:t>
                      </a:r>
                    </a:p>
                  </a:txBody>
                  <a:tcPr marL="38289" marR="38289" marT="38289" marB="3828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B % A = 0</a:t>
                      </a:r>
                    </a:p>
                  </a:txBody>
                  <a:tcPr marL="38289" marR="38289" marT="38289" marB="38289"/>
                </a:tc>
                <a:extLst>
                  <a:ext uri="{0D108BD9-81ED-4DB2-BD59-A6C34878D82A}">
                    <a16:rowId xmlns:a16="http://schemas.microsoft.com/office/drawing/2014/main" val="2061906401"/>
                  </a:ext>
                </a:extLst>
              </a:tr>
              <a:tr h="593476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++</a:t>
                      </a:r>
                    </a:p>
                  </a:txBody>
                  <a:tcPr marL="38289" marR="38289" marT="38289" marB="3828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Increment operator increases integer value by one</a:t>
                      </a:r>
                    </a:p>
                  </a:txBody>
                  <a:tcPr marL="38289" marR="38289" marT="38289" marB="3828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A++ = 11</a:t>
                      </a:r>
                    </a:p>
                  </a:txBody>
                  <a:tcPr marL="38289" marR="38289" marT="38289" marB="38289"/>
                </a:tc>
                <a:extLst>
                  <a:ext uri="{0D108BD9-81ED-4DB2-BD59-A6C34878D82A}">
                    <a16:rowId xmlns:a16="http://schemas.microsoft.com/office/drawing/2014/main" val="1747289264"/>
                  </a:ext>
                </a:extLst>
              </a:tr>
              <a:tr h="593476"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>
                          <a:effectLst/>
                        </a:rPr>
                        <a:t>--</a:t>
                      </a:r>
                    </a:p>
                  </a:txBody>
                  <a:tcPr marL="38289" marR="38289" marT="38289" marB="3828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Decrement operator decreases integer value by one</a:t>
                      </a:r>
                    </a:p>
                  </a:txBody>
                  <a:tcPr marL="38289" marR="38289" marT="38289" marB="3828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600" dirty="0">
                          <a:effectLst/>
                        </a:rPr>
                        <a:t>A-- = 9</a:t>
                      </a:r>
                    </a:p>
                  </a:txBody>
                  <a:tcPr marL="38289" marR="38289" marT="38289" marB="38289"/>
                </a:tc>
                <a:extLst>
                  <a:ext uri="{0D108BD9-81ED-4DB2-BD59-A6C34878D82A}">
                    <a16:rowId xmlns:a16="http://schemas.microsoft.com/office/drawing/2014/main" val="2524200090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92BCDA9-DBA2-4C02-A370-8BC28B900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88926"/>
              </p:ext>
            </p:extLst>
          </p:nvPr>
        </p:nvGraphicFramePr>
        <p:xfrm>
          <a:off x="4923903" y="1782763"/>
          <a:ext cx="5987521" cy="475790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864422">
                  <a:extLst>
                    <a:ext uri="{9D8B030D-6E8A-4147-A177-3AD203B41FA5}">
                      <a16:colId xmlns:a16="http://schemas.microsoft.com/office/drawing/2014/main" val="239885913"/>
                    </a:ext>
                  </a:extLst>
                </a:gridCol>
                <a:gridCol w="3283223">
                  <a:extLst>
                    <a:ext uri="{9D8B030D-6E8A-4147-A177-3AD203B41FA5}">
                      <a16:colId xmlns:a16="http://schemas.microsoft.com/office/drawing/2014/main" val="1306947411"/>
                    </a:ext>
                  </a:extLst>
                </a:gridCol>
                <a:gridCol w="1839876">
                  <a:extLst>
                    <a:ext uri="{9D8B030D-6E8A-4147-A177-3AD203B41FA5}">
                      <a16:colId xmlns:a16="http://schemas.microsoft.com/office/drawing/2014/main" val="1337795475"/>
                    </a:ext>
                  </a:extLst>
                </a:gridCol>
              </a:tblGrid>
              <a:tr h="28209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Operator</a:t>
                      </a:r>
                    </a:p>
                  </a:txBody>
                  <a:tcPr marL="23073" marR="23073" marT="23073" marB="2307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Description</a:t>
                      </a:r>
                    </a:p>
                  </a:txBody>
                  <a:tcPr marL="23073" marR="23073" marT="23073" marB="2307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Example</a:t>
                      </a:r>
                    </a:p>
                  </a:txBody>
                  <a:tcPr marL="23073" marR="23073" marT="23073" marB="23073"/>
                </a:tc>
                <a:extLst>
                  <a:ext uri="{0D108BD9-81ED-4DB2-BD59-A6C34878D82A}">
                    <a16:rowId xmlns:a16="http://schemas.microsoft.com/office/drawing/2014/main" val="892682485"/>
                  </a:ext>
                </a:extLst>
              </a:tr>
              <a:tr h="7459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==</a:t>
                      </a:r>
                    </a:p>
                  </a:txBody>
                  <a:tcPr marL="23073" marR="23073" marT="23073" marB="230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Checks if the values of two operands are equal or not, if yes then condition becomes true.</a:t>
                      </a:r>
                    </a:p>
                  </a:txBody>
                  <a:tcPr marL="23073" marR="23073" marT="23073" marB="2307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(A == B) is not true.</a:t>
                      </a:r>
                    </a:p>
                  </a:txBody>
                  <a:tcPr marL="23073" marR="23073" marT="23073" marB="23073"/>
                </a:tc>
                <a:extLst>
                  <a:ext uri="{0D108BD9-81ED-4DB2-BD59-A6C34878D82A}">
                    <a16:rowId xmlns:a16="http://schemas.microsoft.com/office/drawing/2014/main" val="439320512"/>
                  </a:ext>
                </a:extLst>
              </a:tr>
              <a:tr h="7459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!=</a:t>
                      </a:r>
                    </a:p>
                  </a:txBody>
                  <a:tcPr marL="23073" marR="23073" marT="23073" marB="230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Checks if the values of two operands are equal or not, if values are not equal then condition becomes true.</a:t>
                      </a:r>
                    </a:p>
                  </a:txBody>
                  <a:tcPr marL="23073" marR="23073" marT="23073" marB="2307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(A != B) is true.</a:t>
                      </a:r>
                    </a:p>
                  </a:txBody>
                  <a:tcPr marL="23073" marR="23073" marT="23073" marB="23073"/>
                </a:tc>
                <a:extLst>
                  <a:ext uri="{0D108BD9-81ED-4DB2-BD59-A6C34878D82A}">
                    <a16:rowId xmlns:a16="http://schemas.microsoft.com/office/drawing/2014/main" val="163195232"/>
                  </a:ext>
                </a:extLst>
              </a:tr>
              <a:tr h="7459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&gt;</a:t>
                      </a:r>
                    </a:p>
                  </a:txBody>
                  <a:tcPr marL="23073" marR="23073" marT="23073" marB="230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23073" marR="23073" marT="23073" marB="2307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(A &gt; B) is not true.</a:t>
                      </a:r>
                    </a:p>
                  </a:txBody>
                  <a:tcPr marL="23073" marR="23073" marT="23073" marB="23073"/>
                </a:tc>
                <a:extLst>
                  <a:ext uri="{0D108BD9-81ED-4DB2-BD59-A6C34878D82A}">
                    <a16:rowId xmlns:a16="http://schemas.microsoft.com/office/drawing/2014/main" val="1435930010"/>
                  </a:ext>
                </a:extLst>
              </a:tr>
              <a:tr h="7459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&lt;</a:t>
                      </a:r>
                    </a:p>
                  </a:txBody>
                  <a:tcPr marL="23073" marR="23073" marT="23073" marB="230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23073" marR="23073" marT="23073" marB="2307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(A &lt; B) is true.</a:t>
                      </a:r>
                    </a:p>
                  </a:txBody>
                  <a:tcPr marL="23073" marR="23073" marT="23073" marB="23073"/>
                </a:tc>
                <a:extLst>
                  <a:ext uri="{0D108BD9-81ED-4DB2-BD59-A6C34878D82A}">
                    <a16:rowId xmlns:a16="http://schemas.microsoft.com/office/drawing/2014/main" val="2538722983"/>
                  </a:ext>
                </a:extLst>
              </a:tr>
              <a:tr h="7459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&gt;=</a:t>
                      </a:r>
                    </a:p>
                  </a:txBody>
                  <a:tcPr marL="23073" marR="23073" marT="23073" marB="230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23073" marR="23073" marT="23073" marB="2307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(A &gt;= B) is not true.</a:t>
                      </a:r>
                    </a:p>
                  </a:txBody>
                  <a:tcPr marL="23073" marR="23073" marT="23073" marB="23073"/>
                </a:tc>
                <a:extLst>
                  <a:ext uri="{0D108BD9-81ED-4DB2-BD59-A6C34878D82A}">
                    <a16:rowId xmlns:a16="http://schemas.microsoft.com/office/drawing/2014/main" val="177293514"/>
                  </a:ext>
                </a:extLst>
              </a:tr>
              <a:tr h="745968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&lt;=</a:t>
                      </a:r>
                    </a:p>
                  </a:txBody>
                  <a:tcPr marL="23073" marR="23073" marT="23073" marB="2307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23073" marR="23073" marT="23073" marB="2307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(A &lt;= B) is true.</a:t>
                      </a:r>
                    </a:p>
                  </a:txBody>
                  <a:tcPr marL="23073" marR="23073" marT="23073" marB="23073"/>
                </a:tc>
                <a:extLst>
                  <a:ext uri="{0D108BD9-81ED-4DB2-BD59-A6C34878D82A}">
                    <a16:rowId xmlns:a16="http://schemas.microsoft.com/office/drawing/2014/main" val="381172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81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AB9041E-23FB-453A-8B3E-8523109F8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83097"/>
              </p:ext>
            </p:extLst>
          </p:nvPr>
        </p:nvGraphicFramePr>
        <p:xfrm>
          <a:off x="577978" y="1623858"/>
          <a:ext cx="4856630" cy="3610283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01155">
                  <a:extLst>
                    <a:ext uri="{9D8B030D-6E8A-4147-A177-3AD203B41FA5}">
                      <a16:colId xmlns:a16="http://schemas.microsoft.com/office/drawing/2014/main" val="2840985086"/>
                    </a:ext>
                  </a:extLst>
                </a:gridCol>
                <a:gridCol w="2663106">
                  <a:extLst>
                    <a:ext uri="{9D8B030D-6E8A-4147-A177-3AD203B41FA5}">
                      <a16:colId xmlns:a16="http://schemas.microsoft.com/office/drawing/2014/main" val="3856433855"/>
                    </a:ext>
                  </a:extLst>
                </a:gridCol>
                <a:gridCol w="1492369">
                  <a:extLst>
                    <a:ext uri="{9D8B030D-6E8A-4147-A177-3AD203B41FA5}">
                      <a16:colId xmlns:a16="http://schemas.microsoft.com/office/drawing/2014/main" val="3064341748"/>
                    </a:ext>
                  </a:extLst>
                </a:gridCol>
              </a:tblGrid>
              <a:tr h="43774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Operator</a:t>
                      </a:r>
                    </a:p>
                  </a:txBody>
                  <a:tcPr marL="39795" marR="39795" marT="39795" marB="397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Description</a:t>
                      </a:r>
                    </a:p>
                  </a:txBody>
                  <a:tcPr marL="39795" marR="39795" marT="39795" marB="397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Example</a:t>
                      </a:r>
                    </a:p>
                  </a:txBody>
                  <a:tcPr marL="39795" marR="39795" marT="39795" marB="39795"/>
                </a:tc>
                <a:extLst>
                  <a:ext uri="{0D108BD9-81ED-4DB2-BD59-A6C34878D82A}">
                    <a16:rowId xmlns:a16="http://schemas.microsoft.com/office/drawing/2014/main" val="3514380668"/>
                  </a:ext>
                </a:extLst>
              </a:tr>
              <a:tr h="974966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&amp;&amp;</a:t>
                      </a:r>
                    </a:p>
                  </a:txBody>
                  <a:tcPr marL="39795" marR="39795" marT="39795" marB="397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Called Logical AND operator. If both the operands are non zero then condition becomes true.</a:t>
                      </a:r>
                    </a:p>
                  </a:txBody>
                  <a:tcPr marL="39795" marR="39795" marT="39795" marB="397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(A &amp;&amp; B) is false.</a:t>
                      </a:r>
                    </a:p>
                  </a:txBody>
                  <a:tcPr marL="39795" marR="39795" marT="39795" marB="39795"/>
                </a:tc>
                <a:extLst>
                  <a:ext uri="{0D108BD9-81ED-4DB2-BD59-A6C34878D82A}">
                    <a16:rowId xmlns:a16="http://schemas.microsoft.com/office/drawing/2014/main" val="3688777744"/>
                  </a:ext>
                </a:extLst>
              </a:tr>
              <a:tr h="974966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||</a:t>
                      </a:r>
                    </a:p>
                  </a:txBody>
                  <a:tcPr marL="39795" marR="39795" marT="39795" marB="397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Called Logical OR Operator. If any of the two operands is non zero then condition becomes true.</a:t>
                      </a:r>
                    </a:p>
                  </a:txBody>
                  <a:tcPr marL="39795" marR="39795" marT="39795" marB="397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(A || B) is true.</a:t>
                      </a:r>
                    </a:p>
                  </a:txBody>
                  <a:tcPr marL="39795" marR="39795" marT="39795" marB="39795"/>
                </a:tc>
                <a:extLst>
                  <a:ext uri="{0D108BD9-81ED-4DB2-BD59-A6C34878D82A}">
                    <a16:rowId xmlns:a16="http://schemas.microsoft.com/office/drawing/2014/main" val="1432770988"/>
                  </a:ext>
                </a:extLst>
              </a:tr>
              <a:tr h="115404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!</a:t>
                      </a:r>
                    </a:p>
                  </a:txBody>
                  <a:tcPr marL="39795" marR="39795" marT="39795" marB="3979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Called Logical NOT Operator. Use to reverses the logical state of its operand. If a condition is true then Logical NOT operator will make false.</a:t>
                      </a:r>
                    </a:p>
                  </a:txBody>
                  <a:tcPr marL="39795" marR="39795" marT="39795" marB="3979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dirty="0">
                          <a:effectLst/>
                        </a:rPr>
                        <a:t>!(A &amp;&amp; B) is true.</a:t>
                      </a:r>
                    </a:p>
                  </a:txBody>
                  <a:tcPr marL="39795" marR="39795" marT="39795" marB="39795"/>
                </a:tc>
                <a:extLst>
                  <a:ext uri="{0D108BD9-81ED-4DB2-BD59-A6C34878D82A}">
                    <a16:rowId xmlns:a16="http://schemas.microsoft.com/office/drawing/2014/main" val="132794747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522088B-710E-46BC-B28B-A5A62618B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86388"/>
              </p:ext>
            </p:extLst>
          </p:nvPr>
        </p:nvGraphicFramePr>
        <p:xfrm>
          <a:off x="5558287" y="1623858"/>
          <a:ext cx="5385175" cy="4387189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77463">
                  <a:extLst>
                    <a:ext uri="{9D8B030D-6E8A-4147-A177-3AD203B41FA5}">
                      <a16:colId xmlns:a16="http://schemas.microsoft.com/office/drawing/2014/main" val="2442474036"/>
                    </a:ext>
                  </a:extLst>
                </a:gridCol>
                <a:gridCol w="2952930">
                  <a:extLst>
                    <a:ext uri="{9D8B030D-6E8A-4147-A177-3AD203B41FA5}">
                      <a16:colId xmlns:a16="http://schemas.microsoft.com/office/drawing/2014/main" val="2089024007"/>
                    </a:ext>
                  </a:extLst>
                </a:gridCol>
                <a:gridCol w="1654782">
                  <a:extLst>
                    <a:ext uri="{9D8B030D-6E8A-4147-A177-3AD203B41FA5}">
                      <a16:colId xmlns:a16="http://schemas.microsoft.com/office/drawing/2014/main" val="175675865"/>
                    </a:ext>
                  </a:extLst>
                </a:gridCol>
              </a:tblGrid>
              <a:tr h="261469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Operator</a:t>
                      </a:r>
                    </a:p>
                  </a:txBody>
                  <a:tcPr marL="23770" marR="23770" marT="23770" marB="237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Description</a:t>
                      </a:r>
                    </a:p>
                  </a:txBody>
                  <a:tcPr marL="23770" marR="23770" marT="23770" marB="237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Example</a:t>
                      </a:r>
                    </a:p>
                  </a:txBody>
                  <a:tcPr marL="23770" marR="23770" marT="23770" marB="23770"/>
                </a:tc>
                <a:extLst>
                  <a:ext uri="{0D108BD9-81ED-4DB2-BD59-A6C34878D82A}">
                    <a16:rowId xmlns:a16="http://schemas.microsoft.com/office/drawing/2014/main" val="3123523826"/>
                  </a:ext>
                </a:extLst>
              </a:tr>
              <a:tr h="36843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&amp;</a:t>
                      </a:r>
                    </a:p>
                  </a:txBody>
                  <a:tcPr marL="23770" marR="23770" marT="23770" marB="237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Binary AND Operator copies a bit to the result if it exists in both operands.</a:t>
                      </a:r>
                    </a:p>
                  </a:txBody>
                  <a:tcPr marL="23770" marR="23770" marT="23770" marB="237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(A &amp; B) = 12, which is 0000 1100</a:t>
                      </a:r>
                    </a:p>
                  </a:txBody>
                  <a:tcPr marL="23770" marR="23770" marT="23770" marB="23770"/>
                </a:tc>
                <a:extLst>
                  <a:ext uri="{0D108BD9-81ED-4DB2-BD59-A6C34878D82A}">
                    <a16:rowId xmlns:a16="http://schemas.microsoft.com/office/drawing/2014/main" val="33122660"/>
                  </a:ext>
                </a:extLst>
              </a:tr>
              <a:tr h="36843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|</a:t>
                      </a:r>
                    </a:p>
                  </a:txBody>
                  <a:tcPr marL="23770" marR="23770" marT="23770" marB="237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Binary OR Operator copies a bit if it exists in either operand.</a:t>
                      </a:r>
                    </a:p>
                  </a:txBody>
                  <a:tcPr marL="23770" marR="23770" marT="23770" marB="237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(A | B) = 61, which is 0011 1101</a:t>
                      </a:r>
                    </a:p>
                  </a:txBody>
                  <a:tcPr marL="23770" marR="23770" marT="23770" marB="23770"/>
                </a:tc>
                <a:extLst>
                  <a:ext uri="{0D108BD9-81ED-4DB2-BD59-A6C34878D82A}">
                    <a16:rowId xmlns:a16="http://schemas.microsoft.com/office/drawing/2014/main" val="2321579721"/>
                  </a:ext>
                </a:extLst>
              </a:tr>
              <a:tr h="368433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^</a:t>
                      </a:r>
                    </a:p>
                  </a:txBody>
                  <a:tcPr marL="23770" marR="23770" marT="23770" marB="237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Binary XOR Operator copies the bit if it is set in one operand but not both.</a:t>
                      </a:r>
                    </a:p>
                  </a:txBody>
                  <a:tcPr marL="23770" marR="23770" marT="23770" marB="237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(A ^ B) = 49, which is 0011 0001</a:t>
                      </a:r>
                    </a:p>
                  </a:txBody>
                  <a:tcPr marL="23770" marR="23770" marT="23770" marB="23770"/>
                </a:tc>
                <a:extLst>
                  <a:ext uri="{0D108BD9-81ED-4DB2-BD59-A6C34878D82A}">
                    <a16:rowId xmlns:a16="http://schemas.microsoft.com/office/drawing/2014/main" val="4164768213"/>
                  </a:ext>
                </a:extLst>
              </a:tr>
              <a:tr h="79629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~</a:t>
                      </a:r>
                    </a:p>
                  </a:txBody>
                  <a:tcPr marL="23770" marR="23770" marT="23770" marB="2377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Binary Ones Complement Operator is unary and has the effect of 'flipping' bits.</a:t>
                      </a:r>
                    </a:p>
                  </a:txBody>
                  <a:tcPr marL="23770" marR="23770" marT="23770" marB="2377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(~A ) = -61, which is 1100 0011 in 2's complement due to a signed binary number.</a:t>
                      </a:r>
                    </a:p>
                  </a:txBody>
                  <a:tcPr marL="23770" marR="23770" marT="23770" marB="23770"/>
                </a:tc>
                <a:extLst>
                  <a:ext uri="{0D108BD9-81ED-4DB2-BD59-A6C34878D82A}">
                    <a16:rowId xmlns:a16="http://schemas.microsoft.com/office/drawing/2014/main" val="1818832597"/>
                  </a:ext>
                </a:extLst>
              </a:tr>
              <a:tr h="689326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&lt;&lt;</a:t>
                      </a:r>
                    </a:p>
                  </a:txBody>
                  <a:tcPr marL="23770" marR="23770" marT="23770" marB="237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Binary Left Shift Operator. The left operands value is moved left by the number of bits specified by the right operand.</a:t>
                      </a:r>
                    </a:p>
                  </a:txBody>
                  <a:tcPr marL="23770" marR="23770" marT="23770" marB="2377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A &lt;&lt; 2 = 240, which is 1111 0000</a:t>
                      </a:r>
                    </a:p>
                  </a:txBody>
                  <a:tcPr marL="23770" marR="23770" marT="23770" marB="23770" anchor="ctr"/>
                </a:tc>
                <a:extLst>
                  <a:ext uri="{0D108BD9-81ED-4DB2-BD59-A6C34878D82A}">
                    <a16:rowId xmlns:a16="http://schemas.microsoft.com/office/drawing/2014/main" val="379636108"/>
                  </a:ext>
                </a:extLst>
              </a:tr>
              <a:tr h="689326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>
                          <a:effectLst/>
                        </a:rPr>
                        <a:t>&gt;&gt;</a:t>
                      </a:r>
                    </a:p>
                  </a:txBody>
                  <a:tcPr marL="23770" marR="23770" marT="23770" marB="237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Binary Right Shift Operator. The left operands value is moved right by the number of bits specified by the right operand.</a:t>
                      </a:r>
                    </a:p>
                  </a:txBody>
                  <a:tcPr marL="23770" marR="23770" marT="23770" marB="2377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A &gt;&gt; 2 = 15, which is 0000 1111</a:t>
                      </a:r>
                    </a:p>
                  </a:txBody>
                  <a:tcPr marL="23770" marR="23770" marT="23770" marB="23770" anchor="ctr"/>
                </a:tc>
                <a:extLst>
                  <a:ext uri="{0D108BD9-81ED-4DB2-BD59-A6C34878D82A}">
                    <a16:rowId xmlns:a16="http://schemas.microsoft.com/office/drawing/2014/main" val="305299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273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Niestandardowy 1">
      <a:dk1>
        <a:sysClr val="windowText" lastClr="000000"/>
      </a:dk1>
      <a:lt1>
        <a:srgbClr val="F69D1A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651</TotalTime>
  <Words>1310</Words>
  <Application>Microsoft Office PowerPoint</Application>
  <PresentationFormat>Panoramiczny</PresentationFormat>
  <Paragraphs>319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Consolas</vt:lpstr>
      <vt:lpstr>Tw Cen MT</vt:lpstr>
      <vt:lpstr>Obwód</vt:lpstr>
      <vt:lpstr>C# od podstaw</vt:lpstr>
      <vt:lpstr>Czym jest c#/.net</vt:lpstr>
      <vt:lpstr>pierwszy program – omówienie struktury</vt:lpstr>
      <vt:lpstr>Komentarze</vt:lpstr>
      <vt:lpstr>zmienne</vt:lpstr>
      <vt:lpstr>Prezentacja programu PowerPoint</vt:lpstr>
      <vt:lpstr>Deklaracja I inicjalizacja</vt:lpstr>
      <vt:lpstr>operatory</vt:lpstr>
      <vt:lpstr>Prezentacja programu PowerPoint</vt:lpstr>
      <vt:lpstr>Operatory arytmetyczne</vt:lpstr>
      <vt:lpstr>Operatory porównania</vt:lpstr>
      <vt:lpstr>Operatory logiczne</vt:lpstr>
      <vt:lpstr>Operatory binarne</vt:lpstr>
      <vt:lpstr>Operatory przypisania</vt:lpstr>
      <vt:lpstr>Pobieranie danych od użytkownika I konwersja</vt:lpstr>
      <vt:lpstr>Podejmowanie decyzji</vt:lpstr>
      <vt:lpstr>Prezentacja programu PowerPoint</vt:lpstr>
      <vt:lpstr>Praca domowa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rev3ng</dc:creator>
  <cp:lastModifiedBy>Konrad Śledziewski</cp:lastModifiedBy>
  <cp:revision>18</cp:revision>
  <dcterms:created xsi:type="dcterms:W3CDTF">2012-08-15T16:54:36Z</dcterms:created>
  <dcterms:modified xsi:type="dcterms:W3CDTF">2019-04-04T16:19:30Z</dcterms:modified>
</cp:coreProperties>
</file>