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Roboto Slab"/>
      <p:regular r:id="rId32"/>
      <p:bold r:id="rId33"/>
    </p:embeddedFont>
    <p:embeddedFont>
      <p:font typeface="Robo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Slab-bold.fntdata"/><Relationship Id="rId10" Type="http://schemas.openxmlformats.org/officeDocument/2006/relationships/slide" Target="slides/slide5.xml"/><Relationship Id="rId32" Type="http://schemas.openxmlformats.org/officeDocument/2006/relationships/font" Target="fonts/RobotoSlab-regular.fntdata"/><Relationship Id="rId13" Type="http://schemas.openxmlformats.org/officeDocument/2006/relationships/slide" Target="slides/slide8.xml"/><Relationship Id="rId35" Type="http://schemas.openxmlformats.org/officeDocument/2006/relationships/font" Target="fonts/Roboto-bold.fntdata"/><Relationship Id="rId12" Type="http://schemas.openxmlformats.org/officeDocument/2006/relationships/slide" Target="slides/slide7.xml"/><Relationship Id="rId34" Type="http://schemas.openxmlformats.org/officeDocument/2006/relationships/font" Target="fonts/Roboto-regular.fntdata"/><Relationship Id="rId15" Type="http://schemas.openxmlformats.org/officeDocument/2006/relationships/slide" Target="slides/slide10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9.xml"/><Relationship Id="rId36" Type="http://schemas.openxmlformats.org/officeDocument/2006/relationships/font" Target="fonts/Robo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75fc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75fc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6f75fceb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c6f75fce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015a17b635_0_9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015a17b635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015a17b635_0_8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015a17b63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015a17b635_0_10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015a17b635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c6f75fceb_0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c6f75fce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015a17b635_0_1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015a17b635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015a17b635_0_1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015a17b635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015a17b635_0_18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015a17b635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015a17b635_0_19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015a17b635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015a17b635_0_1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015a17b635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75fce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75fce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015a17b635_0_1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015a17b635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015a17b635_0_16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015a17b635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015a17b635_0_1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015a17b635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015a17b635_0_17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015a17b635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015a17b635_0_2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015a17b635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6f75fce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6f75fce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c6f75fce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c6f75fce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75fce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75fce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015a17b63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015a17b63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015a17b63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015a17b63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015a17b63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015a17b63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015a17b63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015a17b63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015a17b63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015a17b63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015a17b635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015a17b63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jpg"/><Relationship Id="rId4" Type="http://schemas.openxmlformats.org/officeDocument/2006/relationships/image" Target="../media/image7.jpg"/><Relationship Id="rId5" Type="http://schemas.openxmlformats.org/officeDocument/2006/relationships/image" Target="../media/image19.jpg"/><Relationship Id="rId6" Type="http://schemas.openxmlformats.org/officeDocument/2006/relationships/image" Target="../media/image12.jpg"/><Relationship Id="rId7" Type="http://schemas.openxmlformats.org/officeDocument/2006/relationships/image" Target="../media/image2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4.jpg"/><Relationship Id="rId5" Type="http://schemas.openxmlformats.org/officeDocument/2006/relationships/image" Target="../media/image2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5.png"/><Relationship Id="rId4" Type="http://schemas.openxmlformats.org/officeDocument/2006/relationships/image" Target="../media/image15.png"/><Relationship Id="rId5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2.jpg"/><Relationship Id="rId4" Type="http://schemas.openxmlformats.org/officeDocument/2006/relationships/image" Target="../media/image30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jpg"/><Relationship Id="rId4" Type="http://schemas.openxmlformats.org/officeDocument/2006/relationships/image" Target="../media/image31.jpg"/><Relationship Id="rId5" Type="http://schemas.openxmlformats.org/officeDocument/2006/relationships/image" Target="../media/image29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8.jpg"/><Relationship Id="rId4" Type="http://schemas.openxmlformats.org/officeDocument/2006/relationships/image" Target="../media/image4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jpg"/><Relationship Id="rId4" Type="http://schemas.openxmlformats.org/officeDocument/2006/relationships/image" Target="../media/image31.jpg"/><Relationship Id="rId5" Type="http://schemas.openxmlformats.org/officeDocument/2006/relationships/image" Target="../media/image29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4.jpg"/><Relationship Id="rId4" Type="http://schemas.openxmlformats.org/officeDocument/2006/relationships/image" Target="../media/image4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9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6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bookratingapp.azurewebsites.net" TargetMode="External"/><Relationship Id="rId4" Type="http://schemas.openxmlformats.org/officeDocument/2006/relationships/hyperlink" Target="https://portal.azure.com/#@orgmarta.onmicrosoft.com/resource/subscriptions/f170e736-43b4-4664-8a64-3ca441107884/resourcegroups/noSQLCosmosRGroup/providers/Microsoft.Web/sites/BookRatingApp/appServices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4.jpg"/><Relationship Id="rId5" Type="http://schemas.openxmlformats.org/officeDocument/2006/relationships/image" Target="../media/image18.jpg"/><Relationship Id="rId6" Type="http://schemas.openxmlformats.org/officeDocument/2006/relationships/image" Target="../media/image8.jpg"/><Relationship Id="rId7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BookRating App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582725" y="3071850"/>
            <a:ext cx="69702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Projekt zaliczeniowy z przedmiotu ‘Podstawy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tworzenia aplikacji w oparciu o usługi Azure’ AGH - Marta Grzesiak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9100" y="535975"/>
            <a:ext cx="2944076" cy="90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7188" y="958100"/>
            <a:ext cx="1327898" cy="1327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Azure Portal</a:t>
            </a:r>
            <a:endParaRPr/>
          </a:p>
        </p:txBody>
      </p:sp>
      <p:cxnSp>
        <p:nvCxnSpPr>
          <p:cNvPr id="137" name="Google Shape;137;p22"/>
          <p:cNvCxnSpPr/>
          <p:nvPr/>
        </p:nvCxnSpPr>
        <p:spPr>
          <a:xfrm>
            <a:off x="41867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8" name="Google Shape;138;p22"/>
          <p:cNvCxnSpPr/>
          <p:nvPr/>
        </p:nvCxnSpPr>
        <p:spPr>
          <a:xfrm>
            <a:off x="501272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9" name="Google Shape;139;p22"/>
          <p:cNvSpPr/>
          <p:nvPr/>
        </p:nvSpPr>
        <p:spPr>
          <a:xfrm>
            <a:off x="418675" y="1378300"/>
            <a:ext cx="8265900" cy="344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7684" y="1416875"/>
            <a:ext cx="9358607" cy="336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Azure Portal</a:t>
            </a:r>
            <a:endParaRPr/>
          </a:p>
        </p:txBody>
      </p:sp>
      <p:sp>
        <p:nvSpPr>
          <p:cNvPr id="146" name="Google Shape;146;p23"/>
          <p:cNvSpPr txBox="1"/>
          <p:nvPr>
            <p:ph idx="4294967295" type="body"/>
          </p:nvPr>
        </p:nvSpPr>
        <p:spPr>
          <a:xfrm>
            <a:off x="311700" y="1195201"/>
            <a:ext cx="38532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l" sz="2400">
                <a:solidFill>
                  <a:schemeClr val="accent5"/>
                </a:solidFill>
              </a:rPr>
              <a:t>App Service - Monitoring</a:t>
            </a:r>
            <a:endParaRPr sz="2400">
              <a:solidFill>
                <a:schemeClr val="accent5"/>
              </a:solidFill>
            </a:endParaRPr>
          </a:p>
        </p:txBody>
      </p:sp>
      <p:cxnSp>
        <p:nvCxnSpPr>
          <p:cNvPr id="147" name="Google Shape;147;p23"/>
          <p:cNvCxnSpPr/>
          <p:nvPr/>
        </p:nvCxnSpPr>
        <p:spPr>
          <a:xfrm>
            <a:off x="41867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02430">
            <a:off x="215900" y="2170888"/>
            <a:ext cx="2383826" cy="2778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62657">
            <a:off x="2086000" y="2175932"/>
            <a:ext cx="2383824" cy="2768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205304">
            <a:off x="4245649" y="2277351"/>
            <a:ext cx="2383824" cy="277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217095">
            <a:off x="5218716" y="127362"/>
            <a:ext cx="2297668" cy="2660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270918">
            <a:off x="6574636" y="2302518"/>
            <a:ext cx="2333302" cy="2727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Azure Portal</a:t>
            </a:r>
            <a:endParaRPr/>
          </a:p>
        </p:txBody>
      </p:sp>
      <p:sp>
        <p:nvSpPr>
          <p:cNvPr id="158" name="Google Shape;158;p24"/>
          <p:cNvSpPr txBox="1"/>
          <p:nvPr>
            <p:ph idx="4294967295" type="body"/>
          </p:nvPr>
        </p:nvSpPr>
        <p:spPr>
          <a:xfrm>
            <a:off x="311700" y="1195201"/>
            <a:ext cx="38532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l" sz="2400">
                <a:solidFill>
                  <a:schemeClr val="accent5"/>
                </a:solidFill>
              </a:rPr>
              <a:t>App Service - autentykacja</a:t>
            </a:r>
            <a:endParaRPr sz="2400">
              <a:solidFill>
                <a:schemeClr val="accent5"/>
              </a:solidFill>
            </a:endParaRPr>
          </a:p>
        </p:txBody>
      </p:sp>
      <p:cxnSp>
        <p:nvCxnSpPr>
          <p:cNvPr id="159" name="Google Shape;159;p24"/>
          <p:cNvCxnSpPr/>
          <p:nvPr/>
        </p:nvCxnSpPr>
        <p:spPr>
          <a:xfrm>
            <a:off x="41867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0" name="Google Shape;160;p24"/>
          <p:cNvCxnSpPr/>
          <p:nvPr/>
        </p:nvCxnSpPr>
        <p:spPr>
          <a:xfrm>
            <a:off x="501272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675" y="1904150"/>
            <a:ext cx="6201325" cy="22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0475" y="4118050"/>
            <a:ext cx="4790547" cy="80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324075">
            <a:off x="5981702" y="433903"/>
            <a:ext cx="2641219" cy="2559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Azure Portal</a:t>
            </a:r>
            <a:endParaRPr/>
          </a:p>
        </p:txBody>
      </p:sp>
      <p:sp>
        <p:nvSpPr>
          <p:cNvPr id="169" name="Google Shape;169;p25"/>
          <p:cNvSpPr txBox="1"/>
          <p:nvPr>
            <p:ph idx="4294967295" type="body"/>
          </p:nvPr>
        </p:nvSpPr>
        <p:spPr>
          <a:xfrm>
            <a:off x="311700" y="1195200"/>
            <a:ext cx="47982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l" sz="2400">
                <a:solidFill>
                  <a:schemeClr val="accent5"/>
                </a:solidFill>
              </a:rPr>
              <a:t>App Service - Deployment Center</a:t>
            </a:r>
            <a:endParaRPr sz="2400">
              <a:solidFill>
                <a:schemeClr val="accent5"/>
              </a:solidFill>
            </a:endParaRPr>
          </a:p>
        </p:txBody>
      </p:sp>
      <p:cxnSp>
        <p:nvCxnSpPr>
          <p:cNvPr id="170" name="Google Shape;170;p25"/>
          <p:cNvCxnSpPr/>
          <p:nvPr/>
        </p:nvCxnSpPr>
        <p:spPr>
          <a:xfrm>
            <a:off x="41867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71" name="Google Shape;17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8950" y="213699"/>
            <a:ext cx="2588625" cy="3669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425" y="3883675"/>
            <a:ext cx="8331151" cy="105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05650" y="1808800"/>
            <a:ext cx="1859276" cy="1859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6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accent1"/>
                </a:solidFill>
              </a:rPr>
              <a:t>GitHub Actions</a:t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180" name="Google Shape;180;p26"/>
          <p:cNvGrpSpPr/>
          <p:nvPr/>
        </p:nvGrpSpPr>
        <p:grpSpPr>
          <a:xfrm>
            <a:off x="431475" y="1366425"/>
            <a:ext cx="1644325" cy="1644300"/>
            <a:chOff x="431475" y="1351550"/>
            <a:chExt cx="1644325" cy="1644300"/>
          </a:xfrm>
        </p:grpSpPr>
        <p:sp>
          <p:nvSpPr>
            <p:cNvPr id="181" name="Google Shape;181;p26"/>
            <p:cNvSpPr/>
            <p:nvPr/>
          </p:nvSpPr>
          <p:spPr>
            <a:xfrm>
              <a:off x="431500" y="1351550"/>
              <a:ext cx="1644300" cy="1644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Kreskówkowa ilustracja przedstawiająca kobietę o fioletowych włosach" id="182" name="Google Shape;182;p26"/>
            <p:cNvPicPr preferRelativeResize="0"/>
            <p:nvPr/>
          </p:nvPicPr>
          <p:blipFill rotWithShape="1">
            <a:blip r:embed="rId3">
              <a:alphaModFix/>
            </a:blip>
            <a:srcRect b="0" l="-6205" r="-6216" t="-12422"/>
            <a:stretch/>
          </p:blipFill>
          <p:spPr>
            <a:xfrm>
              <a:off x="431475" y="1351550"/>
              <a:ext cx="1644300" cy="1644300"/>
            </a:xfrm>
            <a:prstGeom prst="ellipse">
              <a:avLst/>
            </a:prstGeom>
            <a:noFill/>
            <a:ln>
              <a:noFill/>
            </a:ln>
          </p:spPr>
        </p:pic>
      </p:grpSp>
      <p:sp>
        <p:nvSpPr>
          <p:cNvPr id="183" name="Google Shape;183;p26"/>
          <p:cNvSpPr txBox="1"/>
          <p:nvPr>
            <p:ph idx="4294967295" type="body"/>
          </p:nvPr>
        </p:nvSpPr>
        <p:spPr>
          <a:xfrm>
            <a:off x="164950" y="310890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l" sz="2100">
                <a:solidFill>
                  <a:schemeClr val="accent5"/>
                </a:solidFill>
              </a:rPr>
              <a:t>branch</a:t>
            </a:r>
            <a:endParaRPr sz="2100">
              <a:solidFill>
                <a:schemeClr val="accent5"/>
              </a:solidFill>
            </a:endParaRPr>
          </a:p>
        </p:txBody>
      </p:sp>
      <p:cxnSp>
        <p:nvCxnSpPr>
          <p:cNvPr id="184" name="Google Shape;184;p26"/>
          <p:cNvCxnSpPr/>
          <p:nvPr/>
        </p:nvCxnSpPr>
        <p:spPr>
          <a:xfrm>
            <a:off x="1118175" y="361337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5" name="Google Shape;185;p26"/>
          <p:cNvSpPr txBox="1"/>
          <p:nvPr>
            <p:ph idx="4294967295" type="body"/>
          </p:nvPr>
        </p:nvSpPr>
        <p:spPr>
          <a:xfrm>
            <a:off x="164925" y="3641661"/>
            <a:ext cx="21774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l" sz="1100"/>
              <a:t>main</a:t>
            </a:r>
            <a:endParaRPr sz="1100"/>
          </a:p>
        </p:txBody>
      </p:sp>
      <p:grpSp>
        <p:nvGrpSpPr>
          <p:cNvPr id="186" name="Google Shape;186;p26"/>
          <p:cNvGrpSpPr/>
          <p:nvPr/>
        </p:nvGrpSpPr>
        <p:grpSpPr>
          <a:xfrm>
            <a:off x="2649463" y="1351550"/>
            <a:ext cx="1644300" cy="1659175"/>
            <a:chOff x="2649450" y="1351550"/>
            <a:chExt cx="1644300" cy="1659175"/>
          </a:xfrm>
        </p:grpSpPr>
        <p:sp>
          <p:nvSpPr>
            <p:cNvPr id="187" name="Google Shape;187;p26"/>
            <p:cNvSpPr/>
            <p:nvPr/>
          </p:nvSpPr>
          <p:spPr>
            <a:xfrm>
              <a:off x="2649450" y="1351550"/>
              <a:ext cx="1644300" cy="1644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Kreskówkowa ilustracja przedstawiająca chłopca w żółtej koszulce" id="188" name="Google Shape;188;p26"/>
            <p:cNvPicPr preferRelativeResize="0"/>
            <p:nvPr/>
          </p:nvPicPr>
          <p:blipFill rotWithShape="1">
            <a:blip r:embed="rId4">
              <a:alphaModFix/>
            </a:blip>
            <a:srcRect b="0" l="-8182" r="-4214" t="-12397"/>
            <a:stretch/>
          </p:blipFill>
          <p:spPr>
            <a:xfrm>
              <a:off x="2649450" y="1366425"/>
              <a:ext cx="1644300" cy="1644300"/>
            </a:xfrm>
            <a:prstGeom prst="ellipse">
              <a:avLst/>
            </a:prstGeom>
            <a:noFill/>
            <a:ln>
              <a:noFill/>
            </a:ln>
          </p:spPr>
        </p:pic>
      </p:grpSp>
      <p:sp>
        <p:nvSpPr>
          <p:cNvPr id="189" name="Google Shape;189;p26"/>
          <p:cNvSpPr txBox="1"/>
          <p:nvPr>
            <p:ph idx="4294967295" type="body"/>
          </p:nvPr>
        </p:nvSpPr>
        <p:spPr>
          <a:xfrm>
            <a:off x="2374559" y="310890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l" sz="2100">
                <a:solidFill>
                  <a:schemeClr val="accent5"/>
                </a:solidFill>
              </a:rPr>
              <a:t>jobs</a:t>
            </a:r>
            <a:endParaRPr sz="2100">
              <a:solidFill>
                <a:schemeClr val="accent5"/>
              </a:solidFill>
            </a:endParaRPr>
          </a:p>
        </p:txBody>
      </p:sp>
      <p:cxnSp>
        <p:nvCxnSpPr>
          <p:cNvPr id="190" name="Google Shape;190;p26"/>
          <p:cNvCxnSpPr/>
          <p:nvPr/>
        </p:nvCxnSpPr>
        <p:spPr>
          <a:xfrm>
            <a:off x="3327800" y="361337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1" name="Google Shape;191;p26"/>
          <p:cNvSpPr txBox="1"/>
          <p:nvPr>
            <p:ph idx="4294967295" type="body"/>
          </p:nvPr>
        </p:nvSpPr>
        <p:spPr>
          <a:xfrm>
            <a:off x="2374545" y="3641661"/>
            <a:ext cx="21774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l" sz="1100"/>
              <a:t>build &amp; deploy</a:t>
            </a:r>
            <a:endParaRPr sz="1100"/>
          </a:p>
        </p:txBody>
      </p:sp>
      <p:grpSp>
        <p:nvGrpSpPr>
          <p:cNvPr id="192" name="Google Shape;192;p26"/>
          <p:cNvGrpSpPr/>
          <p:nvPr/>
        </p:nvGrpSpPr>
        <p:grpSpPr>
          <a:xfrm>
            <a:off x="4867425" y="1366425"/>
            <a:ext cx="1644312" cy="1644300"/>
            <a:chOff x="4867413" y="1351550"/>
            <a:chExt cx="1644312" cy="1644300"/>
          </a:xfrm>
        </p:grpSpPr>
        <p:sp>
          <p:nvSpPr>
            <p:cNvPr id="193" name="Google Shape;193;p26"/>
            <p:cNvSpPr/>
            <p:nvPr/>
          </p:nvSpPr>
          <p:spPr>
            <a:xfrm>
              <a:off x="4867413" y="1351550"/>
              <a:ext cx="1644300" cy="1644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Kreskówkowa ilustracja przedstawiająca kobietę o pomarańczowych włosach" id="194" name="Google Shape;194;p26"/>
            <p:cNvPicPr preferRelativeResize="0"/>
            <p:nvPr/>
          </p:nvPicPr>
          <p:blipFill rotWithShape="1">
            <a:blip r:embed="rId5">
              <a:alphaModFix/>
            </a:blip>
            <a:srcRect b="0" l="-4969" r="-4969" t="-9938"/>
            <a:stretch/>
          </p:blipFill>
          <p:spPr>
            <a:xfrm>
              <a:off x="4867425" y="1351550"/>
              <a:ext cx="1644300" cy="1644300"/>
            </a:xfrm>
            <a:prstGeom prst="ellipse">
              <a:avLst/>
            </a:prstGeom>
            <a:noFill/>
            <a:ln>
              <a:noFill/>
            </a:ln>
          </p:spPr>
        </p:pic>
      </p:grpSp>
      <p:sp>
        <p:nvSpPr>
          <p:cNvPr id="195" name="Google Shape;195;p26"/>
          <p:cNvSpPr txBox="1"/>
          <p:nvPr>
            <p:ph idx="4294967295" type="body"/>
          </p:nvPr>
        </p:nvSpPr>
        <p:spPr>
          <a:xfrm>
            <a:off x="4584180" y="310890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l" sz="2100">
                <a:solidFill>
                  <a:schemeClr val="accent5"/>
                </a:solidFill>
              </a:rPr>
              <a:t>build</a:t>
            </a:r>
            <a:endParaRPr sz="2100">
              <a:solidFill>
                <a:schemeClr val="accent5"/>
              </a:solidFill>
            </a:endParaRPr>
          </a:p>
        </p:txBody>
      </p:sp>
      <p:cxnSp>
        <p:nvCxnSpPr>
          <p:cNvPr id="196" name="Google Shape;196;p26"/>
          <p:cNvCxnSpPr/>
          <p:nvPr/>
        </p:nvCxnSpPr>
        <p:spPr>
          <a:xfrm>
            <a:off x="5554075" y="361337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7" name="Google Shape;197;p26"/>
          <p:cNvSpPr txBox="1"/>
          <p:nvPr>
            <p:ph idx="4294967295" type="body"/>
          </p:nvPr>
        </p:nvSpPr>
        <p:spPr>
          <a:xfrm>
            <a:off x="4584169" y="3641661"/>
            <a:ext cx="21774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l" sz="1100"/>
              <a:t>set up .NET 6.0 with prerelease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l" sz="1100"/>
              <a:t>build with .NET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l" sz="1100"/>
              <a:t>run tests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l" sz="1100"/>
              <a:t>publish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l" sz="1100"/>
              <a:t>upload artifact</a:t>
            </a:r>
            <a:endParaRPr sz="1100"/>
          </a:p>
        </p:txBody>
      </p:sp>
      <p:grpSp>
        <p:nvGrpSpPr>
          <p:cNvPr id="198" name="Google Shape;198;p26"/>
          <p:cNvGrpSpPr/>
          <p:nvPr/>
        </p:nvGrpSpPr>
        <p:grpSpPr>
          <a:xfrm>
            <a:off x="7085400" y="1366425"/>
            <a:ext cx="1644300" cy="1644300"/>
            <a:chOff x="7085400" y="1351550"/>
            <a:chExt cx="1644300" cy="1644300"/>
          </a:xfrm>
        </p:grpSpPr>
        <p:sp>
          <p:nvSpPr>
            <p:cNvPr id="199" name="Google Shape;199;p26"/>
            <p:cNvSpPr/>
            <p:nvPr/>
          </p:nvSpPr>
          <p:spPr>
            <a:xfrm>
              <a:off x="7085400" y="1351550"/>
              <a:ext cx="1644300" cy="1644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Kreskówkowa ilustracja przedstawiająca mężczyznę w niebieskiej koszulce" id="200" name="Google Shape;200;p2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flipH="1">
              <a:off x="7085400" y="1351550"/>
              <a:ext cx="1644300" cy="1644300"/>
            </a:xfrm>
            <a:prstGeom prst="ellipse">
              <a:avLst/>
            </a:prstGeom>
            <a:noFill/>
            <a:ln>
              <a:noFill/>
            </a:ln>
          </p:spPr>
        </p:pic>
      </p:grpSp>
      <p:sp>
        <p:nvSpPr>
          <p:cNvPr id="201" name="Google Shape;201;p26"/>
          <p:cNvSpPr txBox="1"/>
          <p:nvPr>
            <p:ph idx="4294967295" type="body"/>
          </p:nvPr>
        </p:nvSpPr>
        <p:spPr>
          <a:xfrm>
            <a:off x="6793801" y="310890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l" sz="2100">
                <a:solidFill>
                  <a:schemeClr val="accent5"/>
                </a:solidFill>
              </a:rPr>
              <a:t>deploy</a:t>
            </a:r>
            <a:endParaRPr sz="2100">
              <a:solidFill>
                <a:schemeClr val="accent5"/>
              </a:solidFill>
            </a:endParaRPr>
          </a:p>
        </p:txBody>
      </p:sp>
      <p:cxnSp>
        <p:nvCxnSpPr>
          <p:cNvPr id="202" name="Google Shape;202;p26"/>
          <p:cNvCxnSpPr/>
          <p:nvPr/>
        </p:nvCxnSpPr>
        <p:spPr>
          <a:xfrm>
            <a:off x="7747050" y="361337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3" name="Google Shape;203;p26"/>
          <p:cNvSpPr txBox="1"/>
          <p:nvPr>
            <p:ph idx="4294967295" type="body"/>
          </p:nvPr>
        </p:nvSpPr>
        <p:spPr>
          <a:xfrm>
            <a:off x="6793795" y="3641661"/>
            <a:ext cx="21774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l" sz="1100"/>
              <a:t>download artifact from build job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l" sz="1100"/>
              <a:t>deploy to Azure Web App (Production)</a:t>
            </a:r>
            <a:endParaRPr sz="11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Azure Portal</a:t>
            </a:r>
            <a:endParaRPr/>
          </a:p>
        </p:txBody>
      </p:sp>
      <p:sp>
        <p:nvSpPr>
          <p:cNvPr id="209" name="Google Shape;209;p27"/>
          <p:cNvSpPr txBox="1"/>
          <p:nvPr>
            <p:ph idx="4294967295" type="body"/>
          </p:nvPr>
        </p:nvSpPr>
        <p:spPr>
          <a:xfrm>
            <a:off x="311700" y="1195201"/>
            <a:ext cx="38532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l" sz="2400">
                <a:solidFill>
                  <a:schemeClr val="accent5"/>
                </a:solidFill>
              </a:rPr>
              <a:t>App Service - Quotas</a:t>
            </a:r>
            <a:endParaRPr sz="2400">
              <a:solidFill>
                <a:schemeClr val="accent5"/>
              </a:solidFill>
            </a:endParaRPr>
          </a:p>
        </p:txBody>
      </p:sp>
      <p:cxnSp>
        <p:nvCxnSpPr>
          <p:cNvPr id="210" name="Google Shape;210;p27"/>
          <p:cNvCxnSpPr/>
          <p:nvPr/>
        </p:nvCxnSpPr>
        <p:spPr>
          <a:xfrm>
            <a:off x="41867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11" name="Google Shape;21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413" y="1980576"/>
            <a:ext cx="7419182" cy="3119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2825" y="44825"/>
            <a:ext cx="4426349" cy="19357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Azure Portal</a:t>
            </a:r>
            <a:endParaRPr/>
          </a:p>
        </p:txBody>
      </p:sp>
      <p:sp>
        <p:nvSpPr>
          <p:cNvPr id="218" name="Google Shape;218;p28"/>
          <p:cNvSpPr txBox="1"/>
          <p:nvPr>
            <p:ph idx="4294967295" type="body"/>
          </p:nvPr>
        </p:nvSpPr>
        <p:spPr>
          <a:xfrm>
            <a:off x="311700" y="1195201"/>
            <a:ext cx="38532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l" sz="2400">
                <a:solidFill>
                  <a:schemeClr val="accent5"/>
                </a:solidFill>
              </a:rPr>
              <a:t>Application Insights</a:t>
            </a:r>
            <a:endParaRPr sz="2400">
              <a:solidFill>
                <a:schemeClr val="accent5"/>
              </a:solidFill>
            </a:endParaRPr>
          </a:p>
        </p:txBody>
      </p:sp>
      <p:cxnSp>
        <p:nvCxnSpPr>
          <p:cNvPr id="219" name="Google Shape;219;p28"/>
          <p:cNvCxnSpPr/>
          <p:nvPr/>
        </p:nvCxnSpPr>
        <p:spPr>
          <a:xfrm>
            <a:off x="41867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20" name="Google Shape;22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075" y="2379275"/>
            <a:ext cx="2924724" cy="231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7800" y="2379265"/>
            <a:ext cx="2924724" cy="2317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34300" y="657394"/>
            <a:ext cx="2924726" cy="23089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9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Azure Portal</a:t>
            </a:r>
            <a:endParaRPr/>
          </a:p>
        </p:txBody>
      </p:sp>
      <p:sp>
        <p:nvSpPr>
          <p:cNvPr id="228" name="Google Shape;228;p29"/>
          <p:cNvSpPr txBox="1"/>
          <p:nvPr>
            <p:ph idx="4294967295" type="body"/>
          </p:nvPr>
        </p:nvSpPr>
        <p:spPr>
          <a:xfrm>
            <a:off x="311700" y="1195200"/>
            <a:ext cx="44733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l" sz="2400">
                <a:solidFill>
                  <a:schemeClr val="accent5"/>
                </a:solidFill>
              </a:rPr>
              <a:t>Application Insights - Metrics</a:t>
            </a:r>
            <a:endParaRPr sz="2400">
              <a:solidFill>
                <a:schemeClr val="accent5"/>
              </a:solidFill>
            </a:endParaRPr>
          </a:p>
        </p:txBody>
      </p:sp>
      <p:cxnSp>
        <p:nvCxnSpPr>
          <p:cNvPr id="229" name="Google Shape;229;p29"/>
          <p:cNvCxnSpPr/>
          <p:nvPr/>
        </p:nvCxnSpPr>
        <p:spPr>
          <a:xfrm>
            <a:off x="41867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30" name="Google Shape;23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1150" y="1808800"/>
            <a:ext cx="4287132" cy="3119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675" y="1808800"/>
            <a:ext cx="3816068" cy="3119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Azure Portal</a:t>
            </a:r>
            <a:endParaRPr/>
          </a:p>
        </p:txBody>
      </p:sp>
      <p:sp>
        <p:nvSpPr>
          <p:cNvPr id="237" name="Google Shape;237;p30"/>
          <p:cNvSpPr txBox="1"/>
          <p:nvPr>
            <p:ph idx="4294967295" type="body"/>
          </p:nvPr>
        </p:nvSpPr>
        <p:spPr>
          <a:xfrm>
            <a:off x="311700" y="1195201"/>
            <a:ext cx="38532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l" sz="2400">
                <a:solidFill>
                  <a:schemeClr val="accent5"/>
                </a:solidFill>
              </a:rPr>
              <a:t>Application Insights</a:t>
            </a:r>
            <a:endParaRPr sz="2400">
              <a:solidFill>
                <a:schemeClr val="accent5"/>
              </a:solidFill>
            </a:endParaRPr>
          </a:p>
        </p:txBody>
      </p:sp>
      <p:cxnSp>
        <p:nvCxnSpPr>
          <p:cNvPr id="238" name="Google Shape;238;p30"/>
          <p:cNvCxnSpPr/>
          <p:nvPr/>
        </p:nvCxnSpPr>
        <p:spPr>
          <a:xfrm>
            <a:off x="41867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39" name="Google Shape;23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075" y="2379275"/>
            <a:ext cx="2924724" cy="231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7800" y="2379265"/>
            <a:ext cx="2924724" cy="2317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34300" y="657394"/>
            <a:ext cx="2924726" cy="23089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Azure Portal</a:t>
            </a:r>
            <a:endParaRPr/>
          </a:p>
        </p:txBody>
      </p:sp>
      <p:sp>
        <p:nvSpPr>
          <p:cNvPr id="247" name="Google Shape;247;p31"/>
          <p:cNvSpPr txBox="1"/>
          <p:nvPr>
            <p:ph idx="4294967295" type="body"/>
          </p:nvPr>
        </p:nvSpPr>
        <p:spPr>
          <a:xfrm>
            <a:off x="311700" y="1195201"/>
            <a:ext cx="38532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l" sz="2400">
                <a:solidFill>
                  <a:schemeClr val="accent5"/>
                </a:solidFill>
              </a:rPr>
              <a:t>Azure Cosmos DB Account</a:t>
            </a:r>
            <a:endParaRPr sz="2400">
              <a:solidFill>
                <a:schemeClr val="accent5"/>
              </a:solidFill>
            </a:endParaRPr>
          </a:p>
        </p:txBody>
      </p:sp>
      <p:cxnSp>
        <p:nvCxnSpPr>
          <p:cNvPr id="248" name="Google Shape;248;p31"/>
          <p:cNvCxnSpPr/>
          <p:nvPr/>
        </p:nvCxnSpPr>
        <p:spPr>
          <a:xfrm>
            <a:off x="41867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49" name="Google Shape;24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4476" y="705399"/>
            <a:ext cx="3929573" cy="373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301" y="1994625"/>
            <a:ext cx="3329525" cy="2828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Azure WebApp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.NET 6.0 (MVC)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C#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Cosmos DB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GitHub Actions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Application Insights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Monitoring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Ograniczenie dostępu - single tenant</a:t>
            </a:r>
            <a:endParaRPr/>
          </a:p>
        </p:txBody>
      </p:sp>
      <p:sp>
        <p:nvSpPr>
          <p:cNvPr id="72" name="Google Shape;72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Podstawowe informacje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Azure Portal</a:t>
            </a:r>
            <a:endParaRPr/>
          </a:p>
        </p:txBody>
      </p:sp>
      <p:sp>
        <p:nvSpPr>
          <p:cNvPr id="256" name="Google Shape;256;p32"/>
          <p:cNvSpPr txBox="1"/>
          <p:nvPr>
            <p:ph idx="4294967295" type="body"/>
          </p:nvPr>
        </p:nvSpPr>
        <p:spPr>
          <a:xfrm>
            <a:off x="311700" y="1195200"/>
            <a:ext cx="59973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l" sz="2400">
                <a:solidFill>
                  <a:schemeClr val="accent5"/>
                </a:solidFill>
              </a:rPr>
              <a:t>Azure Cosmos DB Account - Data Explorer </a:t>
            </a:r>
            <a:endParaRPr sz="2400">
              <a:solidFill>
                <a:schemeClr val="accent5"/>
              </a:solidFill>
            </a:endParaRPr>
          </a:p>
        </p:txBody>
      </p:sp>
      <p:cxnSp>
        <p:nvCxnSpPr>
          <p:cNvPr id="257" name="Google Shape;257;p32"/>
          <p:cNvCxnSpPr/>
          <p:nvPr/>
        </p:nvCxnSpPr>
        <p:spPr>
          <a:xfrm>
            <a:off x="41867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58" name="Google Shape;25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51300"/>
            <a:ext cx="8839204" cy="27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Azure Portal</a:t>
            </a:r>
            <a:endParaRPr/>
          </a:p>
        </p:txBody>
      </p:sp>
      <p:sp>
        <p:nvSpPr>
          <p:cNvPr id="264" name="Google Shape;264;p33"/>
          <p:cNvSpPr txBox="1"/>
          <p:nvPr>
            <p:ph idx="4294967295" type="body"/>
          </p:nvPr>
        </p:nvSpPr>
        <p:spPr>
          <a:xfrm>
            <a:off x="311700" y="1195200"/>
            <a:ext cx="59973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l" sz="2400">
                <a:solidFill>
                  <a:schemeClr val="accent5"/>
                </a:solidFill>
              </a:rPr>
              <a:t>Azure Cosmos DB Account - Insights</a:t>
            </a:r>
            <a:endParaRPr sz="2400">
              <a:solidFill>
                <a:schemeClr val="accent5"/>
              </a:solidFill>
            </a:endParaRPr>
          </a:p>
        </p:txBody>
      </p:sp>
      <p:cxnSp>
        <p:nvCxnSpPr>
          <p:cNvPr id="265" name="Google Shape;265;p33"/>
          <p:cNvCxnSpPr/>
          <p:nvPr/>
        </p:nvCxnSpPr>
        <p:spPr>
          <a:xfrm>
            <a:off x="41867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66" name="Google Shape;26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96975"/>
            <a:ext cx="8839204" cy="2149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Azure Portal</a:t>
            </a:r>
            <a:endParaRPr/>
          </a:p>
        </p:txBody>
      </p:sp>
      <p:sp>
        <p:nvSpPr>
          <p:cNvPr id="272" name="Google Shape;272;p34"/>
          <p:cNvSpPr txBox="1"/>
          <p:nvPr>
            <p:ph idx="4294967295" type="body"/>
          </p:nvPr>
        </p:nvSpPr>
        <p:spPr>
          <a:xfrm>
            <a:off x="311700" y="1195200"/>
            <a:ext cx="59973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l" sz="2400">
                <a:solidFill>
                  <a:schemeClr val="accent5"/>
                </a:solidFill>
              </a:rPr>
              <a:t>Azure Cosmos DB Account - Alerts</a:t>
            </a:r>
            <a:endParaRPr sz="2400">
              <a:solidFill>
                <a:schemeClr val="accent5"/>
              </a:solidFill>
            </a:endParaRPr>
          </a:p>
        </p:txBody>
      </p:sp>
      <p:cxnSp>
        <p:nvCxnSpPr>
          <p:cNvPr id="273" name="Google Shape;273;p34"/>
          <p:cNvCxnSpPr/>
          <p:nvPr/>
        </p:nvCxnSpPr>
        <p:spPr>
          <a:xfrm>
            <a:off x="41867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74" name="Google Shape;27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517750"/>
            <a:ext cx="8839204" cy="1191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Azure Portal</a:t>
            </a:r>
            <a:endParaRPr/>
          </a:p>
        </p:txBody>
      </p:sp>
      <p:sp>
        <p:nvSpPr>
          <p:cNvPr id="280" name="Google Shape;280;p35"/>
          <p:cNvSpPr txBox="1"/>
          <p:nvPr>
            <p:ph idx="4294967295" type="body"/>
          </p:nvPr>
        </p:nvSpPr>
        <p:spPr>
          <a:xfrm>
            <a:off x="199500" y="1207963"/>
            <a:ext cx="26916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l" sz="2400">
                <a:solidFill>
                  <a:schemeClr val="accent5"/>
                </a:solidFill>
              </a:rPr>
              <a:t>Azure Cosmos DB Account - Metrics</a:t>
            </a:r>
            <a:endParaRPr sz="2400">
              <a:solidFill>
                <a:schemeClr val="accent5"/>
              </a:solidFill>
            </a:endParaRPr>
          </a:p>
        </p:txBody>
      </p:sp>
      <p:cxnSp>
        <p:nvCxnSpPr>
          <p:cNvPr id="281" name="Google Shape;281;p35"/>
          <p:cNvCxnSpPr/>
          <p:nvPr/>
        </p:nvCxnSpPr>
        <p:spPr>
          <a:xfrm>
            <a:off x="418675" y="211443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82" name="Google Shape;28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5325" y="1106000"/>
            <a:ext cx="5716975" cy="367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6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Azure Portal</a:t>
            </a:r>
            <a:endParaRPr/>
          </a:p>
        </p:txBody>
      </p:sp>
      <p:sp>
        <p:nvSpPr>
          <p:cNvPr id="288" name="Google Shape;288;p36"/>
          <p:cNvSpPr txBox="1"/>
          <p:nvPr>
            <p:ph idx="4294967295" type="body"/>
          </p:nvPr>
        </p:nvSpPr>
        <p:spPr>
          <a:xfrm>
            <a:off x="311700" y="1195200"/>
            <a:ext cx="59973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l" sz="2400">
                <a:solidFill>
                  <a:schemeClr val="accent5"/>
                </a:solidFill>
              </a:rPr>
              <a:t>Azure Cost Analysis</a:t>
            </a:r>
            <a:endParaRPr sz="2400">
              <a:solidFill>
                <a:schemeClr val="accent5"/>
              </a:solidFill>
            </a:endParaRPr>
          </a:p>
        </p:txBody>
      </p:sp>
      <p:cxnSp>
        <p:nvCxnSpPr>
          <p:cNvPr id="289" name="Google Shape;289;p36"/>
          <p:cNvCxnSpPr/>
          <p:nvPr/>
        </p:nvCxnSpPr>
        <p:spPr>
          <a:xfrm>
            <a:off x="41867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90" name="Google Shape;29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975" y="1719600"/>
            <a:ext cx="7524050" cy="3119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u="sng">
                <a:solidFill>
                  <a:schemeClr val="hlink"/>
                </a:solidFill>
                <a:hlinkClick r:id="rId3"/>
              </a:rPr>
              <a:t>az-app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l" u="sng">
                <a:solidFill>
                  <a:schemeClr val="hlink"/>
                </a:solidFill>
                <a:hlinkClick r:id="rId4"/>
              </a:rPr>
              <a:t>portal</a:t>
            </a:r>
            <a:endParaRPr/>
          </a:p>
        </p:txBody>
      </p:sp>
      <p:sp>
        <p:nvSpPr>
          <p:cNvPr id="296" name="Google Shape;296;p37"/>
          <p:cNvSpPr txBox="1"/>
          <p:nvPr>
            <p:ph type="title"/>
          </p:nvPr>
        </p:nvSpPr>
        <p:spPr>
          <a:xfrm>
            <a:off x="265500" y="1818600"/>
            <a:ext cx="4045200" cy="15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Demo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8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8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accent1"/>
                </a:solidFill>
              </a:rPr>
              <a:t>Koniec</a:t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303" name="Google Shape;303;p38"/>
          <p:cNvGrpSpPr/>
          <p:nvPr/>
        </p:nvGrpSpPr>
        <p:grpSpPr>
          <a:xfrm>
            <a:off x="1211307" y="1705030"/>
            <a:ext cx="1233485" cy="1233485"/>
            <a:chOff x="1700550" y="1498632"/>
            <a:chExt cx="1053900" cy="1053900"/>
          </a:xfrm>
        </p:grpSpPr>
        <p:sp>
          <p:nvSpPr>
            <p:cNvPr id="304" name="Google Shape;304;p38"/>
            <p:cNvSpPr/>
            <p:nvPr/>
          </p:nvSpPr>
          <p:spPr>
            <a:xfrm>
              <a:off x="1700550" y="1498632"/>
              <a:ext cx="1053900" cy="1053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8"/>
            <p:cNvSpPr/>
            <p:nvPr/>
          </p:nvSpPr>
          <p:spPr>
            <a:xfrm>
              <a:off x="1956450" y="1729405"/>
              <a:ext cx="542100" cy="5154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6" name="Google Shape;306;p38"/>
          <p:cNvGrpSpPr/>
          <p:nvPr/>
        </p:nvGrpSpPr>
        <p:grpSpPr>
          <a:xfrm>
            <a:off x="2583323" y="1705030"/>
            <a:ext cx="1233485" cy="1233485"/>
            <a:chOff x="2872812" y="1498619"/>
            <a:chExt cx="1053900" cy="1053900"/>
          </a:xfrm>
        </p:grpSpPr>
        <p:sp>
          <p:nvSpPr>
            <p:cNvPr id="307" name="Google Shape;307;p38"/>
            <p:cNvSpPr/>
            <p:nvPr/>
          </p:nvSpPr>
          <p:spPr>
            <a:xfrm>
              <a:off x="2872812" y="1498619"/>
              <a:ext cx="1053900" cy="1053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8"/>
            <p:cNvSpPr/>
            <p:nvPr/>
          </p:nvSpPr>
          <p:spPr>
            <a:xfrm>
              <a:off x="3128712" y="1729418"/>
              <a:ext cx="542100" cy="5154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9" name="Google Shape;309;p38"/>
          <p:cNvGrpSpPr/>
          <p:nvPr/>
        </p:nvGrpSpPr>
        <p:grpSpPr>
          <a:xfrm>
            <a:off x="3955309" y="1705030"/>
            <a:ext cx="1233485" cy="1233485"/>
            <a:chOff x="4045050" y="1484544"/>
            <a:chExt cx="1053900" cy="1053900"/>
          </a:xfrm>
        </p:grpSpPr>
        <p:sp>
          <p:nvSpPr>
            <p:cNvPr id="310" name="Google Shape;310;p38"/>
            <p:cNvSpPr/>
            <p:nvPr/>
          </p:nvSpPr>
          <p:spPr>
            <a:xfrm>
              <a:off x="4045050" y="1484544"/>
              <a:ext cx="1053900" cy="1053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8"/>
            <p:cNvSpPr/>
            <p:nvPr/>
          </p:nvSpPr>
          <p:spPr>
            <a:xfrm>
              <a:off x="4300950" y="1715343"/>
              <a:ext cx="542100" cy="5154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2" name="Google Shape;312;p38"/>
          <p:cNvGrpSpPr/>
          <p:nvPr/>
        </p:nvGrpSpPr>
        <p:grpSpPr>
          <a:xfrm>
            <a:off x="5327311" y="1705030"/>
            <a:ext cx="1233485" cy="1233485"/>
            <a:chOff x="5217300" y="1498632"/>
            <a:chExt cx="1053900" cy="1053900"/>
          </a:xfrm>
        </p:grpSpPr>
        <p:sp>
          <p:nvSpPr>
            <p:cNvPr id="313" name="Google Shape;313;p38"/>
            <p:cNvSpPr/>
            <p:nvPr/>
          </p:nvSpPr>
          <p:spPr>
            <a:xfrm>
              <a:off x="5217300" y="1498632"/>
              <a:ext cx="1053900" cy="1053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8"/>
            <p:cNvSpPr/>
            <p:nvPr/>
          </p:nvSpPr>
          <p:spPr>
            <a:xfrm>
              <a:off x="5473200" y="1729430"/>
              <a:ext cx="542100" cy="5154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5" name="Google Shape;315;p38"/>
          <p:cNvGrpSpPr/>
          <p:nvPr/>
        </p:nvGrpSpPr>
        <p:grpSpPr>
          <a:xfrm>
            <a:off x="6699312" y="1705030"/>
            <a:ext cx="1233485" cy="1233485"/>
            <a:chOff x="6389550" y="1498632"/>
            <a:chExt cx="1053900" cy="1053900"/>
          </a:xfrm>
        </p:grpSpPr>
        <p:sp>
          <p:nvSpPr>
            <p:cNvPr id="316" name="Google Shape;316;p38"/>
            <p:cNvSpPr/>
            <p:nvPr/>
          </p:nvSpPr>
          <p:spPr>
            <a:xfrm>
              <a:off x="6389550" y="1498632"/>
              <a:ext cx="1053900" cy="1053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8"/>
            <p:cNvSpPr/>
            <p:nvPr/>
          </p:nvSpPr>
          <p:spPr>
            <a:xfrm>
              <a:off x="6645450" y="1729430"/>
              <a:ext cx="542100" cy="5154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8" name="Google Shape;318;p38"/>
          <p:cNvSpPr txBox="1"/>
          <p:nvPr>
            <p:ph idx="4294967295" type="body"/>
          </p:nvPr>
        </p:nvSpPr>
        <p:spPr>
          <a:xfrm>
            <a:off x="311700" y="3198825"/>
            <a:ext cx="8520600" cy="16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l" sz="2400"/>
              <a:t>Dziękuję za uwagę!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Uruchomienie aplikacji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 rot="-666">
            <a:off x="4646111" y="122682"/>
            <a:ext cx="46437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l"/>
              <a:t>https://bookratingapp.azurewebsites.net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8875" y="3305575"/>
            <a:ext cx="2076525" cy="1609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486259">
            <a:off x="309476" y="2263550"/>
            <a:ext cx="2685156" cy="2601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32651" y="1270947"/>
            <a:ext cx="2718648" cy="2601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513821">
            <a:off x="4435463" y="2330565"/>
            <a:ext cx="2679273" cy="2467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36736" y="1401176"/>
            <a:ext cx="4062440" cy="6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Zalogowano! Co teraz?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 rot="-666">
            <a:off x="4646111" y="122682"/>
            <a:ext cx="46437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l"/>
              <a:t>https://bookratingapp.azurewebsites.net</a:t>
            </a: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8875" y="3305575"/>
            <a:ext cx="2076525" cy="1609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476" y="1845150"/>
            <a:ext cx="8187050" cy="20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pl"/>
              <a:t>Dodawanie recenzji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 rot="-666">
            <a:off x="4646111" y="122682"/>
            <a:ext cx="46437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l"/>
              <a:t>https://bookratingapp.azurewebsites.net</a:t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8875" y="3305575"/>
            <a:ext cx="2076525" cy="1609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9963" y="1692100"/>
            <a:ext cx="7304076" cy="2554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pl"/>
              <a:t>D</a:t>
            </a:r>
            <a:r>
              <a:rPr lang="pl"/>
              <a:t>odawanie recenzji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 rot="-666">
            <a:off x="4646111" y="122682"/>
            <a:ext cx="46437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l"/>
              <a:t>https://bookratingapp.azurewebsites.net</a:t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8875" y="3305575"/>
            <a:ext cx="2076525" cy="1609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525" y="1792950"/>
            <a:ext cx="8003124" cy="225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2. E</a:t>
            </a:r>
            <a:r>
              <a:rPr lang="pl"/>
              <a:t>dycja recenzji</a:t>
            </a:r>
            <a:endParaRPr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 rot="-666">
            <a:off x="4646111" y="122682"/>
            <a:ext cx="46437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l"/>
              <a:t>https://bookratingapp.azurewebsites.net</a:t>
            </a:r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8875" y="3305575"/>
            <a:ext cx="2076525" cy="1609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1475" y="1648676"/>
            <a:ext cx="7221051" cy="265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3. Podgląd p</a:t>
            </a:r>
            <a:r>
              <a:rPr lang="pl"/>
              <a:t>ełnego opisu recenzji</a:t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 rot="-666">
            <a:off x="4646111" y="122682"/>
            <a:ext cx="46437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l"/>
              <a:t>https://bookratingapp.azurewebsites.net</a:t>
            </a:r>
            <a:endParaRPr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8875" y="3305575"/>
            <a:ext cx="2076525" cy="1609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744750"/>
            <a:ext cx="8603699" cy="2606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4. U</a:t>
            </a:r>
            <a:r>
              <a:rPr lang="pl"/>
              <a:t>suwanie recenzji</a:t>
            </a:r>
            <a:endParaRPr/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 rot="-666">
            <a:off x="4646111" y="122682"/>
            <a:ext cx="46437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l"/>
              <a:t>https://bookratingapp.azurewebsites.net</a:t>
            </a:r>
            <a:endParaRPr/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8875" y="3305575"/>
            <a:ext cx="2076525" cy="1609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500" y="1531850"/>
            <a:ext cx="8762999" cy="2734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