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8" d="100"/>
          <a:sy n="128" d="100"/>
        </p:scale>
        <p:origin x="-1522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16.05.2018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16.05.2018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16.05.2018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16.05.2018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16.05.2018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16.05.2018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16.05.2018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16.05.2018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16.05.2018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16.05.2018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5DF4-A0EB-4D47-B978-A2F088FF4C63}" type="datetimeFigureOut">
              <a:rPr lang="pl-PL" smtClean="0"/>
              <a:pPr/>
              <a:t>16.05.2018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3D5DF4-A0EB-4D47-B978-A2F088FF4C63}" type="datetimeFigureOut">
              <a:rPr lang="pl-PL" smtClean="0"/>
              <a:pPr/>
              <a:t>16.05.2018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A946E5-A1BB-4EC2-A590-3F01C86E9DA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2572196"/>
          </a:xfrm>
        </p:spPr>
        <p:txBody>
          <a:bodyPr>
            <a:normAutofit fontScale="90000"/>
          </a:bodyPr>
          <a:lstStyle/>
          <a:p>
            <a:r>
              <a:rPr lang="pl-PL" dirty="0"/>
              <a:t/>
            </a:r>
            <a:br>
              <a:rPr lang="pl-PL" dirty="0"/>
            </a:br>
            <a:r>
              <a:rPr lang="pl-PL" sz="3100" dirty="0"/>
              <a:t> </a:t>
            </a:r>
            <a:r>
              <a:rPr lang="pl-PL" sz="3100" dirty="0" smtClean="0">
                <a:solidFill>
                  <a:schemeClr val="bg1"/>
                </a:solidFill>
              </a:rPr>
              <a:t>PRACA DYPLOMOWA</a:t>
            </a:r>
            <a:r>
              <a:rPr lang="pl-PL" sz="3100" dirty="0" smtClean="0"/>
              <a:t/>
            </a:r>
            <a:br>
              <a:rPr lang="pl-PL" sz="3100" dirty="0" smtClean="0"/>
            </a:br>
            <a:r>
              <a:rPr lang="pl-PL" sz="3100" dirty="0" smtClean="0"/>
              <a:t/>
            </a:r>
            <a:br>
              <a:rPr lang="pl-PL" sz="3100" dirty="0" smtClean="0"/>
            </a:br>
            <a:r>
              <a:rPr lang="pl-PL" sz="3100" dirty="0" smtClean="0"/>
              <a:t> </a:t>
            </a:r>
            <a:r>
              <a:rPr lang="pl-PL" sz="3100" b="1" dirty="0" smtClean="0"/>
              <a:t>ANALIZA</a:t>
            </a:r>
            <a:r>
              <a:rPr lang="pl-PL" sz="3100" b="1" dirty="0"/>
              <a:t>, PROJEKT I IMPLEMENTACJA SYSTEMU WSPIERAJĄCEGO WYBRANE FUNKCJE ZARZĄDZANIA PRACĄ W ORGANIZACJI PRODUKCYJNEJ </a:t>
            </a:r>
            <a:endParaRPr lang="pl-PL" sz="31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67544" y="4365104"/>
            <a:ext cx="6400800" cy="809103"/>
          </a:xfrm>
        </p:spPr>
        <p:txBody>
          <a:bodyPr/>
          <a:lstStyle/>
          <a:p>
            <a:pPr algn="l"/>
            <a:r>
              <a:rPr lang="pl-PL" dirty="0" smtClean="0"/>
              <a:t>Autor: Przemysław Foltyn</a:t>
            </a:r>
          </a:p>
          <a:p>
            <a:pPr algn="l"/>
            <a:r>
              <a:rPr lang="pl-PL" dirty="0" smtClean="0"/>
              <a:t>Promotor: mgr inż. Jerzy Stankiewicz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576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573672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</a:rPr>
              <a:t>8.Prezentacja interfejsu użytkownika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91" y="2234142"/>
            <a:ext cx="2880320" cy="2060337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93" y="1536119"/>
            <a:ext cx="5945241" cy="3456384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28241"/>
            <a:ext cx="6732817" cy="3565747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2856"/>
            <a:ext cx="7787640" cy="2125980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755576" y="936861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bg1"/>
                </a:solidFill>
              </a:rPr>
              <a:t>Dodanie pracownika</a:t>
            </a:r>
          </a:p>
        </p:txBody>
      </p:sp>
    </p:spTree>
    <p:extLst>
      <p:ext uri="{BB962C8B-B14F-4D97-AF65-F5344CB8AC3E}">
        <p14:creationId xmlns:p14="http://schemas.microsoft.com/office/powerpoint/2010/main" val="1958956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573672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8.Prezentacja interfejsu użytkownika</a:t>
            </a:r>
            <a:endParaRPr lang="pl-PL" sz="2800" dirty="0" smtClean="0">
              <a:solidFill>
                <a:schemeClr val="bg1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611560" y="919211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bg1"/>
                </a:solidFill>
              </a:rPr>
              <a:t>Rejestracja czasu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28800"/>
            <a:ext cx="5877349" cy="324216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597990"/>
            <a:ext cx="1760220" cy="14478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7031416" cy="3911516"/>
          </a:xfrm>
          <a:prstGeom prst="rect">
            <a:avLst/>
          </a:prstGeom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7031416" cy="39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585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573672" y="40466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8.Prezentacja interfejsu użytkownika</a:t>
            </a:r>
            <a:endParaRPr lang="pl-PL" sz="2800" dirty="0" smtClean="0">
              <a:solidFill>
                <a:schemeClr val="bg1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599334" y="875939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bg1"/>
                </a:solidFill>
              </a:rPr>
              <a:t>Raport czasu pracy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80876"/>
            <a:ext cx="4725770" cy="3963549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91" y="1380876"/>
            <a:ext cx="4689413" cy="3933056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70" y="1380876"/>
            <a:ext cx="4745434" cy="3980041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70" y="1380876"/>
            <a:ext cx="4737234" cy="3973164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91" y="1380876"/>
            <a:ext cx="4952808" cy="3930085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01" y="1371948"/>
            <a:ext cx="5029598" cy="39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61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251520" y="476672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pl-PL" sz="2800" dirty="0" smtClean="0">
                <a:solidFill>
                  <a:schemeClr val="bg1"/>
                </a:solidFill>
              </a:rPr>
              <a:t>9. Podsumowanie  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Zostały zrealizowane wszystkie punkty zadania dyplomowego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Najwięcej </a:t>
            </a:r>
            <a:r>
              <a:rPr lang="pl-PL" sz="2000" dirty="0">
                <a:solidFill>
                  <a:schemeClr val="bg1"/>
                </a:solidFill>
              </a:rPr>
              <a:t>czasu </a:t>
            </a:r>
            <a:r>
              <a:rPr lang="pl-PL" sz="2000" dirty="0" smtClean="0">
                <a:solidFill>
                  <a:schemeClr val="bg1"/>
                </a:solidFill>
              </a:rPr>
              <a:t>poświęciłem </a:t>
            </a:r>
            <a:r>
              <a:rPr lang="pl-PL" sz="2000" dirty="0" smtClean="0">
                <a:solidFill>
                  <a:schemeClr val="bg1"/>
                </a:solidFill>
              </a:rPr>
              <a:t>na </a:t>
            </a:r>
            <a:r>
              <a:rPr lang="pl-PL" sz="2000" dirty="0">
                <a:solidFill>
                  <a:schemeClr val="bg1"/>
                </a:solidFill>
              </a:rPr>
              <a:t>analizę wymagań funkcjonalnych i przypadki użycia. </a:t>
            </a:r>
            <a:r>
              <a:rPr lang="pl-PL" sz="2000" dirty="0" smtClean="0">
                <a:solidFill>
                  <a:schemeClr val="bg1"/>
                </a:solidFill>
              </a:rPr>
              <a:t>Zauważyłem, </a:t>
            </a:r>
            <a:r>
              <a:rPr lang="pl-PL" sz="2000" dirty="0">
                <a:solidFill>
                  <a:schemeClr val="bg1"/>
                </a:solidFill>
              </a:rPr>
              <a:t>że jest to bardzo istotny etap podczas </a:t>
            </a:r>
            <a:r>
              <a:rPr lang="pl-PL" sz="2000" dirty="0" smtClean="0">
                <a:solidFill>
                  <a:schemeClr val="bg1"/>
                </a:solidFill>
              </a:rPr>
              <a:t>tworzenia systemu </a:t>
            </a:r>
            <a:r>
              <a:rPr lang="pl-PL" sz="2000" dirty="0" smtClean="0">
                <a:solidFill>
                  <a:schemeClr val="bg1"/>
                </a:solidFill>
              </a:rPr>
              <a:t>informatycznego</a:t>
            </a:r>
            <a:endParaRPr lang="pl-PL" sz="2000" strike="sngStrike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Gdybym miał więcej czasu spróbowałbym </a:t>
            </a:r>
            <a:r>
              <a:rPr lang="pl-PL" sz="2000" dirty="0">
                <a:solidFill>
                  <a:schemeClr val="bg1"/>
                </a:solidFill>
              </a:rPr>
              <a:t>nauczyć się obsługi jakiegoś bardziej rozbudowanego narzędzia do modelowania jak Enterprise Architect czy Visual </a:t>
            </a:r>
            <a:r>
              <a:rPr lang="pl-PL" sz="2000" dirty="0" err="1" smtClean="0">
                <a:solidFill>
                  <a:schemeClr val="bg1"/>
                </a:solidFill>
              </a:rPr>
              <a:t>Paradigm</a:t>
            </a:r>
            <a:endParaRPr lang="pl-PL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W pracy dyplomowej użyłem technologii </a:t>
            </a:r>
            <a:r>
              <a:rPr lang="pl-PL" sz="2000" dirty="0" err="1">
                <a:solidFill>
                  <a:schemeClr val="bg1"/>
                </a:solidFill>
              </a:rPr>
              <a:t>Entity</a:t>
            </a:r>
            <a:r>
              <a:rPr lang="pl-PL" sz="2000" dirty="0">
                <a:solidFill>
                  <a:schemeClr val="bg1"/>
                </a:solidFill>
              </a:rPr>
              <a:t> Framework w wersji 6 co bardzo ułatwiło tworzenie aplikacji. Pozwoliło mi to na szybkie ukończenie prac deweloperskich, ponieważ obsługa bazy danych jest realizowana przez kontekst bazodanowy i język </a:t>
            </a:r>
            <a:r>
              <a:rPr lang="pl-PL" sz="2000" dirty="0" smtClean="0">
                <a:solidFill>
                  <a:schemeClr val="bg1"/>
                </a:solidFill>
              </a:rPr>
              <a:t>programowania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Najważniejsza jest systematyczna praca. W </a:t>
            </a:r>
            <a:r>
              <a:rPr lang="pl-PL" sz="2000" dirty="0" smtClean="0">
                <a:solidFill>
                  <a:schemeClr val="bg1"/>
                </a:solidFill>
              </a:rPr>
              <a:t>projektowaniu i programowaniu </a:t>
            </a:r>
            <a:r>
              <a:rPr lang="pl-PL" sz="2000" dirty="0">
                <a:solidFill>
                  <a:schemeClr val="bg1"/>
                </a:solidFill>
              </a:rPr>
              <a:t>jeśli nie ma systematyczności to bardzo trudno osiągnąć założony cel</a:t>
            </a:r>
            <a:endParaRPr lang="pl-PL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3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251520" y="47667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pl-PL" sz="2800" dirty="0" smtClean="0">
                <a:solidFill>
                  <a:schemeClr val="bg1"/>
                </a:solidFill>
              </a:rPr>
              <a:t>9. Podsumowanie  (2)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dirty="0" smtClean="0">
                <a:solidFill>
                  <a:schemeClr val="bg1"/>
                </a:solidFill>
              </a:rPr>
              <a:t>Najbardziej zadowolony jestem </a:t>
            </a:r>
            <a:r>
              <a:rPr lang="pl-PL" sz="2200" dirty="0" smtClean="0">
                <a:solidFill>
                  <a:schemeClr val="bg1"/>
                </a:solidFill>
              </a:rPr>
              <a:t>z utworzenia procedury składowanej która generowała raport czasu pracy dla pracownika</a:t>
            </a:r>
            <a:endParaRPr lang="pl-PL" sz="16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dirty="0" smtClean="0">
                <a:solidFill>
                  <a:schemeClr val="bg1"/>
                </a:solidFill>
              </a:rPr>
              <a:t>Program </a:t>
            </a:r>
            <a:r>
              <a:rPr lang="pl-PL" sz="2200" dirty="0">
                <a:solidFill>
                  <a:schemeClr val="bg1"/>
                </a:solidFill>
              </a:rPr>
              <a:t>jest napisany w taki sposób, że można </a:t>
            </a:r>
            <a:r>
              <a:rPr lang="pl-PL" sz="2200" dirty="0" smtClean="0">
                <a:solidFill>
                  <a:schemeClr val="bg1"/>
                </a:solidFill>
              </a:rPr>
              <a:t>w łatwy sposób</a:t>
            </a:r>
            <a:r>
              <a:rPr lang="pl-PL" sz="2200" dirty="0" smtClean="0">
                <a:solidFill>
                  <a:srgbClr val="FF0000"/>
                </a:solidFill>
              </a:rPr>
              <a:t> </a:t>
            </a:r>
            <a:r>
              <a:rPr lang="pl-PL" sz="2200" dirty="0" smtClean="0">
                <a:solidFill>
                  <a:schemeClr val="bg1"/>
                </a:solidFill>
              </a:rPr>
              <a:t>dodawać </a:t>
            </a:r>
            <a:r>
              <a:rPr lang="pl-PL" sz="2200" dirty="0">
                <a:solidFill>
                  <a:schemeClr val="bg1"/>
                </a:solidFill>
              </a:rPr>
              <a:t>do niego nowe </a:t>
            </a:r>
            <a:r>
              <a:rPr lang="pl-PL" sz="2200" dirty="0" smtClean="0">
                <a:solidFill>
                  <a:schemeClr val="bg1"/>
                </a:solidFill>
              </a:rPr>
              <a:t> </a:t>
            </a:r>
            <a:r>
              <a:rPr lang="pl-PL" sz="2200" dirty="0" smtClean="0">
                <a:solidFill>
                  <a:schemeClr val="bg1"/>
                </a:solidFill>
              </a:rPr>
              <a:t>funkcje </a:t>
            </a:r>
            <a:endParaRPr lang="pl-PL" sz="22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dirty="0" smtClean="0">
                <a:solidFill>
                  <a:schemeClr val="bg1"/>
                </a:solidFill>
              </a:rPr>
              <a:t>Gdyby </a:t>
            </a:r>
            <a:r>
              <a:rPr lang="pl-PL" sz="2200" dirty="0">
                <a:solidFill>
                  <a:schemeClr val="bg1"/>
                </a:solidFill>
              </a:rPr>
              <a:t>nie ograniczone ramy czasowe </a:t>
            </a:r>
            <a:r>
              <a:rPr lang="pl-PL" sz="2200" dirty="0" smtClean="0">
                <a:solidFill>
                  <a:schemeClr val="bg1"/>
                </a:solidFill>
              </a:rPr>
              <a:t>pracy dyplomowej na </a:t>
            </a:r>
            <a:r>
              <a:rPr lang="pl-PL" sz="2200" dirty="0">
                <a:solidFill>
                  <a:schemeClr val="bg1"/>
                </a:solidFill>
              </a:rPr>
              <a:t>pewno można by dodać bardziej rozbudowane raportowanie – np. wskazania planów miesięcznych, </a:t>
            </a:r>
            <a:r>
              <a:rPr lang="pl-PL" sz="2200" dirty="0" smtClean="0">
                <a:solidFill>
                  <a:schemeClr val="bg1"/>
                </a:solidFill>
              </a:rPr>
              <a:t> raporty </a:t>
            </a:r>
            <a:r>
              <a:rPr lang="pl-PL" sz="2200" dirty="0" smtClean="0">
                <a:solidFill>
                  <a:schemeClr val="bg1"/>
                </a:solidFill>
              </a:rPr>
              <a:t>spóźnień</a:t>
            </a:r>
            <a:endParaRPr lang="pl-PL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dirty="0">
                <a:solidFill>
                  <a:schemeClr val="bg1"/>
                </a:solidFill>
              </a:rPr>
              <a:t>Dodatkowo program można by przenieść na inne platformy np. mobilne i raportować czas pracy przy użyciu telefonu czy </a:t>
            </a:r>
            <a:r>
              <a:rPr lang="pl-PL" sz="2200" dirty="0" err="1" smtClean="0">
                <a:solidFill>
                  <a:schemeClr val="bg1"/>
                </a:solidFill>
              </a:rPr>
              <a:t>tableta</a:t>
            </a:r>
            <a:endParaRPr lang="pl-PL" sz="2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3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691680" y="2636912"/>
            <a:ext cx="65527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smtClean="0">
                <a:solidFill>
                  <a:schemeClr val="bg1"/>
                </a:solidFill>
              </a:rPr>
              <a:t>Dziękuję za uwagę </a:t>
            </a:r>
            <a:r>
              <a:rPr lang="pl-PL" sz="48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pl-PL" sz="2800" dirty="0" smtClean="0">
                <a:solidFill>
                  <a:schemeClr val="bg1"/>
                </a:solidFill>
                <a:sym typeface="Wingdings" panose="05000000000000000000" pitchFamily="2" charset="2"/>
              </a:rPr>
              <a:t>Proszę o pytania</a:t>
            </a:r>
            <a:endParaRPr lang="pl-PL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81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539552" y="764704"/>
            <a:ext cx="7776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pl-PL" sz="2800" u="sng" dirty="0" smtClean="0">
                <a:solidFill>
                  <a:schemeClr val="bg1"/>
                </a:solidFill>
              </a:rPr>
              <a:t>Plan prezentacji</a:t>
            </a:r>
          </a:p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</a:rPr>
              <a:t>Wstęp</a:t>
            </a:r>
          </a:p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</a:rPr>
              <a:t>Założenia ogólne</a:t>
            </a:r>
          </a:p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</a:rPr>
              <a:t>Wymagania dotyczące systemu</a:t>
            </a:r>
          </a:p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</a:rPr>
              <a:t>Modelowanie systemu</a:t>
            </a:r>
          </a:p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</a:rPr>
              <a:t>Architektura systemu</a:t>
            </a:r>
          </a:p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</a:rPr>
              <a:t>Wybrane technologie</a:t>
            </a:r>
          </a:p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</a:rPr>
              <a:t>Baza danych</a:t>
            </a:r>
          </a:p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</a:rPr>
              <a:t>Prezentacja Interfejsu systemu </a:t>
            </a:r>
          </a:p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</a:rPr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302149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11560" y="404664"/>
            <a:ext cx="82089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800" dirty="0" smtClean="0">
                <a:solidFill>
                  <a:schemeClr val="bg1"/>
                </a:solidFill>
              </a:rPr>
              <a:t>Wstęp</a:t>
            </a:r>
          </a:p>
          <a:p>
            <a:r>
              <a:rPr lang="pl-PL" sz="2400" dirty="0" smtClean="0">
                <a:solidFill>
                  <a:schemeClr val="bg1"/>
                </a:solidFill>
              </a:rPr>
              <a:t>Temat pracy dyplomowej obejmował utworzenie dokumentacji projektowo-programowej oraz  implementacja systemu pozwalającego na większe dyscyplinowanie pracowników i zarządzanie ich czasem pracy.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08920"/>
            <a:ext cx="4575844" cy="275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63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11560" y="47667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</a:rPr>
              <a:t>2. Założenia ogólne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683568" y="1412776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bg1"/>
                </a:solidFill>
              </a:rPr>
              <a:t>Przykładem organizacji produkcyjnej jest fabryka produkująca meble. W skład założeń weszły: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sz="2400" dirty="0">
                <a:solidFill>
                  <a:schemeClr val="bg1"/>
                </a:solidFill>
              </a:rPr>
              <a:t>Opis stanu faktycznego zamawiającego rozwiązanie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sz="2400" dirty="0">
                <a:solidFill>
                  <a:schemeClr val="bg1"/>
                </a:solidFill>
              </a:rPr>
              <a:t>Definicje podstawowych pojęć takich jak pracownik, harmonogram, dniówka , czas pracy itd</a:t>
            </a:r>
            <a:r>
              <a:rPr lang="pl-PL" sz="2400" dirty="0" smtClean="0">
                <a:solidFill>
                  <a:schemeClr val="bg1"/>
                </a:solidFill>
              </a:rPr>
              <a:t>. </a:t>
            </a:r>
            <a:endParaRPr lang="pl-PL" sz="2400" dirty="0">
              <a:solidFill>
                <a:schemeClr val="bg1"/>
              </a:solidFill>
            </a:endParaRPr>
          </a:p>
          <a:p>
            <a:endParaRPr lang="pl-PL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0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11560" y="332656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dirty="0" smtClean="0">
                <a:solidFill>
                  <a:schemeClr val="bg1"/>
                </a:solidFill>
              </a:rPr>
              <a:t>3. Wymagania dotyczące systemu 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683568" y="1461080"/>
            <a:ext cx="720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solidFill>
                  <a:schemeClr val="bg1"/>
                </a:solidFill>
              </a:rPr>
              <a:t>Ogólnie założenia:</a:t>
            </a:r>
            <a:endParaRPr lang="pl-PL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ewidencjonowania </a:t>
            </a:r>
            <a:r>
              <a:rPr lang="pl-PL" sz="2000" dirty="0">
                <a:solidFill>
                  <a:schemeClr val="bg1"/>
                </a:solidFill>
              </a:rPr>
              <a:t>osoby - </a:t>
            </a:r>
            <a:r>
              <a:rPr lang="pl-PL" sz="2000" dirty="0" smtClean="0">
                <a:solidFill>
                  <a:schemeClr val="bg1"/>
                </a:solidFill>
              </a:rPr>
              <a:t>pracowników </a:t>
            </a:r>
            <a:endParaRPr lang="pl-PL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zarządzania </a:t>
            </a:r>
            <a:r>
              <a:rPr lang="pl-PL" sz="2000" dirty="0">
                <a:solidFill>
                  <a:schemeClr val="bg1"/>
                </a:solidFill>
              </a:rPr>
              <a:t>czasem pracy </a:t>
            </a:r>
            <a:r>
              <a:rPr lang="pl-PL" sz="2000" dirty="0" smtClean="0">
                <a:solidFill>
                  <a:schemeClr val="bg1"/>
                </a:solidFill>
              </a:rPr>
              <a:t>pracowników</a:t>
            </a:r>
            <a:endParaRPr lang="pl-PL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zarządzania </a:t>
            </a:r>
            <a:r>
              <a:rPr lang="pl-PL" sz="2000" dirty="0">
                <a:solidFill>
                  <a:schemeClr val="bg1"/>
                </a:solidFill>
              </a:rPr>
              <a:t>zadaniami dla </a:t>
            </a:r>
            <a:r>
              <a:rPr lang="pl-PL" sz="2000" dirty="0" smtClean="0">
                <a:solidFill>
                  <a:schemeClr val="bg1"/>
                </a:solidFill>
              </a:rPr>
              <a:t>pracowników </a:t>
            </a:r>
            <a:endParaRPr lang="pl-PL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budowania </a:t>
            </a:r>
            <a:r>
              <a:rPr lang="pl-PL" sz="2000" dirty="0">
                <a:solidFill>
                  <a:schemeClr val="bg1"/>
                </a:solidFill>
              </a:rPr>
              <a:t>okresowych raportów czasowych </a:t>
            </a:r>
            <a:endParaRPr lang="pl-PL" sz="2800" dirty="0" smtClean="0">
              <a:solidFill>
                <a:schemeClr val="bg1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696916" y="3119775"/>
            <a:ext cx="80515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solidFill>
                  <a:schemeClr val="bg1"/>
                </a:solidFill>
              </a:rPr>
              <a:t>Ostateczna ilość wymagań funkcjonalnych – 43</a:t>
            </a:r>
          </a:p>
          <a:p>
            <a:r>
              <a:rPr lang="pl-PL" sz="2000" dirty="0" smtClean="0">
                <a:solidFill>
                  <a:schemeClr val="bg1"/>
                </a:solidFill>
              </a:rPr>
              <a:t>Na podstawie analizy wyróżniono 5 aktorów: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Szef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Administrator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Kierownik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Kadrowa</a:t>
            </a:r>
            <a:endParaRPr lang="pl-PL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Pracownik</a:t>
            </a:r>
            <a:endParaRPr lang="pl-PL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539552" y="33265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4. </a:t>
            </a:r>
            <a:r>
              <a:rPr lang="pl-PL" sz="2800" dirty="0" smtClean="0">
                <a:solidFill>
                  <a:schemeClr val="bg1"/>
                </a:solidFill>
              </a:rPr>
              <a:t>Modelowanie systemu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772816"/>
            <a:ext cx="2391708" cy="2980348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54444"/>
            <a:ext cx="3088755" cy="2122349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071714"/>
            <a:ext cx="3184318" cy="166154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323528" y="836712"/>
            <a:ext cx="7632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solidFill>
                  <a:schemeClr val="bg1"/>
                </a:solidFill>
              </a:rPr>
              <a:t>W pracy dyplomowej przeprowadzono analizę i dokonano modelowania wykorzystując notację UML i przedstawiono: 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4 </a:t>
            </a:r>
            <a:r>
              <a:rPr lang="pl-PL" sz="2000" dirty="0">
                <a:solidFill>
                  <a:schemeClr val="bg1"/>
                </a:solidFill>
              </a:rPr>
              <a:t>diagramy przypadków użycia ze szczegółowym opisem każdego przypadku w postaci 22 </a:t>
            </a:r>
            <a:r>
              <a:rPr lang="pl-PL" sz="2000" dirty="0" smtClean="0">
                <a:solidFill>
                  <a:schemeClr val="bg1"/>
                </a:solidFill>
              </a:rPr>
              <a:t>tabel </a:t>
            </a:r>
            <a:endParaRPr lang="pl-PL" sz="2000" dirty="0">
              <a:solidFill>
                <a:schemeClr val="bg1"/>
              </a:solidFill>
            </a:endParaRP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2 </a:t>
            </a:r>
            <a:r>
              <a:rPr lang="pl-PL" sz="2000" dirty="0">
                <a:solidFill>
                  <a:schemeClr val="bg1"/>
                </a:solidFill>
              </a:rPr>
              <a:t>diagramy </a:t>
            </a:r>
            <a:r>
              <a:rPr lang="pl-PL" sz="2000" dirty="0" smtClean="0">
                <a:solidFill>
                  <a:schemeClr val="bg1"/>
                </a:solidFill>
              </a:rPr>
              <a:t>sekwencji</a:t>
            </a:r>
            <a:endParaRPr lang="pl-PL" sz="2000" dirty="0">
              <a:solidFill>
                <a:schemeClr val="bg1"/>
              </a:solidFill>
            </a:endParaRP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2 </a:t>
            </a:r>
            <a:r>
              <a:rPr lang="pl-PL" sz="2000" dirty="0">
                <a:solidFill>
                  <a:schemeClr val="bg1"/>
                </a:solidFill>
              </a:rPr>
              <a:t>diagramy </a:t>
            </a:r>
            <a:r>
              <a:rPr lang="pl-PL" sz="2000" dirty="0" smtClean="0">
                <a:solidFill>
                  <a:schemeClr val="bg1"/>
                </a:solidFill>
              </a:rPr>
              <a:t>czynności </a:t>
            </a:r>
            <a:endParaRPr lang="pl-PL" sz="2000" dirty="0">
              <a:solidFill>
                <a:schemeClr val="bg1"/>
              </a:solidFill>
            </a:endParaRP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1 </a:t>
            </a:r>
            <a:r>
              <a:rPr lang="pl-PL" sz="2000" dirty="0">
                <a:solidFill>
                  <a:schemeClr val="bg1"/>
                </a:solidFill>
              </a:rPr>
              <a:t>diagram hierarchii funkcji 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1 </a:t>
            </a:r>
            <a:r>
              <a:rPr lang="pl-PL" sz="2000" dirty="0">
                <a:solidFill>
                  <a:schemeClr val="bg1"/>
                </a:solidFill>
              </a:rPr>
              <a:t>diagram klas </a:t>
            </a:r>
          </a:p>
        </p:txBody>
      </p:sp>
    </p:spTree>
    <p:extLst>
      <p:ext uri="{BB962C8B-B14F-4D97-AF65-F5344CB8AC3E}">
        <p14:creationId xmlns:p14="http://schemas.microsoft.com/office/powerpoint/2010/main" val="50194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11560" y="47667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</a:rPr>
              <a:t>5. Architektura systemu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73711"/>
            <a:ext cx="6094377" cy="370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11560" y="54868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6</a:t>
            </a:r>
            <a:r>
              <a:rPr lang="pl-PL" sz="2800" dirty="0" smtClean="0">
                <a:solidFill>
                  <a:schemeClr val="bg1"/>
                </a:solidFill>
              </a:rPr>
              <a:t>. Wybrane technologie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756898" y="1628800"/>
            <a:ext cx="77035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b="1" dirty="0" smtClean="0">
                <a:solidFill>
                  <a:schemeClr val="bg1"/>
                </a:solidFill>
              </a:rPr>
              <a:t>Microsoft </a:t>
            </a:r>
            <a:r>
              <a:rPr lang="pl-PL" sz="2000" b="1" dirty="0">
                <a:solidFill>
                  <a:schemeClr val="bg1"/>
                </a:solidFill>
              </a:rPr>
              <a:t>Visual Studio 2015 Enterprise </a:t>
            </a:r>
            <a:r>
              <a:rPr lang="pl-PL" sz="2000" dirty="0">
                <a:solidFill>
                  <a:schemeClr val="bg1"/>
                </a:solidFill>
              </a:rPr>
              <a:t>– </a:t>
            </a:r>
            <a:r>
              <a:rPr lang="pl-PL" sz="2000" dirty="0" smtClean="0">
                <a:solidFill>
                  <a:schemeClr val="bg1"/>
                </a:solidFill>
              </a:rPr>
              <a:t>zintegrowane </a:t>
            </a:r>
            <a:r>
              <a:rPr lang="pl-PL" sz="2000" dirty="0">
                <a:solidFill>
                  <a:schemeClr val="bg1"/>
                </a:solidFill>
              </a:rPr>
              <a:t>środowisko programistyczne </a:t>
            </a:r>
            <a:endParaRPr lang="pl-PL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b="1" dirty="0" smtClean="0">
                <a:solidFill>
                  <a:schemeClr val="bg1"/>
                </a:solidFill>
              </a:rPr>
              <a:t>Microsoft </a:t>
            </a:r>
            <a:r>
              <a:rPr lang="pl-PL" sz="2000" b="1" dirty="0">
                <a:solidFill>
                  <a:schemeClr val="bg1"/>
                </a:solidFill>
              </a:rPr>
              <a:t>SQL Server 2016 </a:t>
            </a:r>
            <a:r>
              <a:rPr lang="pl-PL" sz="2000" dirty="0">
                <a:solidFill>
                  <a:schemeClr val="bg1"/>
                </a:solidFill>
              </a:rPr>
              <a:t>– </a:t>
            </a:r>
            <a:r>
              <a:rPr lang="pl-PL" sz="2000" dirty="0" smtClean="0">
                <a:solidFill>
                  <a:schemeClr val="bg1"/>
                </a:solidFill>
              </a:rPr>
              <a:t> </a:t>
            </a:r>
            <a:r>
              <a:rPr lang="pl-PL" sz="2000" dirty="0">
                <a:solidFill>
                  <a:schemeClr val="bg1"/>
                </a:solidFill>
              </a:rPr>
              <a:t>system zarządzania bazą </a:t>
            </a:r>
            <a:r>
              <a:rPr lang="pl-PL" sz="2000" dirty="0" smtClean="0">
                <a:solidFill>
                  <a:schemeClr val="bg1"/>
                </a:solidFill>
              </a:rPr>
              <a:t>danych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b="1" dirty="0" smtClean="0">
                <a:solidFill>
                  <a:schemeClr val="bg1"/>
                </a:solidFill>
              </a:rPr>
              <a:t>Język </a:t>
            </a:r>
            <a:r>
              <a:rPr lang="pl-PL" sz="2000" b="1" dirty="0">
                <a:solidFill>
                  <a:schemeClr val="bg1"/>
                </a:solidFill>
              </a:rPr>
              <a:t>programowania C# w wersji 5.0 </a:t>
            </a:r>
            <a:r>
              <a:rPr lang="pl-PL" sz="2000" dirty="0">
                <a:solidFill>
                  <a:schemeClr val="bg1"/>
                </a:solidFill>
              </a:rPr>
              <a:t>– język ten został utworzony przez firmę Microsoft </a:t>
            </a:r>
            <a:endParaRPr lang="pl-PL" sz="20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b="1" dirty="0" err="1" smtClean="0">
                <a:solidFill>
                  <a:schemeClr val="bg1"/>
                </a:solidFill>
              </a:rPr>
              <a:t>Entity</a:t>
            </a:r>
            <a:r>
              <a:rPr lang="pl-PL" sz="2000" b="1" dirty="0" smtClean="0">
                <a:solidFill>
                  <a:schemeClr val="bg1"/>
                </a:solidFill>
              </a:rPr>
              <a:t> </a:t>
            </a:r>
            <a:r>
              <a:rPr lang="pl-PL" sz="2000" b="1" dirty="0">
                <a:solidFill>
                  <a:schemeClr val="bg1"/>
                </a:solidFill>
              </a:rPr>
              <a:t>Framework 6.2 </a:t>
            </a:r>
            <a:r>
              <a:rPr lang="pl-PL" sz="2000" b="1" dirty="0" smtClean="0">
                <a:solidFill>
                  <a:schemeClr val="bg1"/>
                </a:solidFill>
              </a:rPr>
              <a:t> </a:t>
            </a:r>
            <a:r>
              <a:rPr lang="pl-PL" sz="2000" dirty="0" smtClean="0">
                <a:solidFill>
                  <a:schemeClr val="bg1"/>
                </a:solidFill>
              </a:rPr>
              <a:t>- podejście model-</a:t>
            </a:r>
            <a:r>
              <a:rPr lang="pl-PL" sz="2000" dirty="0" err="1" smtClean="0">
                <a:solidFill>
                  <a:schemeClr val="bg1"/>
                </a:solidFill>
              </a:rPr>
              <a:t>first</a:t>
            </a:r>
            <a:endParaRPr lang="pl-P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0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733256"/>
            <a:ext cx="4032448" cy="101803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83568" y="54868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</a:rPr>
              <a:t>7. Baza danych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674331" y="1268760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solidFill>
                  <a:schemeClr val="bg1"/>
                </a:solidFill>
              </a:rPr>
              <a:t>Baza danych posiada: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28 tabel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3 procedury składowane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chemeClr val="bg1"/>
                </a:solidFill>
              </a:rPr>
              <a:t>4 procedury wyzwalane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96752"/>
            <a:ext cx="4946113" cy="359688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5" y="2655866"/>
            <a:ext cx="3672408" cy="105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7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ształt fali">
  <a:themeElements>
    <a:clrScheme name="Kształt fal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Kształt fal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ształt fal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408</TotalTime>
  <Words>454</Words>
  <Application>Microsoft Office PowerPoint</Application>
  <PresentationFormat>Pokaz na ekranie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Kształt fali</vt:lpstr>
      <vt:lpstr>  PRACA DYPLOMOWA   ANALIZA, PROJEKT I IMPLEMENTACJA SYSTEMU WSPIERAJĄCEGO WYBRANE FUNKCJE ZARZĄDZANIA PRACĄ W ORGANIZACJI PRODUKCYJNEJ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Przemek Foltyn</dc:creator>
  <cp:lastModifiedBy>Przemek Foltyn</cp:lastModifiedBy>
  <cp:revision>37</cp:revision>
  <dcterms:created xsi:type="dcterms:W3CDTF">2018-05-08T15:52:56Z</dcterms:created>
  <dcterms:modified xsi:type="dcterms:W3CDTF">2018-05-16T20:18:43Z</dcterms:modified>
</cp:coreProperties>
</file>