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8" d="100"/>
          <a:sy n="128" d="100"/>
        </p:scale>
        <p:origin x="-869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3D5DF4-A0EB-4D47-B978-A2F088FF4C63}" type="datetimeFigureOut">
              <a:rPr lang="pl-PL" smtClean="0"/>
              <a:pPr/>
              <a:t>20.05.2018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572196"/>
          </a:xfrm>
        </p:spPr>
        <p:txBody>
          <a:bodyPr>
            <a:normAutofit fontScale="90000"/>
          </a:bodyPr>
          <a:lstStyle/>
          <a:p>
            <a:r>
              <a:rPr lang="pl-PL" dirty="0"/>
              <a:t/>
            </a:r>
            <a:br>
              <a:rPr lang="pl-PL" dirty="0"/>
            </a:br>
            <a:r>
              <a:rPr lang="pl-PL" sz="3100" dirty="0"/>
              <a:t> </a:t>
            </a:r>
            <a:r>
              <a:rPr lang="pl-PL" sz="3100" dirty="0" smtClean="0">
                <a:solidFill>
                  <a:schemeClr val="bg1"/>
                </a:solidFill>
              </a:rPr>
              <a:t>PRACA DYPLOMOWA</a:t>
            </a:r>
            <a:r>
              <a:rPr lang="pl-PL" sz="3100" dirty="0" smtClean="0"/>
              <a:t/>
            </a:r>
            <a:br>
              <a:rPr lang="pl-PL" sz="3100" dirty="0" smtClean="0"/>
            </a:br>
            <a:r>
              <a:rPr lang="pl-PL" sz="3100" dirty="0" smtClean="0"/>
              <a:t/>
            </a:r>
            <a:br>
              <a:rPr lang="pl-PL" sz="3100" dirty="0" smtClean="0"/>
            </a:br>
            <a:r>
              <a:rPr lang="pl-PL" sz="3100" dirty="0" smtClean="0"/>
              <a:t> </a:t>
            </a:r>
            <a:r>
              <a:rPr lang="pl-PL" sz="3100" b="1" dirty="0" smtClean="0"/>
              <a:t>ANALIZA</a:t>
            </a:r>
            <a:r>
              <a:rPr lang="pl-PL" sz="3100" b="1" dirty="0"/>
              <a:t>, PROJEKT I IMPLEMENTACJA SYSTEMU WSPIERAJĄCEGO WYBRANE FUNKCJE ZARZĄDZANIA PRACĄ W ORGANIZACJI PRODUKCYJNEJ </a:t>
            </a:r>
            <a:endParaRPr lang="pl-PL" sz="31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67544" y="4365104"/>
            <a:ext cx="6400800" cy="809103"/>
          </a:xfrm>
        </p:spPr>
        <p:txBody>
          <a:bodyPr/>
          <a:lstStyle/>
          <a:p>
            <a:pPr algn="l"/>
            <a:r>
              <a:rPr lang="pl-PL" dirty="0" smtClean="0"/>
              <a:t>Autor: Przemysław Foltyn</a:t>
            </a:r>
          </a:p>
          <a:p>
            <a:pPr algn="l"/>
            <a:r>
              <a:rPr lang="pl-PL" dirty="0" smtClean="0"/>
              <a:t>Promotor: mgr inż. Jerzy Stankiewicz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576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73672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8.Prezentacja interfejsu użytkownika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91" y="2234142"/>
            <a:ext cx="2880320" cy="2060337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93" y="1536119"/>
            <a:ext cx="5945241" cy="3456384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28241"/>
            <a:ext cx="6732817" cy="356574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7787640" cy="212598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755576" y="936861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Dodanie pracownika</a:t>
            </a:r>
          </a:p>
        </p:txBody>
      </p:sp>
    </p:spTree>
    <p:extLst>
      <p:ext uri="{BB962C8B-B14F-4D97-AF65-F5344CB8AC3E}">
        <p14:creationId xmlns:p14="http://schemas.microsoft.com/office/powerpoint/2010/main" val="1958956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73672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8.Prezentacja interfejsu użytkownika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11560" y="919211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Rejestracja czasu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877349" cy="324216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97990"/>
            <a:ext cx="1760220" cy="14478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7031416" cy="3911516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7031416" cy="39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58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73672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8.Prezentacja interfejsu użytkownika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99334" y="875939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Raport czasu pracy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4" y="1323073"/>
            <a:ext cx="4725769" cy="396354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30" y="1337604"/>
            <a:ext cx="4689413" cy="3933056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06" y="1340529"/>
            <a:ext cx="4745434" cy="3980041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06" y="1340529"/>
            <a:ext cx="4737234" cy="3973164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30" y="1340529"/>
            <a:ext cx="4952808" cy="393008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40" y="1323073"/>
            <a:ext cx="5029598" cy="39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1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251520" y="47667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pl-PL" sz="2800" dirty="0" smtClean="0">
                <a:solidFill>
                  <a:schemeClr val="bg1"/>
                </a:solidFill>
              </a:rPr>
              <a:t>9. Podsumowanie  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Zostały zrealizowane wszystkie punkty zadania dyplomowego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Najwięcej </a:t>
            </a:r>
            <a:r>
              <a:rPr lang="pl-PL" sz="2000" dirty="0">
                <a:solidFill>
                  <a:schemeClr val="bg1"/>
                </a:solidFill>
              </a:rPr>
              <a:t>czasu </a:t>
            </a:r>
            <a:r>
              <a:rPr lang="pl-PL" sz="2000" dirty="0" smtClean="0">
                <a:solidFill>
                  <a:schemeClr val="bg1"/>
                </a:solidFill>
              </a:rPr>
              <a:t>poświęciłem na </a:t>
            </a:r>
            <a:r>
              <a:rPr lang="pl-PL" sz="2000" dirty="0">
                <a:solidFill>
                  <a:schemeClr val="bg1"/>
                </a:solidFill>
              </a:rPr>
              <a:t>analizę wymagań funkcjonalnych i przypadki użycia. </a:t>
            </a:r>
            <a:r>
              <a:rPr lang="pl-PL" sz="2000" dirty="0" smtClean="0">
                <a:solidFill>
                  <a:schemeClr val="bg1"/>
                </a:solidFill>
              </a:rPr>
              <a:t>Zauważyłem, </a:t>
            </a:r>
            <a:r>
              <a:rPr lang="pl-PL" sz="2000" dirty="0">
                <a:solidFill>
                  <a:schemeClr val="bg1"/>
                </a:solidFill>
              </a:rPr>
              <a:t>że jest to bardzo istotny etap podczas </a:t>
            </a:r>
            <a:r>
              <a:rPr lang="pl-PL" sz="2000" dirty="0" smtClean="0">
                <a:solidFill>
                  <a:schemeClr val="bg1"/>
                </a:solidFill>
              </a:rPr>
              <a:t>tworzenia systemu informatycznego</a:t>
            </a:r>
            <a:endParaRPr lang="pl-PL" sz="2000" strike="sngStrike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Gdybym miał więcej czasu spróbowałbym </a:t>
            </a:r>
            <a:r>
              <a:rPr lang="pl-PL" sz="2000" dirty="0">
                <a:solidFill>
                  <a:schemeClr val="bg1"/>
                </a:solidFill>
              </a:rPr>
              <a:t>nauczyć się obsługi jakiegoś bardziej rozbudowanego narzędzia do modelowania jak Enterprise Architect czy Visual </a:t>
            </a:r>
            <a:r>
              <a:rPr lang="pl-PL" sz="2000" dirty="0" err="1" smtClean="0">
                <a:solidFill>
                  <a:schemeClr val="bg1"/>
                </a:solidFill>
              </a:rPr>
              <a:t>Paradigm</a:t>
            </a:r>
            <a:endParaRPr lang="pl-PL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W pracy dyplomowej użyłem technologii </a:t>
            </a:r>
            <a:r>
              <a:rPr lang="pl-PL" sz="2000" dirty="0" err="1">
                <a:solidFill>
                  <a:schemeClr val="bg1"/>
                </a:solidFill>
              </a:rPr>
              <a:t>Entity</a:t>
            </a:r>
            <a:r>
              <a:rPr lang="pl-PL" sz="2000" dirty="0">
                <a:solidFill>
                  <a:schemeClr val="bg1"/>
                </a:solidFill>
              </a:rPr>
              <a:t> Framework w wersji 6 co bardzo ułatwiło tworzenie aplikacji. Pozwoliło mi to na szybkie ukończenie prac deweloperskich, ponieważ obsługa bazy danych jest realizowana przez kontekst bazodanowy i język </a:t>
            </a:r>
            <a:r>
              <a:rPr lang="pl-PL" sz="2000" dirty="0" smtClean="0">
                <a:solidFill>
                  <a:schemeClr val="bg1"/>
                </a:solidFill>
              </a:rPr>
              <a:t>programowania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Najważniejsza jest systematyczna praca. W </a:t>
            </a:r>
            <a:r>
              <a:rPr lang="pl-PL" sz="2000" dirty="0" smtClean="0">
                <a:solidFill>
                  <a:schemeClr val="bg1"/>
                </a:solidFill>
              </a:rPr>
              <a:t>projektowaniu i programowaniu </a:t>
            </a:r>
            <a:r>
              <a:rPr lang="pl-PL" sz="2000" dirty="0">
                <a:solidFill>
                  <a:schemeClr val="bg1"/>
                </a:solidFill>
              </a:rPr>
              <a:t>jeśli nie ma systematyczności to bardzo trudno osiągnąć założony cel</a:t>
            </a:r>
            <a:endParaRPr lang="pl-PL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251520" y="47667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pl-PL" sz="2800" dirty="0" smtClean="0">
                <a:solidFill>
                  <a:schemeClr val="bg1"/>
                </a:solidFill>
              </a:rPr>
              <a:t>9. Podsumowanie  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 smtClean="0">
                <a:solidFill>
                  <a:schemeClr val="bg1"/>
                </a:solidFill>
              </a:rPr>
              <a:t>Najbardziej zadowolony jestem z utworzenia procedury składowanej która generowała raport czasu pracy dla pracownika</a:t>
            </a:r>
            <a:endParaRPr lang="pl-PL" sz="16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 smtClean="0">
                <a:solidFill>
                  <a:schemeClr val="bg1"/>
                </a:solidFill>
              </a:rPr>
              <a:t>Program </a:t>
            </a:r>
            <a:r>
              <a:rPr lang="pl-PL" sz="2200" dirty="0">
                <a:solidFill>
                  <a:schemeClr val="bg1"/>
                </a:solidFill>
              </a:rPr>
              <a:t>jest napisany w taki sposób, że można </a:t>
            </a:r>
            <a:r>
              <a:rPr lang="pl-PL" sz="2200" dirty="0" smtClean="0">
                <a:solidFill>
                  <a:schemeClr val="bg1"/>
                </a:solidFill>
              </a:rPr>
              <a:t>w łatwy sposób</a:t>
            </a:r>
            <a:r>
              <a:rPr lang="pl-PL" sz="2200" dirty="0" smtClean="0">
                <a:solidFill>
                  <a:srgbClr val="FF0000"/>
                </a:solidFill>
              </a:rPr>
              <a:t> </a:t>
            </a:r>
            <a:r>
              <a:rPr lang="pl-PL" sz="2200" dirty="0" smtClean="0">
                <a:solidFill>
                  <a:schemeClr val="bg1"/>
                </a:solidFill>
              </a:rPr>
              <a:t>dodawać </a:t>
            </a:r>
            <a:r>
              <a:rPr lang="pl-PL" sz="2200" dirty="0">
                <a:solidFill>
                  <a:schemeClr val="bg1"/>
                </a:solidFill>
              </a:rPr>
              <a:t>do niego nowe </a:t>
            </a:r>
            <a:r>
              <a:rPr lang="pl-PL" sz="2200" dirty="0" smtClean="0">
                <a:solidFill>
                  <a:schemeClr val="bg1"/>
                </a:solidFill>
              </a:rPr>
              <a:t> funkcje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 smtClean="0">
                <a:solidFill>
                  <a:schemeClr val="bg1"/>
                </a:solidFill>
              </a:rPr>
              <a:t>Gdyby </a:t>
            </a:r>
            <a:r>
              <a:rPr lang="pl-PL" sz="2200" dirty="0">
                <a:solidFill>
                  <a:schemeClr val="bg1"/>
                </a:solidFill>
              </a:rPr>
              <a:t>nie ograniczone ramy czasowe </a:t>
            </a:r>
            <a:r>
              <a:rPr lang="pl-PL" sz="2200" dirty="0" smtClean="0">
                <a:solidFill>
                  <a:schemeClr val="bg1"/>
                </a:solidFill>
              </a:rPr>
              <a:t>pracy dyplomowej na </a:t>
            </a:r>
            <a:r>
              <a:rPr lang="pl-PL" sz="2200" dirty="0">
                <a:solidFill>
                  <a:schemeClr val="bg1"/>
                </a:solidFill>
              </a:rPr>
              <a:t>pewno można by dodać bardziej rozbudowane raportowanie – np. wskazania planów miesięcznych, </a:t>
            </a:r>
            <a:r>
              <a:rPr lang="pl-PL" sz="2200" dirty="0" smtClean="0">
                <a:solidFill>
                  <a:schemeClr val="bg1"/>
                </a:solidFill>
              </a:rPr>
              <a:t> raporty spóźnień</a:t>
            </a:r>
            <a:endParaRPr lang="pl-PL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Dodatkowo program można by przenieść na inne platformy np. mobilne i raportować czas pracy przy użyciu telefonu czy </a:t>
            </a:r>
            <a:r>
              <a:rPr lang="pl-PL" sz="2200" dirty="0" err="1" smtClean="0">
                <a:solidFill>
                  <a:schemeClr val="bg1"/>
                </a:solidFill>
              </a:rPr>
              <a:t>tableta</a:t>
            </a:r>
            <a:endParaRPr lang="pl-PL" sz="2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691680" y="2636912"/>
            <a:ext cx="65527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>
                <a:solidFill>
                  <a:schemeClr val="bg1"/>
                </a:solidFill>
              </a:rPr>
              <a:t>Dziękuję za uwagę </a:t>
            </a:r>
            <a:r>
              <a:rPr lang="pl-PL" sz="4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pl-PL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Proszę o pytania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81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39552" y="764704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pl-PL" sz="2800" u="sng" dirty="0" smtClean="0">
                <a:solidFill>
                  <a:schemeClr val="bg1"/>
                </a:solidFill>
              </a:rPr>
              <a:t>Plan prezentacji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Wstęp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Założenia ogólne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Wymagania dotyczące systemu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Modelowanie systemu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Architektura systemu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Wybrane technologie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Baza danych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Prezentacja Interfejsu systemu 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0214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404664"/>
            <a:ext cx="82089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Wstęp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Temat pracy dyplomowej obejmował utworzenie dokumentacji projektowo-programowej oraz  implementacja systemu pozwalającego na większe dyscyplinowanie pracowników i zarządzanie ich czasem pracy.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8920"/>
            <a:ext cx="4575844" cy="275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6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47667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2. Założenia ogólne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83568" y="1412776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Przykładem organizacji produkcyjnej jest fabryka produkująca meble. W skład założeń weszły: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bg1"/>
                </a:solidFill>
              </a:rPr>
              <a:t>Opis stanu faktycznego zamawiającego rozwiązanie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bg1"/>
                </a:solidFill>
              </a:rPr>
              <a:t>Definicje podstawowych pojęć takich jak pracownik, harmonogram, dniówka , czas pracy itd</a:t>
            </a:r>
            <a:r>
              <a:rPr lang="pl-PL" sz="2400" dirty="0" smtClean="0">
                <a:solidFill>
                  <a:schemeClr val="bg1"/>
                </a:solidFill>
              </a:rPr>
              <a:t>. </a:t>
            </a:r>
            <a:endParaRPr lang="pl-PL" sz="2400" dirty="0">
              <a:solidFill>
                <a:schemeClr val="bg1"/>
              </a:solidFill>
            </a:endParaRPr>
          </a:p>
          <a:p>
            <a:endParaRPr lang="pl-PL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33265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solidFill>
                  <a:schemeClr val="bg1"/>
                </a:solidFill>
              </a:rPr>
              <a:t>3. Wymagania dotyczące systemu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683568" y="1461080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Ogólnie założenia:</a:t>
            </a:r>
            <a:endParaRPr lang="pl-PL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ewidencjonowania </a:t>
            </a:r>
            <a:r>
              <a:rPr lang="pl-PL" sz="2000" dirty="0">
                <a:solidFill>
                  <a:schemeClr val="bg1"/>
                </a:solidFill>
              </a:rPr>
              <a:t>osoby - </a:t>
            </a:r>
            <a:r>
              <a:rPr lang="pl-PL" sz="2000" dirty="0" smtClean="0">
                <a:solidFill>
                  <a:schemeClr val="bg1"/>
                </a:solidFill>
              </a:rPr>
              <a:t>pracowników </a:t>
            </a:r>
            <a:endParaRPr lang="pl-PL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zarządzania </a:t>
            </a:r>
            <a:r>
              <a:rPr lang="pl-PL" sz="2000" dirty="0">
                <a:solidFill>
                  <a:schemeClr val="bg1"/>
                </a:solidFill>
              </a:rPr>
              <a:t>czasem pracy </a:t>
            </a:r>
            <a:r>
              <a:rPr lang="pl-PL" sz="2000" dirty="0" smtClean="0">
                <a:solidFill>
                  <a:schemeClr val="bg1"/>
                </a:solidFill>
              </a:rPr>
              <a:t>pracowników</a:t>
            </a:r>
            <a:endParaRPr lang="pl-PL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zarządzania </a:t>
            </a:r>
            <a:r>
              <a:rPr lang="pl-PL" sz="2000" dirty="0">
                <a:solidFill>
                  <a:schemeClr val="bg1"/>
                </a:solidFill>
              </a:rPr>
              <a:t>zadaniami dla </a:t>
            </a:r>
            <a:r>
              <a:rPr lang="pl-PL" sz="2000" dirty="0" smtClean="0">
                <a:solidFill>
                  <a:schemeClr val="bg1"/>
                </a:solidFill>
              </a:rPr>
              <a:t>pracowników </a:t>
            </a:r>
            <a:endParaRPr lang="pl-PL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budowania </a:t>
            </a:r>
            <a:r>
              <a:rPr lang="pl-PL" sz="2000" dirty="0">
                <a:solidFill>
                  <a:schemeClr val="bg1"/>
                </a:solidFill>
              </a:rPr>
              <a:t>okresowych raportów czasowych 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696916" y="3119775"/>
            <a:ext cx="8051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Ostateczna ilość wymagań funkcjonalnych – 43</a:t>
            </a:r>
          </a:p>
          <a:p>
            <a:r>
              <a:rPr lang="pl-PL" sz="2000" dirty="0" smtClean="0">
                <a:solidFill>
                  <a:schemeClr val="bg1"/>
                </a:solidFill>
              </a:rPr>
              <a:t>Na podstawie analizy wyróżniono 5 aktorów: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Szef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Kierownik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Kadrowa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Pracownik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39552" y="3326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4. </a:t>
            </a:r>
            <a:r>
              <a:rPr lang="pl-PL" sz="2800" dirty="0" smtClean="0">
                <a:solidFill>
                  <a:schemeClr val="bg1"/>
                </a:solidFill>
              </a:rPr>
              <a:t>Modelowanie systemu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772816"/>
            <a:ext cx="2391708" cy="298034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54444"/>
            <a:ext cx="3088755" cy="2122349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071714"/>
            <a:ext cx="3184318" cy="166154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23528" y="836712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W pracy dyplomowej przeprowadzono analizę i dokonano modelowania wykorzystując notację UML i przedstawiono: 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4 </a:t>
            </a:r>
            <a:r>
              <a:rPr lang="pl-PL" sz="2000" dirty="0">
                <a:solidFill>
                  <a:schemeClr val="bg1"/>
                </a:solidFill>
              </a:rPr>
              <a:t>diagramy przypadków użycia ze szczegółowym opisem każdego przypadku w postaci 22 </a:t>
            </a:r>
            <a:r>
              <a:rPr lang="pl-PL" sz="2000" dirty="0" smtClean="0">
                <a:solidFill>
                  <a:schemeClr val="bg1"/>
                </a:solidFill>
              </a:rPr>
              <a:t>tabel </a:t>
            </a:r>
            <a:endParaRPr lang="pl-PL" sz="2000" dirty="0">
              <a:solidFill>
                <a:schemeClr val="bg1"/>
              </a:solidFill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2 </a:t>
            </a:r>
            <a:r>
              <a:rPr lang="pl-PL" sz="2000" dirty="0">
                <a:solidFill>
                  <a:schemeClr val="bg1"/>
                </a:solidFill>
              </a:rPr>
              <a:t>diagramy </a:t>
            </a:r>
            <a:r>
              <a:rPr lang="pl-PL" sz="2000" dirty="0" smtClean="0">
                <a:solidFill>
                  <a:schemeClr val="bg1"/>
                </a:solidFill>
              </a:rPr>
              <a:t>sekwencji</a:t>
            </a:r>
            <a:endParaRPr lang="pl-PL" sz="2000" dirty="0">
              <a:solidFill>
                <a:schemeClr val="bg1"/>
              </a:solidFill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2 </a:t>
            </a:r>
            <a:r>
              <a:rPr lang="pl-PL" sz="2000" dirty="0">
                <a:solidFill>
                  <a:schemeClr val="bg1"/>
                </a:solidFill>
              </a:rPr>
              <a:t>diagramy </a:t>
            </a:r>
            <a:r>
              <a:rPr lang="pl-PL" sz="2000" dirty="0" smtClean="0">
                <a:solidFill>
                  <a:schemeClr val="bg1"/>
                </a:solidFill>
              </a:rPr>
              <a:t>czynności </a:t>
            </a:r>
            <a:endParaRPr lang="pl-PL" sz="2000" dirty="0">
              <a:solidFill>
                <a:schemeClr val="bg1"/>
              </a:solidFill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1 </a:t>
            </a:r>
            <a:r>
              <a:rPr lang="pl-PL" sz="2000" dirty="0">
                <a:solidFill>
                  <a:schemeClr val="bg1"/>
                </a:solidFill>
              </a:rPr>
              <a:t>diagram hierarchii funkcji 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1 </a:t>
            </a:r>
            <a:r>
              <a:rPr lang="pl-PL" sz="2000" dirty="0">
                <a:solidFill>
                  <a:schemeClr val="bg1"/>
                </a:solidFill>
              </a:rPr>
              <a:t>diagram klas </a:t>
            </a:r>
          </a:p>
        </p:txBody>
      </p:sp>
    </p:spTree>
    <p:extLst>
      <p:ext uri="{BB962C8B-B14F-4D97-AF65-F5344CB8AC3E}">
        <p14:creationId xmlns:p14="http://schemas.microsoft.com/office/powerpoint/2010/main" val="5019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47667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5. Architektura systemu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73711"/>
            <a:ext cx="6094377" cy="37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54868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6</a:t>
            </a:r>
            <a:r>
              <a:rPr lang="pl-PL" sz="2800" dirty="0" smtClean="0">
                <a:solidFill>
                  <a:schemeClr val="bg1"/>
                </a:solidFill>
              </a:rPr>
              <a:t>. Wybrane technologie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56898" y="1628800"/>
            <a:ext cx="77035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dirty="0" smtClean="0">
                <a:solidFill>
                  <a:schemeClr val="bg1"/>
                </a:solidFill>
              </a:rPr>
              <a:t>Microsoft </a:t>
            </a:r>
            <a:r>
              <a:rPr lang="pl-PL" sz="2000" b="1" dirty="0">
                <a:solidFill>
                  <a:schemeClr val="bg1"/>
                </a:solidFill>
              </a:rPr>
              <a:t>Visual Studio 2015 Enterprise </a:t>
            </a:r>
            <a:r>
              <a:rPr lang="pl-PL" sz="2000" dirty="0">
                <a:solidFill>
                  <a:schemeClr val="bg1"/>
                </a:solidFill>
              </a:rPr>
              <a:t>– </a:t>
            </a:r>
            <a:r>
              <a:rPr lang="pl-PL" sz="2000" dirty="0" smtClean="0">
                <a:solidFill>
                  <a:schemeClr val="bg1"/>
                </a:solidFill>
              </a:rPr>
              <a:t>zintegrowane </a:t>
            </a:r>
            <a:r>
              <a:rPr lang="pl-PL" sz="2000" dirty="0">
                <a:solidFill>
                  <a:schemeClr val="bg1"/>
                </a:solidFill>
              </a:rPr>
              <a:t>środowisko programistyczne </a:t>
            </a:r>
            <a:endParaRPr lang="pl-PL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dirty="0" smtClean="0">
                <a:solidFill>
                  <a:schemeClr val="bg1"/>
                </a:solidFill>
              </a:rPr>
              <a:t>Microsoft </a:t>
            </a:r>
            <a:r>
              <a:rPr lang="pl-PL" sz="2000" b="1" dirty="0">
                <a:solidFill>
                  <a:schemeClr val="bg1"/>
                </a:solidFill>
              </a:rPr>
              <a:t>SQL Server 2016 </a:t>
            </a:r>
            <a:r>
              <a:rPr lang="pl-PL" sz="2000" dirty="0">
                <a:solidFill>
                  <a:schemeClr val="bg1"/>
                </a:solidFill>
              </a:rPr>
              <a:t>– </a:t>
            </a:r>
            <a:r>
              <a:rPr lang="pl-PL" sz="2000" dirty="0" smtClean="0">
                <a:solidFill>
                  <a:schemeClr val="bg1"/>
                </a:solidFill>
              </a:rPr>
              <a:t> </a:t>
            </a:r>
            <a:r>
              <a:rPr lang="pl-PL" sz="2000" dirty="0">
                <a:solidFill>
                  <a:schemeClr val="bg1"/>
                </a:solidFill>
              </a:rPr>
              <a:t>system zarządzania bazą </a:t>
            </a:r>
            <a:r>
              <a:rPr lang="pl-PL" sz="2000" dirty="0" smtClean="0">
                <a:solidFill>
                  <a:schemeClr val="bg1"/>
                </a:solidFill>
              </a:rPr>
              <a:t>danych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dirty="0" smtClean="0">
                <a:solidFill>
                  <a:schemeClr val="bg1"/>
                </a:solidFill>
              </a:rPr>
              <a:t>Język </a:t>
            </a:r>
            <a:r>
              <a:rPr lang="pl-PL" sz="2000" b="1" dirty="0">
                <a:solidFill>
                  <a:schemeClr val="bg1"/>
                </a:solidFill>
              </a:rPr>
              <a:t>programowania C# w wersji 5.0 </a:t>
            </a:r>
            <a:r>
              <a:rPr lang="pl-PL" sz="2000" dirty="0">
                <a:solidFill>
                  <a:schemeClr val="bg1"/>
                </a:solidFill>
              </a:rPr>
              <a:t>– język ten został utworzony przez firmę Microsoft </a:t>
            </a:r>
            <a:endParaRPr lang="pl-PL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dirty="0" err="1" smtClean="0">
                <a:solidFill>
                  <a:schemeClr val="bg1"/>
                </a:solidFill>
              </a:rPr>
              <a:t>Entity</a:t>
            </a:r>
            <a:r>
              <a:rPr lang="pl-PL" sz="2000" b="1" dirty="0" smtClean="0">
                <a:solidFill>
                  <a:schemeClr val="bg1"/>
                </a:solidFill>
              </a:rPr>
              <a:t> </a:t>
            </a:r>
            <a:r>
              <a:rPr lang="pl-PL" sz="2000" b="1" dirty="0">
                <a:solidFill>
                  <a:schemeClr val="bg1"/>
                </a:solidFill>
              </a:rPr>
              <a:t>Framework 6.2 </a:t>
            </a:r>
            <a:r>
              <a:rPr lang="pl-PL" sz="2000" b="1" dirty="0" smtClean="0">
                <a:solidFill>
                  <a:schemeClr val="bg1"/>
                </a:solidFill>
              </a:rPr>
              <a:t> </a:t>
            </a:r>
            <a:r>
              <a:rPr lang="pl-PL" sz="2000" dirty="0" smtClean="0">
                <a:solidFill>
                  <a:schemeClr val="bg1"/>
                </a:solidFill>
              </a:rPr>
              <a:t>- podejście model-</a:t>
            </a:r>
            <a:r>
              <a:rPr lang="pl-PL" sz="2000" dirty="0" err="1" smtClean="0">
                <a:solidFill>
                  <a:schemeClr val="bg1"/>
                </a:solidFill>
              </a:rPr>
              <a:t>first</a:t>
            </a:r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83568" y="54868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7. Baza danych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74331" y="126876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Baza danych posiada: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28 tabel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3 procedury składowane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4 procedury wyzwalane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96752"/>
            <a:ext cx="4946113" cy="35968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5" y="2655866"/>
            <a:ext cx="3672408" cy="10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7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ształt fali">
  <a:themeElements>
    <a:clrScheme name="Kształt fal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Kształt fal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ształt fal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412</TotalTime>
  <Words>454</Words>
  <Application>Microsoft Office PowerPoint</Application>
  <PresentationFormat>Pokaz na ekranie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Kształt fali</vt:lpstr>
      <vt:lpstr>  PRACA DYPLOMOWA   ANALIZA, PROJEKT I IMPLEMENTACJA SYSTEMU WSPIERAJĄCEGO WYBRANE FUNKCJE ZARZĄDZANIA PRACĄ W ORGANIZACJI PRODUKCYJNEJ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Przemek Foltyn</dc:creator>
  <cp:lastModifiedBy>Przemek Foltyn</cp:lastModifiedBy>
  <cp:revision>38</cp:revision>
  <dcterms:created xsi:type="dcterms:W3CDTF">2018-05-08T15:52:56Z</dcterms:created>
  <dcterms:modified xsi:type="dcterms:W3CDTF">2018-05-20T19:36:19Z</dcterms:modified>
</cp:coreProperties>
</file>